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7" r:id="rId12"/>
    <p:sldId id="265" r:id="rId13"/>
    <p:sldId id="271" r:id="rId14"/>
    <p:sldId id="268" r:id="rId15"/>
    <p:sldId id="272" r:id="rId16"/>
    <p:sldId id="269" r:id="rId17"/>
    <p:sldId id="273" r:id="rId18"/>
    <p:sldId id="274" r:id="rId19"/>
    <p:sldId id="275" r:id="rId20"/>
    <p:sldId id="276" r:id="rId21"/>
    <p:sldId id="277" r:id="rId22"/>
    <p:sldId id="270" r:id="rId23"/>
    <p:sldId id="278" r:id="rId24"/>
    <p:sldId id="279" r:id="rId25"/>
    <p:sldId id="280" r:id="rId26"/>
    <p:sldId id="282" r:id="rId27"/>
    <p:sldId id="281" r:id="rId28"/>
    <p:sldId id="285"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9" autoAdjust="0"/>
    <p:restoredTop sz="94660"/>
  </p:normalViewPr>
  <p:slideViewPr>
    <p:cSldViewPr snapToGrid="0">
      <p:cViewPr varScale="1">
        <p:scale>
          <a:sx n="131" d="100"/>
          <a:sy n="131" d="100"/>
        </p:scale>
        <p:origin x="79" y="2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8EACF6-0D59-41F0-AB41-A02BBFC01DB7}"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2908481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EACF6-0D59-41F0-AB41-A02BBFC01DB7}"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14387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EACF6-0D59-41F0-AB41-A02BBFC01DB7}"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2213712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EACF6-0D59-41F0-AB41-A02BBFC01DB7}"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4233827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8EACF6-0D59-41F0-AB41-A02BBFC01DB7}" type="datetimeFigureOut">
              <a:rPr lang="en-US" smtClean="0"/>
              <a:t>4/22/2017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106692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8EACF6-0D59-41F0-AB41-A02BBFC01DB7}"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204523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8EACF6-0D59-41F0-AB41-A02BBFC01DB7}" type="datetimeFigureOut">
              <a:rPr lang="en-US" smtClean="0"/>
              <a:t>4/22/2017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4305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8EACF6-0D59-41F0-AB41-A02BBFC01DB7}" type="datetimeFigureOut">
              <a:rPr lang="en-US" smtClean="0"/>
              <a:t>4/22/2017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275015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EACF6-0D59-41F0-AB41-A02BBFC01DB7}" type="datetimeFigureOut">
              <a:rPr lang="en-US" smtClean="0"/>
              <a:t>4/22/2017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211225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8EACF6-0D59-41F0-AB41-A02BBFC01DB7}"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146109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8EACF6-0D59-41F0-AB41-A02BBFC01DB7}" type="datetimeFigureOut">
              <a:rPr lang="en-US" smtClean="0"/>
              <a:t>4/22/2017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0920C-043D-4582-84BC-49156BEDEE3D}" type="slidenum">
              <a:rPr lang="en-US" smtClean="0"/>
              <a:t>‹#›</a:t>
            </a:fld>
            <a:endParaRPr lang="en-US"/>
          </a:p>
        </p:txBody>
      </p:sp>
    </p:spTree>
    <p:extLst>
      <p:ext uri="{BB962C8B-B14F-4D97-AF65-F5344CB8AC3E}">
        <p14:creationId xmlns:p14="http://schemas.microsoft.com/office/powerpoint/2010/main" val="1983169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EACF6-0D59-41F0-AB41-A02BBFC01DB7}" type="datetimeFigureOut">
              <a:rPr lang="en-US" smtClean="0"/>
              <a:t>4/22/2017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0920C-043D-4582-84BC-49156BEDEE3D}" type="slidenum">
              <a:rPr lang="en-US" smtClean="0"/>
              <a:t>‹#›</a:t>
            </a:fld>
            <a:endParaRPr lang="en-US"/>
          </a:p>
        </p:txBody>
      </p:sp>
    </p:spTree>
    <p:extLst>
      <p:ext uri="{BB962C8B-B14F-4D97-AF65-F5344CB8AC3E}">
        <p14:creationId xmlns:p14="http://schemas.microsoft.com/office/powerpoint/2010/main" val="3645490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57362"/>
            <a:ext cx="9144000" cy="2387600"/>
          </a:xfrm>
        </p:spPr>
        <p:txBody>
          <a:bodyPr>
            <a:normAutofit fontScale="90000"/>
          </a:bodyPr>
          <a:lstStyle/>
          <a:p>
            <a:r>
              <a:rPr lang="en-US" altLang="zh-TW" dirty="0" smtClean="0"/>
              <a:t>The Kite doesn’t Fly without Constraint</a:t>
            </a:r>
            <a:br>
              <a:rPr lang="en-US" altLang="zh-TW" dirty="0" smtClean="0"/>
            </a:br>
            <a:r>
              <a:rPr lang="zh-TW" altLang="en-US" dirty="0" smtClean="0"/>
              <a:t>不拉的風箏不能飛</a:t>
            </a:r>
            <a:endParaRPr lang="en-US" dirty="0"/>
          </a:p>
        </p:txBody>
      </p:sp>
      <p:sp>
        <p:nvSpPr>
          <p:cNvPr id="3" name="Subtitle 2"/>
          <p:cNvSpPr>
            <a:spLocks noGrp="1"/>
          </p:cNvSpPr>
          <p:nvPr>
            <p:ph type="subTitle" idx="1"/>
          </p:nvPr>
        </p:nvSpPr>
        <p:spPr>
          <a:xfrm>
            <a:off x="1524000" y="4251436"/>
            <a:ext cx="9144000" cy="1655762"/>
          </a:xfrm>
        </p:spPr>
        <p:txBody>
          <a:bodyPr>
            <a:noAutofit/>
          </a:bodyPr>
          <a:lstStyle/>
          <a:p>
            <a:r>
              <a:rPr lang="en-US" sz="3200" dirty="0" smtClean="0"/>
              <a:t>4/23/2017</a:t>
            </a:r>
          </a:p>
          <a:p>
            <a:r>
              <a:rPr lang="en-US" sz="3200" dirty="0" smtClean="0"/>
              <a:t>BOLGPC</a:t>
            </a:r>
            <a:r>
              <a:rPr lang="zh-TW" altLang="en-US" sz="3200" dirty="0" smtClean="0"/>
              <a:t> 爾灣大公園靈糧堂</a:t>
            </a:r>
            <a:endParaRPr lang="en-US" altLang="zh-TW" sz="3200" dirty="0" smtClean="0"/>
          </a:p>
          <a:p>
            <a:r>
              <a:rPr lang="en-US" altLang="zh-TW" sz="3200" dirty="0" smtClean="0"/>
              <a:t>Rev. Joseph Chang</a:t>
            </a:r>
            <a:r>
              <a:rPr lang="zh-TW" altLang="en-US" sz="3200" dirty="0" smtClean="0"/>
              <a:t> 張玉明牧師</a:t>
            </a:r>
            <a:endParaRPr lang="en-US" sz="3200" dirty="0"/>
          </a:p>
        </p:txBody>
      </p:sp>
    </p:spTree>
    <p:extLst>
      <p:ext uri="{BB962C8B-B14F-4D97-AF65-F5344CB8AC3E}">
        <p14:creationId xmlns:p14="http://schemas.microsoft.com/office/powerpoint/2010/main" val="1955816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3200" dirty="0" smtClean="0"/>
              <a:t>Avoidant </a:t>
            </a:r>
            <a:r>
              <a:rPr lang="zh-TW" altLang="en-US" sz="3200" dirty="0" smtClean="0"/>
              <a:t>迴避型 </a:t>
            </a:r>
            <a:r>
              <a:rPr lang="en-US" altLang="zh-TW" sz="3200" dirty="0" smtClean="0"/>
              <a:t>+</a:t>
            </a:r>
            <a:r>
              <a:rPr lang="zh-TW" altLang="en-US" sz="3200" dirty="0" smtClean="0"/>
              <a:t> </a:t>
            </a:r>
            <a:r>
              <a:rPr lang="en-US" altLang="zh-TW" sz="3200" dirty="0" smtClean="0"/>
              <a:t>Compliant </a:t>
            </a:r>
            <a:r>
              <a:rPr lang="zh-TW" altLang="en-US" sz="3200" dirty="0" smtClean="0"/>
              <a:t>屈就型 </a:t>
            </a:r>
            <a:r>
              <a:rPr lang="en-US" altLang="zh-TW" sz="3200" dirty="0" smtClean="0"/>
              <a:t>?</a:t>
            </a:r>
            <a:endParaRPr lang="en-US" sz="3200" dirty="0"/>
          </a:p>
        </p:txBody>
      </p:sp>
    </p:spTree>
    <p:extLst>
      <p:ext uri="{BB962C8B-B14F-4D97-AF65-F5344CB8AC3E}">
        <p14:creationId xmlns:p14="http://schemas.microsoft.com/office/powerpoint/2010/main" val="3582867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Boundary Problems </a:t>
            </a:r>
            <a:r>
              <a:rPr lang="zh-TW" altLang="en-US" b="1" dirty="0"/>
              <a:t>界線的錯誤模</a:t>
            </a:r>
            <a:r>
              <a:rPr lang="zh-TW" altLang="en-US" b="1" dirty="0" smtClean="0"/>
              <a:t>式</a:t>
            </a:r>
            <a:endParaRPr lang="en-US" dirty="0"/>
          </a:p>
        </p:txBody>
      </p:sp>
      <p:sp>
        <p:nvSpPr>
          <p:cNvPr id="3" name="Content Placeholder 2"/>
          <p:cNvSpPr>
            <a:spLocks noGrp="1"/>
          </p:cNvSpPr>
          <p:nvPr>
            <p:ph idx="1"/>
          </p:nvPr>
        </p:nvSpPr>
        <p:spPr>
          <a:xfrm>
            <a:off x="838200" y="1690688"/>
            <a:ext cx="10515600" cy="4646003"/>
          </a:xfrm>
        </p:spPr>
        <p:txBody>
          <a:bodyPr>
            <a:normAutofit/>
          </a:bodyPr>
          <a:lstStyle/>
          <a:p>
            <a:r>
              <a:rPr lang="en-US" sz="3200" b="1" dirty="0"/>
              <a:t>C. Controller </a:t>
            </a:r>
            <a:r>
              <a:rPr lang="zh-TW" altLang="en-US" sz="3200" b="1" dirty="0"/>
              <a:t>操控型</a:t>
            </a:r>
            <a:endParaRPr lang="en-US" sz="3200" dirty="0"/>
          </a:p>
          <a:p>
            <a:r>
              <a:rPr lang="en-US" sz="3200" dirty="0"/>
              <a:t>Not Respecting Other’s Boundaries </a:t>
            </a:r>
            <a:r>
              <a:rPr lang="zh-TW" altLang="en-US" sz="3200" dirty="0"/>
              <a:t>不尊重別人的界線</a:t>
            </a:r>
            <a:endParaRPr lang="en-US" sz="3200" dirty="0"/>
          </a:p>
          <a:p>
            <a:pPr marL="0" indent="0">
              <a:buNone/>
            </a:pPr>
            <a:endParaRPr lang="en-US" sz="3500" dirty="0"/>
          </a:p>
          <a:p>
            <a:r>
              <a:rPr lang="en-US" dirty="0"/>
              <a:t>1. Aggressive Controller</a:t>
            </a:r>
            <a:r>
              <a:rPr lang="zh-TW" altLang="en-US" dirty="0"/>
              <a:t>陽剛性操控者</a:t>
            </a:r>
            <a:endParaRPr lang="en-US" dirty="0"/>
          </a:p>
        </p:txBody>
      </p:sp>
    </p:spTree>
    <p:extLst>
      <p:ext uri="{BB962C8B-B14F-4D97-AF65-F5344CB8AC3E}">
        <p14:creationId xmlns:p14="http://schemas.microsoft.com/office/powerpoint/2010/main" val="367146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997"/>
          </a:xfrm>
        </p:spPr>
        <p:txBody>
          <a:bodyPr>
            <a:normAutofit fontScale="90000"/>
          </a:bodyPr>
          <a:lstStyle/>
          <a:p>
            <a:pPr algn="ctr"/>
            <a:r>
              <a:rPr lang="zh-TW" altLang="en-US" dirty="0" smtClean="0"/>
              <a:t>馬太福音</a:t>
            </a:r>
            <a:r>
              <a:rPr lang="en-US" altLang="zh-TW" dirty="0" smtClean="0"/>
              <a:t>Matthew 16:21-23</a:t>
            </a:r>
            <a:endParaRPr lang="en-US" dirty="0"/>
          </a:p>
        </p:txBody>
      </p:sp>
      <p:sp>
        <p:nvSpPr>
          <p:cNvPr id="3" name="Content Placeholder 2"/>
          <p:cNvSpPr>
            <a:spLocks noGrp="1"/>
          </p:cNvSpPr>
          <p:nvPr>
            <p:ph idx="1"/>
          </p:nvPr>
        </p:nvSpPr>
        <p:spPr>
          <a:xfrm>
            <a:off x="101225" y="1029122"/>
            <a:ext cx="11893948" cy="4705825"/>
          </a:xfrm>
        </p:spPr>
        <p:txBody>
          <a:bodyPr>
            <a:noAutofit/>
          </a:bodyPr>
          <a:lstStyle/>
          <a:p>
            <a:r>
              <a:rPr lang="en-US" sz="3200" b="1" baseline="30000" dirty="0"/>
              <a:t>21</a:t>
            </a:r>
            <a:r>
              <a:rPr lang="zh-TW" altLang="en-US" sz="3200" b="1" dirty="0"/>
              <a:t>從此，耶穌才指示門徒，他必須上耶路撒冷去，受長老、祭司長、文士許多的苦，並且被殺，第三日復活。</a:t>
            </a:r>
            <a:r>
              <a:rPr lang="en-US" sz="3200" b="1" baseline="30000" dirty="0"/>
              <a:t>22</a:t>
            </a:r>
            <a:r>
              <a:rPr lang="zh-TW" altLang="en-US" sz="3200" b="1" dirty="0"/>
              <a:t>彼得就拉著他，勸他說：主阿，萬不可如此！這事必不臨到你身上。</a:t>
            </a:r>
            <a:r>
              <a:rPr lang="en-US" sz="3200" b="1" baseline="30000" dirty="0"/>
              <a:t>23</a:t>
            </a:r>
            <a:r>
              <a:rPr lang="zh-TW" altLang="en-US" sz="3200" b="1" dirty="0"/>
              <a:t>耶穌轉過來，對彼得說：撒但，退我後邊去罷！你是絆我腳的；因為你不體貼神的意思，只體貼人的意思</a:t>
            </a:r>
            <a:r>
              <a:rPr lang="zh-TW" altLang="en-US" sz="3200" b="1" dirty="0" smtClean="0"/>
              <a:t>。</a:t>
            </a:r>
            <a:r>
              <a:rPr lang="en-US" sz="3200" b="1" dirty="0"/>
              <a:t/>
            </a:r>
            <a:br>
              <a:rPr lang="en-US" sz="3200" b="1" dirty="0"/>
            </a:br>
            <a:r>
              <a:rPr lang="en-US" sz="3200" b="1" baseline="30000" dirty="0"/>
              <a:t>21</a:t>
            </a:r>
            <a:r>
              <a:rPr lang="en-US" sz="3200" b="1" dirty="0"/>
              <a:t>From that time Jesus began to show his disciples that he must go to Jerusalem and suffer many things from the elders and chief priests and scribes, and be killed, and on the third day be raised. </a:t>
            </a:r>
            <a:r>
              <a:rPr lang="en-US" sz="3200" b="1" baseline="30000" dirty="0"/>
              <a:t>22</a:t>
            </a:r>
            <a:r>
              <a:rPr lang="en-US" sz="3200" b="1" dirty="0"/>
              <a:t>And Peter took him aside and began to rebuke him, saying, "Far be it from you, Lord! This shall never happen to you." </a:t>
            </a:r>
            <a:r>
              <a:rPr lang="en-US" sz="3200" b="1" baseline="30000" dirty="0"/>
              <a:t>23</a:t>
            </a:r>
            <a:r>
              <a:rPr lang="en-US" sz="3200" b="1" dirty="0"/>
              <a:t>But he turned and said to Peter, ""Get behind me, Satan! You are a hindrance to me. For you are not setting your mind on the things of God, but on the things of man." </a:t>
            </a:r>
            <a:r>
              <a:rPr lang="en-US" sz="3200" b="1" dirty="0" smtClean="0"/>
              <a:t>"</a:t>
            </a:r>
            <a:endParaRPr lang="en-US" sz="3200" dirty="0"/>
          </a:p>
        </p:txBody>
      </p:sp>
    </p:spTree>
    <p:extLst>
      <p:ext uri="{BB962C8B-B14F-4D97-AF65-F5344CB8AC3E}">
        <p14:creationId xmlns:p14="http://schemas.microsoft.com/office/powerpoint/2010/main" val="3610095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Boundary Problems </a:t>
            </a:r>
            <a:r>
              <a:rPr lang="zh-TW" altLang="en-US" b="1" dirty="0"/>
              <a:t>界線的錯誤模</a:t>
            </a:r>
            <a:r>
              <a:rPr lang="zh-TW" altLang="en-US" b="1" dirty="0" smtClean="0"/>
              <a:t>式</a:t>
            </a:r>
            <a:endParaRPr lang="en-US" dirty="0"/>
          </a:p>
        </p:txBody>
      </p:sp>
      <p:sp>
        <p:nvSpPr>
          <p:cNvPr id="3" name="Content Placeholder 2"/>
          <p:cNvSpPr>
            <a:spLocks noGrp="1"/>
          </p:cNvSpPr>
          <p:nvPr>
            <p:ph idx="1"/>
          </p:nvPr>
        </p:nvSpPr>
        <p:spPr>
          <a:xfrm>
            <a:off x="838200" y="1690688"/>
            <a:ext cx="10515600" cy="4646003"/>
          </a:xfrm>
        </p:spPr>
        <p:txBody>
          <a:bodyPr>
            <a:normAutofit/>
          </a:bodyPr>
          <a:lstStyle/>
          <a:p>
            <a:r>
              <a:rPr lang="en-US" sz="3200" b="1" dirty="0"/>
              <a:t>C. Controller </a:t>
            </a:r>
            <a:r>
              <a:rPr lang="zh-TW" altLang="en-US" sz="3200" b="1" dirty="0"/>
              <a:t>操控型</a:t>
            </a:r>
            <a:endParaRPr lang="en-US" sz="3200" dirty="0"/>
          </a:p>
          <a:p>
            <a:r>
              <a:rPr lang="en-US" sz="3200" dirty="0"/>
              <a:t>Not Respecting Other’s Boundaries </a:t>
            </a:r>
            <a:r>
              <a:rPr lang="zh-TW" altLang="en-US" sz="3200" dirty="0"/>
              <a:t>不尊重別人的界線</a:t>
            </a:r>
            <a:endParaRPr lang="en-US" sz="3200" dirty="0"/>
          </a:p>
          <a:p>
            <a:pPr marL="0" indent="0">
              <a:buNone/>
            </a:pPr>
            <a:endParaRPr lang="en-US" sz="3500" dirty="0"/>
          </a:p>
          <a:p>
            <a:r>
              <a:rPr lang="en-US" dirty="0"/>
              <a:t>2. Manipulative Controller </a:t>
            </a:r>
            <a:r>
              <a:rPr lang="zh-TW" altLang="en-US" dirty="0"/>
              <a:t>陰柔性操控者</a:t>
            </a:r>
            <a:endParaRPr lang="en-US" dirty="0"/>
          </a:p>
        </p:txBody>
      </p:sp>
    </p:spTree>
    <p:extLst>
      <p:ext uri="{BB962C8B-B14F-4D97-AF65-F5344CB8AC3E}">
        <p14:creationId xmlns:p14="http://schemas.microsoft.com/office/powerpoint/2010/main" val="5287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dirty="0" smtClean="0"/>
              <a:t>創世記 </a:t>
            </a:r>
            <a:r>
              <a:rPr lang="en-US" altLang="zh-TW" dirty="0" smtClean="0"/>
              <a:t>Genesis 25:29-31</a:t>
            </a:r>
            <a:endParaRPr lang="en-US" dirty="0"/>
          </a:p>
        </p:txBody>
      </p:sp>
      <p:sp>
        <p:nvSpPr>
          <p:cNvPr id="3" name="Content Placeholder 2"/>
          <p:cNvSpPr>
            <a:spLocks noGrp="1"/>
          </p:cNvSpPr>
          <p:nvPr>
            <p:ph idx="1"/>
          </p:nvPr>
        </p:nvSpPr>
        <p:spPr/>
        <p:txBody>
          <a:bodyPr>
            <a:normAutofit/>
          </a:bodyPr>
          <a:lstStyle/>
          <a:p>
            <a:r>
              <a:rPr lang="en-US" sz="3200" b="1" baseline="30000" dirty="0"/>
              <a:t>29</a:t>
            </a:r>
            <a:r>
              <a:rPr lang="zh-TW" altLang="en-US" sz="3200" b="1" dirty="0"/>
              <a:t>有一天，雅各熬湯，以掃從田野回來累昏了。</a:t>
            </a:r>
            <a:r>
              <a:rPr lang="en-US" sz="3200" b="1" baseline="30000" dirty="0"/>
              <a:t>30</a:t>
            </a:r>
            <a:r>
              <a:rPr lang="zh-TW" altLang="en-US" sz="3200" b="1" dirty="0"/>
              <a:t>以掃對雅各說：我累昏了，求你把這紅湯給我喝。因此以掃又叫以東</a:t>
            </a:r>
            <a:r>
              <a:rPr lang="en-US" sz="3200" b="1" dirty="0"/>
              <a:t>(</a:t>
            </a:r>
            <a:r>
              <a:rPr lang="zh-TW" altLang="en-US" sz="3200" b="1" dirty="0"/>
              <a:t>就是紅的意思</a:t>
            </a:r>
            <a:r>
              <a:rPr lang="en-US" sz="3200" b="1" dirty="0"/>
              <a:t>)</a:t>
            </a:r>
            <a:r>
              <a:rPr lang="zh-TW" altLang="en-US" sz="3200" b="1" dirty="0"/>
              <a:t>。</a:t>
            </a:r>
            <a:r>
              <a:rPr lang="en-US" sz="3200" b="1" baseline="30000" dirty="0"/>
              <a:t>31</a:t>
            </a:r>
            <a:r>
              <a:rPr lang="zh-TW" altLang="en-US" sz="3200" b="1" dirty="0"/>
              <a:t>雅各說：你今日把長子的名分賣給我罷</a:t>
            </a:r>
            <a:r>
              <a:rPr lang="zh-TW" altLang="en-US" sz="3200" b="1" dirty="0" smtClean="0"/>
              <a:t>。</a:t>
            </a:r>
            <a:endParaRPr lang="en-US" altLang="zh-TW" sz="3200" b="1" dirty="0" smtClean="0"/>
          </a:p>
          <a:p>
            <a:r>
              <a:rPr lang="en-US" sz="3200" b="1" baseline="30000" dirty="0" smtClean="0"/>
              <a:t>29</a:t>
            </a:r>
            <a:r>
              <a:rPr lang="en-US" sz="3200" b="1" dirty="0" smtClean="0"/>
              <a:t>Once </a:t>
            </a:r>
            <a:r>
              <a:rPr lang="en-US" sz="3200" b="1" dirty="0"/>
              <a:t>when Jacob was cooking stew, Esau came in from the field, and he was exhausted. </a:t>
            </a:r>
            <a:r>
              <a:rPr lang="en-US" sz="3200" b="1" baseline="30000" dirty="0"/>
              <a:t>30</a:t>
            </a:r>
            <a:r>
              <a:rPr lang="en-US" sz="3200" b="1" dirty="0"/>
              <a:t>And Esau said to Jacob, "Let me eat some of that red stew, for I am exhausted!" (Therefore his name was called Edom.) </a:t>
            </a:r>
            <a:r>
              <a:rPr lang="en-US" sz="3200" b="1" baseline="30000" dirty="0"/>
              <a:t>31</a:t>
            </a:r>
            <a:r>
              <a:rPr lang="en-US" sz="3200" b="1" dirty="0"/>
              <a:t>Jacob said, "Sell me your birthright now</a:t>
            </a:r>
            <a:r>
              <a:rPr lang="en-US" sz="3200" b="1" dirty="0" smtClean="0"/>
              <a:t>."</a:t>
            </a:r>
            <a:endParaRPr lang="en-US" sz="3200" dirty="0"/>
          </a:p>
        </p:txBody>
      </p:sp>
    </p:spTree>
    <p:extLst>
      <p:ext uri="{BB962C8B-B14F-4D97-AF65-F5344CB8AC3E}">
        <p14:creationId xmlns:p14="http://schemas.microsoft.com/office/powerpoint/2010/main" val="1255216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Boundary Problems </a:t>
            </a:r>
            <a:r>
              <a:rPr lang="zh-TW" altLang="en-US" b="1" dirty="0"/>
              <a:t>界線的錯誤模</a:t>
            </a:r>
            <a:r>
              <a:rPr lang="zh-TW" altLang="en-US" b="1" dirty="0" smtClean="0"/>
              <a:t>式</a:t>
            </a:r>
            <a:endParaRPr lang="en-US" dirty="0"/>
          </a:p>
        </p:txBody>
      </p:sp>
      <p:sp>
        <p:nvSpPr>
          <p:cNvPr id="3" name="Content Placeholder 2"/>
          <p:cNvSpPr>
            <a:spLocks noGrp="1"/>
          </p:cNvSpPr>
          <p:nvPr>
            <p:ph idx="1"/>
          </p:nvPr>
        </p:nvSpPr>
        <p:spPr>
          <a:xfrm>
            <a:off x="838200" y="1690688"/>
            <a:ext cx="10515600" cy="4646003"/>
          </a:xfrm>
        </p:spPr>
        <p:txBody>
          <a:bodyPr>
            <a:normAutofit lnSpcReduction="10000"/>
          </a:bodyPr>
          <a:lstStyle/>
          <a:p>
            <a:r>
              <a:rPr lang="en-US" sz="3200" b="1" dirty="0"/>
              <a:t>D. Nonresponsive </a:t>
            </a:r>
            <a:r>
              <a:rPr lang="zh-TW" altLang="en-US" sz="3200" b="1" dirty="0"/>
              <a:t>無回應型</a:t>
            </a:r>
            <a:endParaRPr lang="en-US" sz="3200" dirty="0"/>
          </a:p>
          <a:p>
            <a:r>
              <a:rPr lang="en-US" sz="3200" dirty="0"/>
              <a:t>Not Hearing the Needs of Others</a:t>
            </a:r>
            <a:r>
              <a:rPr lang="zh-TW" altLang="en-US" sz="3200" dirty="0"/>
              <a:t>聽不到別人的需要</a:t>
            </a:r>
            <a:endParaRPr lang="en-US" sz="3200" dirty="0"/>
          </a:p>
          <a:p>
            <a:endParaRPr lang="en-US" b="1" baseline="30000" dirty="0" smtClean="0"/>
          </a:p>
          <a:p>
            <a:r>
              <a:rPr lang="en-US" sz="3200" b="1" baseline="30000" dirty="0" smtClean="0"/>
              <a:t>27</a:t>
            </a:r>
            <a:r>
              <a:rPr lang="zh-TW" altLang="en-US" sz="3200" b="1" dirty="0"/>
              <a:t>你手若有行善的力量，不可推辭，就當向那應得的人施行。</a:t>
            </a:r>
            <a:r>
              <a:rPr lang="en-US" altLang="zh-TW" sz="3200" b="1" dirty="0"/>
              <a:t>【</a:t>
            </a:r>
            <a:r>
              <a:rPr lang="zh-TW" altLang="en-US" sz="3200" b="1" dirty="0"/>
              <a:t>箴</a:t>
            </a:r>
            <a:r>
              <a:rPr lang="en-US" sz="3200" b="1" dirty="0"/>
              <a:t> 3:27</a:t>
            </a:r>
            <a:r>
              <a:rPr lang="en-US" altLang="zh-TW" sz="3200" b="1" dirty="0"/>
              <a:t>】</a:t>
            </a:r>
            <a:r>
              <a:rPr lang="en-US" sz="3200" b="1" dirty="0"/>
              <a:t/>
            </a:r>
            <a:br>
              <a:rPr lang="en-US" sz="3200" b="1" dirty="0"/>
            </a:br>
            <a:r>
              <a:rPr lang="en-US" sz="3200" b="1" baseline="30000" dirty="0"/>
              <a:t>27</a:t>
            </a:r>
            <a:r>
              <a:rPr lang="en-US" sz="3200" b="1" dirty="0"/>
              <a:t>Do not withhold good from those to whom it is due, when it is in your power to do it. </a:t>
            </a:r>
            <a:r>
              <a:rPr lang="en-US" altLang="zh-TW" sz="3200" b="1" dirty="0"/>
              <a:t>【</a:t>
            </a:r>
            <a:r>
              <a:rPr lang="en-US" sz="3200" b="1" dirty="0" err="1"/>
              <a:t>Prov</a:t>
            </a:r>
            <a:r>
              <a:rPr lang="en-US" sz="3200" b="1" dirty="0"/>
              <a:t> 3:27</a:t>
            </a:r>
            <a:r>
              <a:rPr lang="en-US" altLang="zh-TW" sz="3200" b="1" dirty="0" smtClean="0"/>
              <a:t>】</a:t>
            </a:r>
            <a:endParaRPr lang="en-US" sz="3200" dirty="0"/>
          </a:p>
          <a:p>
            <a:r>
              <a:rPr lang="en-US" sz="3200" baseline="30000" dirty="0"/>
              <a:t>18</a:t>
            </a:r>
            <a:r>
              <a:rPr lang="zh-TW" altLang="en-US" sz="3200" dirty="0"/>
              <a:t>若是能行，總要盡力與眾人和睦。</a:t>
            </a:r>
            <a:r>
              <a:rPr lang="en-US" altLang="zh-TW" sz="3200" dirty="0"/>
              <a:t>【</a:t>
            </a:r>
            <a:r>
              <a:rPr lang="zh-TW" altLang="en-US" sz="3200" dirty="0"/>
              <a:t>羅</a:t>
            </a:r>
            <a:r>
              <a:rPr lang="en-US" sz="3200" dirty="0"/>
              <a:t> 12:18</a:t>
            </a:r>
            <a:r>
              <a:rPr lang="en-US" altLang="zh-TW" sz="3200" dirty="0"/>
              <a:t>】</a:t>
            </a:r>
            <a:r>
              <a:rPr lang="en-US" sz="3200" dirty="0"/>
              <a:t/>
            </a:r>
            <a:br>
              <a:rPr lang="en-US" sz="3200" dirty="0"/>
            </a:br>
            <a:r>
              <a:rPr lang="en-US" sz="3200" baseline="30000" dirty="0"/>
              <a:t>18</a:t>
            </a:r>
            <a:r>
              <a:rPr lang="en-US" sz="3200" dirty="0"/>
              <a:t>If possible, so far as it depends on you, live peaceably with all. </a:t>
            </a:r>
            <a:r>
              <a:rPr lang="en-US" altLang="zh-TW" sz="3200" dirty="0"/>
              <a:t>【</a:t>
            </a:r>
            <a:r>
              <a:rPr lang="en-US" sz="3200" dirty="0"/>
              <a:t>Rom 12:18</a:t>
            </a:r>
            <a:r>
              <a:rPr lang="en-US" altLang="zh-TW" sz="3200" dirty="0" smtClean="0"/>
              <a:t>】</a:t>
            </a:r>
            <a:endParaRPr lang="en-US" sz="3200" dirty="0"/>
          </a:p>
        </p:txBody>
      </p:sp>
    </p:spTree>
    <p:extLst>
      <p:ext uri="{BB962C8B-B14F-4D97-AF65-F5344CB8AC3E}">
        <p14:creationId xmlns:p14="http://schemas.microsoft.com/office/powerpoint/2010/main" val="3776481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3200" dirty="0" smtClean="0"/>
              <a:t>Controller/</a:t>
            </a:r>
            <a:r>
              <a:rPr lang="en-US" altLang="zh-TW" sz="3200" dirty="0" err="1" smtClean="0"/>
              <a:t>Nonrespondent</a:t>
            </a:r>
            <a:r>
              <a:rPr lang="en-US" altLang="zh-TW" sz="3200" dirty="0" smtClean="0"/>
              <a:t> +</a:t>
            </a:r>
            <a:r>
              <a:rPr lang="zh-TW" altLang="en-US" sz="3200" dirty="0" smtClean="0"/>
              <a:t> </a:t>
            </a:r>
            <a:r>
              <a:rPr lang="en-US" altLang="zh-TW" sz="3200" dirty="0" smtClean="0"/>
              <a:t>Compliant =?</a:t>
            </a:r>
          </a:p>
          <a:p>
            <a:r>
              <a:rPr lang="zh-TW" altLang="en-US" sz="3200" dirty="0" smtClean="0"/>
              <a:t>操控型</a:t>
            </a:r>
            <a:r>
              <a:rPr lang="en-US" altLang="zh-TW" sz="3200" dirty="0" smtClean="0"/>
              <a:t>/</a:t>
            </a:r>
            <a:r>
              <a:rPr lang="zh-TW" altLang="en-US" sz="3200" dirty="0" smtClean="0"/>
              <a:t>無回應型 </a:t>
            </a:r>
            <a:r>
              <a:rPr lang="en-US" altLang="zh-TW" sz="3200" dirty="0" smtClean="0"/>
              <a:t>+</a:t>
            </a:r>
            <a:r>
              <a:rPr lang="zh-TW" altLang="en-US" sz="3200" dirty="0" smtClean="0"/>
              <a:t> 屈就型</a:t>
            </a:r>
            <a:r>
              <a:rPr lang="en-US" altLang="zh-TW" sz="3200" dirty="0" smtClean="0"/>
              <a:t>=?</a:t>
            </a:r>
            <a:endParaRPr lang="en-US" sz="3200" dirty="0" smtClean="0"/>
          </a:p>
          <a:p>
            <a:pPr marL="0" indent="0">
              <a:buNone/>
            </a:pPr>
            <a:endParaRPr lang="en-US" sz="3200" dirty="0"/>
          </a:p>
        </p:txBody>
      </p:sp>
    </p:spTree>
    <p:extLst>
      <p:ext uri="{BB962C8B-B14F-4D97-AF65-F5344CB8AC3E}">
        <p14:creationId xmlns:p14="http://schemas.microsoft.com/office/powerpoint/2010/main" val="992777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40644910"/>
              </p:ext>
            </p:extLst>
          </p:nvPr>
        </p:nvGraphicFramePr>
        <p:xfrm>
          <a:off x="334043" y="138340"/>
          <a:ext cx="11573403" cy="6394370"/>
        </p:xfrm>
        <a:graphic>
          <a:graphicData uri="http://schemas.openxmlformats.org/drawingml/2006/table">
            <a:tbl>
              <a:tblPr firstRow="1" firstCol="1" bandRow="1">
                <a:tableStyleId>{5C22544A-7EE6-4342-B048-85BDC9FD1C3A}</a:tableStyleId>
              </a:tblPr>
              <a:tblGrid>
                <a:gridCol w="1154833">
                  <a:extLst>
                    <a:ext uri="{9D8B030D-6E8A-4147-A177-3AD203B41FA5}">
                      <a16:colId xmlns:a16="http://schemas.microsoft.com/office/drawing/2014/main" val="1828157599"/>
                    </a:ext>
                  </a:extLst>
                </a:gridCol>
                <a:gridCol w="5209285">
                  <a:extLst>
                    <a:ext uri="{9D8B030D-6E8A-4147-A177-3AD203B41FA5}">
                      <a16:colId xmlns:a16="http://schemas.microsoft.com/office/drawing/2014/main" val="1736094441"/>
                    </a:ext>
                  </a:extLst>
                </a:gridCol>
                <a:gridCol w="5209285">
                  <a:extLst>
                    <a:ext uri="{9D8B030D-6E8A-4147-A177-3AD203B41FA5}">
                      <a16:colId xmlns:a16="http://schemas.microsoft.com/office/drawing/2014/main" val="1387630589"/>
                    </a:ext>
                  </a:extLst>
                </a:gridCol>
              </a:tblGrid>
              <a:tr h="487363">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SAY</a:t>
                      </a:r>
                      <a:r>
                        <a:rPr lang="zh-TW" sz="3200" dirty="0">
                          <a:effectLst/>
                        </a:rPr>
                        <a:t>不能說</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HEAR </a:t>
                      </a:r>
                      <a:r>
                        <a:rPr lang="zh-TW" sz="3200" dirty="0">
                          <a:effectLst/>
                        </a:rPr>
                        <a:t>不能聽</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700656326"/>
                  </a:ext>
                </a:extLst>
              </a:tr>
              <a:tr h="2982513">
                <a:tc>
                  <a:txBody>
                    <a:bodyPr/>
                    <a:lstStyle/>
                    <a:p>
                      <a:pPr marL="0" marR="0">
                        <a:spcBef>
                          <a:spcPts val="0"/>
                        </a:spcBef>
                        <a:spcAft>
                          <a:spcPts val="0"/>
                        </a:spcAft>
                      </a:pPr>
                      <a:r>
                        <a:rPr lang="en-US" sz="3200" dirty="0">
                          <a:effectLst/>
                        </a:rPr>
                        <a:t>NO</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solidFill>
                            <a:srgbClr val="FF0000"/>
                          </a:solidFill>
                          <a:effectLst/>
                        </a:rPr>
                        <a:t>The Compliant </a:t>
                      </a:r>
                      <a:r>
                        <a:rPr lang="zh-TW" sz="3200" dirty="0">
                          <a:solidFill>
                            <a:srgbClr val="FF0000"/>
                          </a:solidFill>
                          <a:effectLst/>
                        </a:rPr>
                        <a:t>屈就型</a:t>
                      </a:r>
                      <a:r>
                        <a:rPr lang="en-US" sz="3200" dirty="0">
                          <a:solidFill>
                            <a:srgbClr val="FF0000"/>
                          </a:solidFill>
                          <a:effectLst/>
                        </a:rPr>
                        <a:t>—Feels guilty and controlled by others; can’t set boundaries. </a:t>
                      </a:r>
                      <a:r>
                        <a:rPr lang="zh-TW" sz="3200" dirty="0">
                          <a:solidFill>
                            <a:srgbClr val="FF0000"/>
                          </a:solidFill>
                          <a:effectLst/>
                        </a:rPr>
                        <a:t>不能設立界線</a:t>
                      </a:r>
                      <a:r>
                        <a:rPr lang="en-US" sz="3200" dirty="0">
                          <a:solidFill>
                            <a:srgbClr val="FF0000"/>
                          </a:solidFill>
                          <a:effectLst/>
                        </a:rPr>
                        <a:t>, </a:t>
                      </a:r>
                      <a:r>
                        <a:rPr lang="zh-TW" sz="3200" dirty="0">
                          <a:solidFill>
                            <a:srgbClr val="FF0000"/>
                          </a:solidFill>
                          <a:effectLst/>
                        </a:rPr>
                        <a:t>否則就感覺罪惡感</a:t>
                      </a:r>
                      <a:r>
                        <a:rPr lang="en-US" sz="3200" dirty="0">
                          <a:solidFill>
                            <a:srgbClr val="FF0000"/>
                          </a:solidFill>
                          <a:effectLst/>
                        </a:rPr>
                        <a:t>.</a:t>
                      </a:r>
                      <a:endParaRPr lang="en-US"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130292474"/>
                  </a:ext>
                </a:extLst>
              </a:tr>
              <a:tr h="2924177">
                <a:tc>
                  <a:txBody>
                    <a:bodyPr/>
                    <a:lstStyle/>
                    <a:p>
                      <a:pPr marL="0" marR="0">
                        <a:spcBef>
                          <a:spcPts val="0"/>
                        </a:spcBef>
                        <a:spcAft>
                          <a:spcPts val="0"/>
                        </a:spcAft>
                      </a:pPr>
                      <a:r>
                        <a:rPr lang="en-US" sz="3200" dirty="0">
                          <a:effectLst/>
                        </a:rPr>
                        <a:t>YES</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655424555"/>
                  </a:ext>
                </a:extLst>
              </a:tr>
            </a:tbl>
          </a:graphicData>
        </a:graphic>
      </p:graphicFrame>
    </p:spTree>
    <p:extLst>
      <p:ext uri="{BB962C8B-B14F-4D97-AF65-F5344CB8AC3E}">
        <p14:creationId xmlns:p14="http://schemas.microsoft.com/office/powerpoint/2010/main" val="3831249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40213772"/>
              </p:ext>
            </p:extLst>
          </p:nvPr>
        </p:nvGraphicFramePr>
        <p:xfrm>
          <a:off x="334043" y="138340"/>
          <a:ext cx="11573403" cy="6394370"/>
        </p:xfrm>
        <a:graphic>
          <a:graphicData uri="http://schemas.openxmlformats.org/drawingml/2006/table">
            <a:tbl>
              <a:tblPr firstRow="1" firstCol="1" bandRow="1">
                <a:tableStyleId>{5C22544A-7EE6-4342-B048-85BDC9FD1C3A}</a:tableStyleId>
              </a:tblPr>
              <a:tblGrid>
                <a:gridCol w="1154833">
                  <a:extLst>
                    <a:ext uri="{9D8B030D-6E8A-4147-A177-3AD203B41FA5}">
                      <a16:colId xmlns:a16="http://schemas.microsoft.com/office/drawing/2014/main" val="1828157599"/>
                    </a:ext>
                  </a:extLst>
                </a:gridCol>
                <a:gridCol w="5209285">
                  <a:extLst>
                    <a:ext uri="{9D8B030D-6E8A-4147-A177-3AD203B41FA5}">
                      <a16:colId xmlns:a16="http://schemas.microsoft.com/office/drawing/2014/main" val="1736094441"/>
                    </a:ext>
                  </a:extLst>
                </a:gridCol>
                <a:gridCol w="5209285">
                  <a:extLst>
                    <a:ext uri="{9D8B030D-6E8A-4147-A177-3AD203B41FA5}">
                      <a16:colId xmlns:a16="http://schemas.microsoft.com/office/drawing/2014/main" val="1387630589"/>
                    </a:ext>
                  </a:extLst>
                </a:gridCol>
              </a:tblGrid>
              <a:tr h="487363">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SAY</a:t>
                      </a:r>
                      <a:r>
                        <a:rPr lang="zh-TW" sz="3200" dirty="0">
                          <a:effectLst/>
                        </a:rPr>
                        <a:t>不能說</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HEAR </a:t>
                      </a:r>
                      <a:r>
                        <a:rPr lang="zh-TW" sz="3200" dirty="0">
                          <a:effectLst/>
                        </a:rPr>
                        <a:t>不能聽</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700656326"/>
                  </a:ext>
                </a:extLst>
              </a:tr>
              <a:tr h="2982513">
                <a:tc>
                  <a:txBody>
                    <a:bodyPr/>
                    <a:lstStyle/>
                    <a:p>
                      <a:pPr marL="0" marR="0">
                        <a:spcBef>
                          <a:spcPts val="0"/>
                        </a:spcBef>
                        <a:spcAft>
                          <a:spcPts val="0"/>
                        </a:spcAft>
                      </a:pPr>
                      <a:r>
                        <a:rPr lang="en-US" sz="3200" dirty="0">
                          <a:effectLst/>
                        </a:rPr>
                        <a:t>NO</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Compliant </a:t>
                      </a:r>
                      <a:r>
                        <a:rPr lang="zh-TW" sz="3200" dirty="0">
                          <a:effectLst/>
                        </a:rPr>
                        <a:t>屈就型</a:t>
                      </a:r>
                      <a:r>
                        <a:rPr lang="en-US" sz="3200" dirty="0">
                          <a:effectLst/>
                        </a:rPr>
                        <a:t>—Feels guilty and controlled by others; can’t set boundaries. </a:t>
                      </a:r>
                      <a:r>
                        <a:rPr lang="zh-TW" sz="3200" dirty="0">
                          <a:effectLst/>
                        </a:rPr>
                        <a:t>不能設立界線</a:t>
                      </a:r>
                      <a:r>
                        <a:rPr lang="en-US" sz="3200" dirty="0">
                          <a:effectLst/>
                        </a:rPr>
                        <a:t>, </a:t>
                      </a:r>
                      <a:r>
                        <a:rPr lang="zh-TW" sz="3200" dirty="0">
                          <a:effectLst/>
                        </a:rPr>
                        <a:t>否則就感覺罪惡感</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solidFill>
                            <a:srgbClr val="FF0000"/>
                          </a:solidFill>
                          <a:effectLst/>
                        </a:rPr>
                        <a:t>The Controller</a:t>
                      </a:r>
                      <a:r>
                        <a:rPr lang="zh-TW" sz="3200" dirty="0">
                          <a:solidFill>
                            <a:srgbClr val="FF0000"/>
                          </a:solidFill>
                          <a:effectLst/>
                        </a:rPr>
                        <a:t>操控型</a:t>
                      </a:r>
                      <a:r>
                        <a:rPr lang="en-US" sz="3200" dirty="0">
                          <a:solidFill>
                            <a:srgbClr val="FF0000"/>
                          </a:solidFill>
                          <a:effectLst/>
                        </a:rPr>
                        <a:t>—Aggressively or manipulatively violates boundaries of others. </a:t>
                      </a:r>
                      <a:r>
                        <a:rPr lang="zh-TW" sz="3200" dirty="0">
                          <a:solidFill>
                            <a:srgbClr val="FF0000"/>
                          </a:solidFill>
                          <a:effectLst/>
                        </a:rPr>
                        <a:t>很陽剛或是很陰柔型的冒犯了別人的界線</a:t>
                      </a:r>
                      <a:r>
                        <a:rPr lang="en-US" sz="3200" dirty="0">
                          <a:solidFill>
                            <a:srgbClr val="FF0000"/>
                          </a:solidFill>
                          <a:effectLst/>
                        </a:rPr>
                        <a:t>.</a:t>
                      </a:r>
                      <a:endParaRPr lang="en-US"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130292474"/>
                  </a:ext>
                </a:extLst>
              </a:tr>
              <a:tr h="2924177">
                <a:tc>
                  <a:txBody>
                    <a:bodyPr/>
                    <a:lstStyle/>
                    <a:p>
                      <a:pPr marL="0" marR="0">
                        <a:spcBef>
                          <a:spcPts val="0"/>
                        </a:spcBef>
                        <a:spcAft>
                          <a:spcPts val="0"/>
                        </a:spcAft>
                      </a:pPr>
                      <a:r>
                        <a:rPr lang="en-US" sz="3200" dirty="0">
                          <a:effectLst/>
                        </a:rPr>
                        <a:t>YES</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655424555"/>
                  </a:ext>
                </a:extLst>
              </a:tr>
            </a:tbl>
          </a:graphicData>
        </a:graphic>
      </p:graphicFrame>
    </p:spTree>
    <p:extLst>
      <p:ext uri="{BB962C8B-B14F-4D97-AF65-F5344CB8AC3E}">
        <p14:creationId xmlns:p14="http://schemas.microsoft.com/office/powerpoint/2010/main" val="136802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97066048"/>
              </p:ext>
            </p:extLst>
          </p:nvPr>
        </p:nvGraphicFramePr>
        <p:xfrm>
          <a:off x="334043" y="138340"/>
          <a:ext cx="11573403" cy="6394370"/>
        </p:xfrm>
        <a:graphic>
          <a:graphicData uri="http://schemas.openxmlformats.org/drawingml/2006/table">
            <a:tbl>
              <a:tblPr firstRow="1" firstCol="1" bandRow="1">
                <a:tableStyleId>{5C22544A-7EE6-4342-B048-85BDC9FD1C3A}</a:tableStyleId>
              </a:tblPr>
              <a:tblGrid>
                <a:gridCol w="1154833">
                  <a:extLst>
                    <a:ext uri="{9D8B030D-6E8A-4147-A177-3AD203B41FA5}">
                      <a16:colId xmlns:a16="http://schemas.microsoft.com/office/drawing/2014/main" val="1828157599"/>
                    </a:ext>
                  </a:extLst>
                </a:gridCol>
                <a:gridCol w="5209285">
                  <a:extLst>
                    <a:ext uri="{9D8B030D-6E8A-4147-A177-3AD203B41FA5}">
                      <a16:colId xmlns:a16="http://schemas.microsoft.com/office/drawing/2014/main" val="1736094441"/>
                    </a:ext>
                  </a:extLst>
                </a:gridCol>
                <a:gridCol w="5209285">
                  <a:extLst>
                    <a:ext uri="{9D8B030D-6E8A-4147-A177-3AD203B41FA5}">
                      <a16:colId xmlns:a16="http://schemas.microsoft.com/office/drawing/2014/main" val="1387630589"/>
                    </a:ext>
                  </a:extLst>
                </a:gridCol>
              </a:tblGrid>
              <a:tr h="487363">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SAY</a:t>
                      </a:r>
                      <a:r>
                        <a:rPr lang="zh-TW" sz="3200" dirty="0">
                          <a:effectLst/>
                        </a:rPr>
                        <a:t>不能說</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HEAR </a:t>
                      </a:r>
                      <a:r>
                        <a:rPr lang="zh-TW" sz="3200" dirty="0">
                          <a:effectLst/>
                        </a:rPr>
                        <a:t>不能聽</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700656326"/>
                  </a:ext>
                </a:extLst>
              </a:tr>
              <a:tr h="2982513">
                <a:tc>
                  <a:txBody>
                    <a:bodyPr/>
                    <a:lstStyle/>
                    <a:p>
                      <a:pPr marL="0" marR="0">
                        <a:spcBef>
                          <a:spcPts val="0"/>
                        </a:spcBef>
                        <a:spcAft>
                          <a:spcPts val="0"/>
                        </a:spcAft>
                      </a:pPr>
                      <a:r>
                        <a:rPr lang="en-US" sz="3200" dirty="0">
                          <a:effectLst/>
                        </a:rPr>
                        <a:t>NO</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Compliant </a:t>
                      </a:r>
                      <a:r>
                        <a:rPr lang="zh-TW" sz="3200" dirty="0">
                          <a:effectLst/>
                        </a:rPr>
                        <a:t>屈就型</a:t>
                      </a:r>
                      <a:r>
                        <a:rPr lang="en-US" sz="3200" dirty="0">
                          <a:effectLst/>
                        </a:rPr>
                        <a:t>—Feels guilty and controlled by others; can’t set boundaries. </a:t>
                      </a:r>
                      <a:r>
                        <a:rPr lang="zh-TW" sz="3200" dirty="0">
                          <a:effectLst/>
                        </a:rPr>
                        <a:t>不能設立界線</a:t>
                      </a:r>
                      <a:r>
                        <a:rPr lang="en-US" sz="3200" dirty="0">
                          <a:effectLst/>
                        </a:rPr>
                        <a:t>, </a:t>
                      </a:r>
                      <a:r>
                        <a:rPr lang="zh-TW" sz="3200" dirty="0">
                          <a:effectLst/>
                        </a:rPr>
                        <a:t>否則就感覺罪惡感</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Controller</a:t>
                      </a:r>
                      <a:r>
                        <a:rPr lang="zh-TW" sz="3200" dirty="0">
                          <a:effectLst/>
                        </a:rPr>
                        <a:t>操控型</a:t>
                      </a:r>
                      <a:r>
                        <a:rPr lang="en-US" sz="3200" dirty="0">
                          <a:effectLst/>
                        </a:rPr>
                        <a:t>—Aggressively or manipulatively violates boundaries of others. </a:t>
                      </a:r>
                      <a:r>
                        <a:rPr lang="zh-TW" sz="3200" dirty="0">
                          <a:effectLst/>
                        </a:rPr>
                        <a:t>很陽剛或是很陰柔型的冒犯了別人的界線</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130292474"/>
                  </a:ext>
                </a:extLst>
              </a:tr>
              <a:tr h="2924177">
                <a:tc>
                  <a:txBody>
                    <a:bodyPr/>
                    <a:lstStyle/>
                    <a:p>
                      <a:pPr marL="0" marR="0">
                        <a:spcBef>
                          <a:spcPts val="0"/>
                        </a:spcBef>
                        <a:spcAft>
                          <a:spcPts val="0"/>
                        </a:spcAft>
                      </a:pPr>
                      <a:r>
                        <a:rPr lang="en-US" sz="3200" dirty="0">
                          <a:effectLst/>
                        </a:rPr>
                        <a:t>YES</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solidFill>
                            <a:srgbClr val="FF0000"/>
                          </a:solidFill>
                          <a:effectLst/>
                        </a:rPr>
                        <a:t>The Nonresponsive</a:t>
                      </a:r>
                      <a:r>
                        <a:rPr lang="zh-TW" sz="3200" dirty="0">
                          <a:solidFill>
                            <a:srgbClr val="FF0000"/>
                          </a:solidFill>
                          <a:effectLst/>
                        </a:rPr>
                        <a:t>無回應型</a:t>
                      </a:r>
                      <a:r>
                        <a:rPr lang="en-US" sz="3200" dirty="0">
                          <a:solidFill>
                            <a:srgbClr val="FF0000"/>
                          </a:solidFill>
                          <a:effectLst/>
                        </a:rPr>
                        <a:t>—Sets boundaries against responsibility to love</a:t>
                      </a:r>
                      <a:r>
                        <a:rPr lang="zh-TW" sz="3200" dirty="0">
                          <a:solidFill>
                            <a:srgbClr val="FF0000"/>
                          </a:solidFill>
                          <a:effectLst/>
                        </a:rPr>
                        <a:t>設下界限不願意拿起責任來愛別人</a:t>
                      </a:r>
                      <a:r>
                        <a:rPr lang="en-US" sz="3200" dirty="0">
                          <a:solidFill>
                            <a:srgbClr val="FF0000"/>
                          </a:solidFill>
                          <a:effectLst/>
                        </a:rPr>
                        <a:t>.</a:t>
                      </a:r>
                      <a:endParaRPr lang="en-US"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655424555"/>
                  </a:ext>
                </a:extLst>
              </a:tr>
            </a:tbl>
          </a:graphicData>
        </a:graphic>
      </p:graphicFrame>
    </p:spTree>
    <p:extLst>
      <p:ext uri="{BB962C8B-B14F-4D97-AF65-F5344CB8AC3E}">
        <p14:creationId xmlns:p14="http://schemas.microsoft.com/office/powerpoint/2010/main" val="240913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57797"/>
          </a:xfrm>
        </p:spPr>
        <p:txBody>
          <a:bodyPr>
            <a:normAutofit fontScale="90000"/>
          </a:bodyPr>
          <a:lstStyle/>
          <a:p>
            <a:pPr algn="ctr"/>
            <a:r>
              <a:rPr lang="en-US" altLang="zh-TW" dirty="0" smtClean="0"/>
              <a:t>Henry Cloud &amp; John Townsend, </a:t>
            </a:r>
            <a:br>
              <a:rPr lang="en-US" altLang="zh-TW" dirty="0" smtClean="0"/>
            </a:br>
            <a:r>
              <a:rPr lang="en-US" altLang="zh-TW" i="1" dirty="0" smtClean="0"/>
              <a:t>Boundaries, When to say yes, how to say no, take control of your life, </a:t>
            </a:r>
            <a:r>
              <a:rPr lang="en-US" altLang="zh-TW" dirty="0" smtClean="0"/>
              <a:t>(Zondervan, 1992)</a:t>
            </a:r>
            <a:endParaRPr lang="en-US" dirty="0"/>
          </a:p>
        </p:txBody>
      </p:sp>
      <p:pic>
        <p:nvPicPr>
          <p:cNvPr id="1028" name="Picture 4" descr="http://booksplea.se/image/cache/catalog/cdn/9780762421022-500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7351" y="2070053"/>
            <a:ext cx="4762500" cy="47625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14948228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22421417"/>
              </p:ext>
            </p:extLst>
          </p:nvPr>
        </p:nvGraphicFramePr>
        <p:xfrm>
          <a:off x="334043" y="138340"/>
          <a:ext cx="11573403" cy="6394370"/>
        </p:xfrm>
        <a:graphic>
          <a:graphicData uri="http://schemas.openxmlformats.org/drawingml/2006/table">
            <a:tbl>
              <a:tblPr firstRow="1" firstCol="1" bandRow="1">
                <a:tableStyleId>{5C22544A-7EE6-4342-B048-85BDC9FD1C3A}</a:tableStyleId>
              </a:tblPr>
              <a:tblGrid>
                <a:gridCol w="1154833">
                  <a:extLst>
                    <a:ext uri="{9D8B030D-6E8A-4147-A177-3AD203B41FA5}">
                      <a16:colId xmlns:a16="http://schemas.microsoft.com/office/drawing/2014/main" val="1828157599"/>
                    </a:ext>
                  </a:extLst>
                </a:gridCol>
                <a:gridCol w="5209285">
                  <a:extLst>
                    <a:ext uri="{9D8B030D-6E8A-4147-A177-3AD203B41FA5}">
                      <a16:colId xmlns:a16="http://schemas.microsoft.com/office/drawing/2014/main" val="1736094441"/>
                    </a:ext>
                  </a:extLst>
                </a:gridCol>
                <a:gridCol w="5209285">
                  <a:extLst>
                    <a:ext uri="{9D8B030D-6E8A-4147-A177-3AD203B41FA5}">
                      <a16:colId xmlns:a16="http://schemas.microsoft.com/office/drawing/2014/main" val="1387630589"/>
                    </a:ext>
                  </a:extLst>
                </a:gridCol>
              </a:tblGrid>
              <a:tr h="487363">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SAY</a:t>
                      </a:r>
                      <a:r>
                        <a:rPr lang="zh-TW" sz="3200" dirty="0">
                          <a:effectLst/>
                        </a:rPr>
                        <a:t>不能說</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HEAR </a:t>
                      </a:r>
                      <a:r>
                        <a:rPr lang="zh-TW" sz="3200" dirty="0">
                          <a:effectLst/>
                        </a:rPr>
                        <a:t>不能聽</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700656326"/>
                  </a:ext>
                </a:extLst>
              </a:tr>
              <a:tr h="2982513">
                <a:tc>
                  <a:txBody>
                    <a:bodyPr/>
                    <a:lstStyle/>
                    <a:p>
                      <a:pPr marL="0" marR="0">
                        <a:spcBef>
                          <a:spcPts val="0"/>
                        </a:spcBef>
                        <a:spcAft>
                          <a:spcPts val="0"/>
                        </a:spcAft>
                      </a:pPr>
                      <a:r>
                        <a:rPr lang="en-US" sz="3200" dirty="0">
                          <a:effectLst/>
                        </a:rPr>
                        <a:t>NO</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Compliant </a:t>
                      </a:r>
                      <a:r>
                        <a:rPr lang="zh-TW" sz="3200" dirty="0">
                          <a:effectLst/>
                        </a:rPr>
                        <a:t>屈就型</a:t>
                      </a:r>
                      <a:r>
                        <a:rPr lang="en-US" sz="3200" dirty="0">
                          <a:effectLst/>
                        </a:rPr>
                        <a:t>—Feels guilty and controlled by others; can’t set boundaries. </a:t>
                      </a:r>
                      <a:r>
                        <a:rPr lang="zh-TW" sz="3200" dirty="0">
                          <a:effectLst/>
                        </a:rPr>
                        <a:t>不能設立界線</a:t>
                      </a:r>
                      <a:r>
                        <a:rPr lang="en-US" sz="3200" dirty="0">
                          <a:effectLst/>
                        </a:rPr>
                        <a:t>, </a:t>
                      </a:r>
                      <a:r>
                        <a:rPr lang="zh-TW" sz="3200" dirty="0">
                          <a:effectLst/>
                        </a:rPr>
                        <a:t>否則就感覺罪惡感</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Controller</a:t>
                      </a:r>
                      <a:r>
                        <a:rPr lang="zh-TW" sz="3200" dirty="0">
                          <a:effectLst/>
                        </a:rPr>
                        <a:t>操控型</a:t>
                      </a:r>
                      <a:r>
                        <a:rPr lang="en-US" sz="3200" dirty="0">
                          <a:effectLst/>
                        </a:rPr>
                        <a:t>—Aggressively or manipulatively violates boundaries of others. </a:t>
                      </a:r>
                      <a:r>
                        <a:rPr lang="zh-TW" sz="3200" dirty="0">
                          <a:effectLst/>
                        </a:rPr>
                        <a:t>很陽剛或是很陰柔型的冒犯了別人的界線</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130292474"/>
                  </a:ext>
                </a:extLst>
              </a:tr>
              <a:tr h="2924177">
                <a:tc>
                  <a:txBody>
                    <a:bodyPr/>
                    <a:lstStyle/>
                    <a:p>
                      <a:pPr marL="0" marR="0">
                        <a:spcBef>
                          <a:spcPts val="0"/>
                        </a:spcBef>
                        <a:spcAft>
                          <a:spcPts val="0"/>
                        </a:spcAft>
                      </a:pPr>
                      <a:r>
                        <a:rPr lang="en-US" sz="3200" dirty="0">
                          <a:effectLst/>
                        </a:rPr>
                        <a:t>YES</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Nonresponsive</a:t>
                      </a:r>
                      <a:r>
                        <a:rPr lang="zh-TW" sz="3200" dirty="0">
                          <a:effectLst/>
                        </a:rPr>
                        <a:t>無回應型</a:t>
                      </a:r>
                      <a:r>
                        <a:rPr lang="en-US" sz="3200" dirty="0">
                          <a:effectLst/>
                        </a:rPr>
                        <a:t>—Sets boundaries against responsibility to love</a:t>
                      </a:r>
                      <a:r>
                        <a:rPr lang="zh-TW" sz="3200" dirty="0">
                          <a:effectLst/>
                        </a:rPr>
                        <a:t>設下界限不願意拿起責任來愛別人</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solidFill>
                            <a:srgbClr val="FF0000"/>
                          </a:solidFill>
                          <a:effectLst/>
                        </a:rPr>
                        <a:t>The </a:t>
                      </a:r>
                      <a:r>
                        <a:rPr lang="en-US" sz="3200" dirty="0" smtClean="0">
                          <a:solidFill>
                            <a:srgbClr val="FF0000"/>
                          </a:solidFill>
                          <a:effectLst/>
                        </a:rPr>
                        <a:t>Avoidant</a:t>
                      </a:r>
                      <a:r>
                        <a:rPr lang="zh-TW" altLang="en-US" sz="3200" dirty="0" smtClean="0">
                          <a:solidFill>
                            <a:srgbClr val="FF0000"/>
                          </a:solidFill>
                          <a:effectLst/>
                        </a:rPr>
                        <a:t>迴避型 </a:t>
                      </a:r>
                      <a:r>
                        <a:rPr lang="en-US" sz="3200" dirty="0" smtClean="0">
                          <a:solidFill>
                            <a:srgbClr val="FF0000"/>
                          </a:solidFill>
                          <a:effectLst/>
                        </a:rPr>
                        <a:t>—Sets </a:t>
                      </a:r>
                      <a:r>
                        <a:rPr lang="en-US" sz="3200" dirty="0">
                          <a:solidFill>
                            <a:srgbClr val="FF0000"/>
                          </a:solidFill>
                          <a:effectLst/>
                        </a:rPr>
                        <a:t>boundaries against receiving care of others</a:t>
                      </a:r>
                      <a:r>
                        <a:rPr lang="zh-TW" sz="3200" dirty="0">
                          <a:solidFill>
                            <a:srgbClr val="FF0000"/>
                          </a:solidFill>
                          <a:effectLst/>
                        </a:rPr>
                        <a:t>設下界限</a:t>
                      </a:r>
                      <a:r>
                        <a:rPr lang="en-US" sz="3200" dirty="0">
                          <a:solidFill>
                            <a:srgbClr val="FF0000"/>
                          </a:solidFill>
                          <a:effectLst/>
                        </a:rPr>
                        <a:t>, </a:t>
                      </a:r>
                      <a:r>
                        <a:rPr lang="zh-TW" sz="3200" dirty="0">
                          <a:solidFill>
                            <a:srgbClr val="FF0000"/>
                          </a:solidFill>
                          <a:effectLst/>
                        </a:rPr>
                        <a:t>不願意接受別人的關心和愛心</a:t>
                      </a:r>
                      <a:r>
                        <a:rPr lang="en-US" sz="3200" dirty="0">
                          <a:solidFill>
                            <a:srgbClr val="FF0000"/>
                          </a:solidFill>
                          <a:effectLst/>
                        </a:rPr>
                        <a:t>.</a:t>
                      </a:r>
                      <a:endParaRPr lang="en-US"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655424555"/>
                  </a:ext>
                </a:extLst>
              </a:tr>
            </a:tbl>
          </a:graphicData>
        </a:graphic>
      </p:graphicFrame>
    </p:spTree>
    <p:extLst>
      <p:ext uri="{BB962C8B-B14F-4D97-AF65-F5344CB8AC3E}">
        <p14:creationId xmlns:p14="http://schemas.microsoft.com/office/powerpoint/2010/main" val="38936433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41042707"/>
              </p:ext>
            </p:extLst>
          </p:nvPr>
        </p:nvGraphicFramePr>
        <p:xfrm>
          <a:off x="334043" y="138340"/>
          <a:ext cx="11573403" cy="6394370"/>
        </p:xfrm>
        <a:graphic>
          <a:graphicData uri="http://schemas.openxmlformats.org/drawingml/2006/table">
            <a:tbl>
              <a:tblPr firstRow="1" firstCol="1" bandRow="1">
                <a:tableStyleId>{5C22544A-7EE6-4342-B048-85BDC9FD1C3A}</a:tableStyleId>
              </a:tblPr>
              <a:tblGrid>
                <a:gridCol w="1154833">
                  <a:extLst>
                    <a:ext uri="{9D8B030D-6E8A-4147-A177-3AD203B41FA5}">
                      <a16:colId xmlns:a16="http://schemas.microsoft.com/office/drawing/2014/main" val="1828157599"/>
                    </a:ext>
                  </a:extLst>
                </a:gridCol>
                <a:gridCol w="5209285">
                  <a:extLst>
                    <a:ext uri="{9D8B030D-6E8A-4147-A177-3AD203B41FA5}">
                      <a16:colId xmlns:a16="http://schemas.microsoft.com/office/drawing/2014/main" val="1736094441"/>
                    </a:ext>
                  </a:extLst>
                </a:gridCol>
                <a:gridCol w="5209285">
                  <a:extLst>
                    <a:ext uri="{9D8B030D-6E8A-4147-A177-3AD203B41FA5}">
                      <a16:colId xmlns:a16="http://schemas.microsoft.com/office/drawing/2014/main" val="1387630589"/>
                    </a:ext>
                  </a:extLst>
                </a:gridCol>
              </a:tblGrid>
              <a:tr h="487363">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SAY</a:t>
                      </a:r>
                      <a:r>
                        <a:rPr lang="zh-TW" sz="3200" dirty="0">
                          <a:effectLst/>
                        </a:rPr>
                        <a:t>不能說</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CAN’T HEAR </a:t>
                      </a:r>
                      <a:r>
                        <a:rPr lang="zh-TW" sz="3200" dirty="0">
                          <a:effectLst/>
                        </a:rPr>
                        <a:t>不能聽</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1700656326"/>
                  </a:ext>
                </a:extLst>
              </a:tr>
              <a:tr h="2982513">
                <a:tc>
                  <a:txBody>
                    <a:bodyPr/>
                    <a:lstStyle/>
                    <a:p>
                      <a:pPr marL="0" marR="0">
                        <a:spcBef>
                          <a:spcPts val="0"/>
                        </a:spcBef>
                        <a:spcAft>
                          <a:spcPts val="0"/>
                        </a:spcAft>
                      </a:pPr>
                      <a:r>
                        <a:rPr lang="en-US" sz="3200" dirty="0">
                          <a:effectLst/>
                        </a:rPr>
                        <a:t>NO</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Compliant </a:t>
                      </a:r>
                      <a:r>
                        <a:rPr lang="zh-TW" sz="3200" dirty="0">
                          <a:effectLst/>
                        </a:rPr>
                        <a:t>屈就型</a:t>
                      </a:r>
                      <a:r>
                        <a:rPr lang="en-US" sz="3200" dirty="0">
                          <a:effectLst/>
                        </a:rPr>
                        <a:t>—Feels guilty and controlled by others; can’t set boundaries. </a:t>
                      </a:r>
                      <a:r>
                        <a:rPr lang="zh-TW" sz="3200" dirty="0">
                          <a:effectLst/>
                        </a:rPr>
                        <a:t>不能設立界線</a:t>
                      </a:r>
                      <a:r>
                        <a:rPr lang="en-US" sz="3200" dirty="0">
                          <a:effectLst/>
                        </a:rPr>
                        <a:t>, </a:t>
                      </a:r>
                      <a:r>
                        <a:rPr lang="zh-TW" sz="3200" dirty="0">
                          <a:effectLst/>
                        </a:rPr>
                        <a:t>否則就感覺罪惡感</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Controller</a:t>
                      </a:r>
                      <a:r>
                        <a:rPr lang="zh-TW" sz="3200" dirty="0">
                          <a:effectLst/>
                        </a:rPr>
                        <a:t>操控型</a:t>
                      </a:r>
                      <a:r>
                        <a:rPr lang="en-US" sz="3200" dirty="0">
                          <a:effectLst/>
                        </a:rPr>
                        <a:t>—Aggressively or manipulatively violates boundaries of others. </a:t>
                      </a:r>
                      <a:r>
                        <a:rPr lang="zh-TW" sz="3200" dirty="0">
                          <a:effectLst/>
                        </a:rPr>
                        <a:t>很陽剛或是很陰柔型的冒犯了別人的界線</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4130292474"/>
                  </a:ext>
                </a:extLst>
              </a:tr>
              <a:tr h="2924177">
                <a:tc>
                  <a:txBody>
                    <a:bodyPr/>
                    <a:lstStyle/>
                    <a:p>
                      <a:pPr marL="0" marR="0">
                        <a:spcBef>
                          <a:spcPts val="0"/>
                        </a:spcBef>
                        <a:spcAft>
                          <a:spcPts val="0"/>
                        </a:spcAft>
                      </a:pPr>
                      <a:r>
                        <a:rPr lang="en-US" sz="3200" dirty="0">
                          <a:effectLst/>
                        </a:rPr>
                        <a:t>YES</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Nonresponsive</a:t>
                      </a:r>
                      <a:r>
                        <a:rPr lang="zh-TW" sz="3200" dirty="0">
                          <a:effectLst/>
                        </a:rPr>
                        <a:t>無回應型</a:t>
                      </a:r>
                      <a:r>
                        <a:rPr lang="en-US" sz="3200" dirty="0">
                          <a:effectLst/>
                        </a:rPr>
                        <a:t>—Sets boundaries against responsibility to love</a:t>
                      </a:r>
                      <a:r>
                        <a:rPr lang="zh-TW" sz="3200" dirty="0">
                          <a:effectLst/>
                        </a:rPr>
                        <a:t>設下界限不願意拿起責任來愛別人</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The </a:t>
                      </a:r>
                      <a:r>
                        <a:rPr lang="en-US" sz="3200" dirty="0" smtClean="0">
                          <a:effectLst/>
                        </a:rPr>
                        <a:t>Avoidant</a:t>
                      </a:r>
                      <a:r>
                        <a:rPr lang="zh-TW" altLang="en-US" sz="3200" dirty="0" smtClean="0">
                          <a:effectLst/>
                        </a:rPr>
                        <a:t>迴避型 </a:t>
                      </a:r>
                      <a:r>
                        <a:rPr lang="en-US" sz="3200" dirty="0" smtClean="0">
                          <a:effectLst/>
                        </a:rPr>
                        <a:t>—Sets </a:t>
                      </a:r>
                      <a:r>
                        <a:rPr lang="en-US" sz="3200" dirty="0">
                          <a:effectLst/>
                        </a:rPr>
                        <a:t>boundaries against receiving care of others</a:t>
                      </a:r>
                      <a:r>
                        <a:rPr lang="zh-TW" sz="3200" dirty="0">
                          <a:effectLst/>
                        </a:rPr>
                        <a:t>設下界限</a:t>
                      </a:r>
                      <a:r>
                        <a:rPr lang="en-US" sz="3200" dirty="0">
                          <a:effectLst/>
                        </a:rPr>
                        <a:t>, </a:t>
                      </a:r>
                      <a:r>
                        <a:rPr lang="zh-TW" sz="3200" dirty="0">
                          <a:effectLst/>
                        </a:rPr>
                        <a:t>不願意接受別人的關心和愛心</a:t>
                      </a:r>
                      <a:r>
                        <a:rPr lang="en-US" sz="3200" dirty="0">
                          <a:effectLst/>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tc>
                <a:extLst>
                  <a:ext uri="{0D108BD9-81ED-4DB2-BD59-A6C34878D82A}">
                    <a16:rowId xmlns:a16="http://schemas.microsoft.com/office/drawing/2014/main" val="2655424555"/>
                  </a:ext>
                </a:extLst>
              </a:tr>
            </a:tbl>
          </a:graphicData>
        </a:graphic>
      </p:graphicFrame>
    </p:spTree>
    <p:extLst>
      <p:ext uri="{BB962C8B-B14F-4D97-AF65-F5344CB8AC3E}">
        <p14:creationId xmlns:p14="http://schemas.microsoft.com/office/powerpoint/2010/main" val="1126007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III. Boundary grows in our natural </a:t>
            </a:r>
            <a:r>
              <a:rPr lang="en-US" b="1" dirty="0" smtClean="0"/>
              <a:t>process</a:t>
            </a:r>
            <a:br>
              <a:rPr lang="en-US" b="1" dirty="0" smtClean="0"/>
            </a:br>
            <a:r>
              <a:rPr lang="zh-TW" altLang="en-US" b="1" dirty="0" smtClean="0"/>
              <a:t>界</a:t>
            </a:r>
            <a:r>
              <a:rPr lang="zh-TW" altLang="en-US" b="1" dirty="0"/>
              <a:t>限成型於生命的自然成長</a:t>
            </a:r>
            <a:endParaRPr lang="en-US" dirty="0"/>
          </a:p>
        </p:txBody>
      </p:sp>
      <p:sp>
        <p:nvSpPr>
          <p:cNvPr id="3" name="Content Placeholder 2"/>
          <p:cNvSpPr>
            <a:spLocks noGrp="1"/>
          </p:cNvSpPr>
          <p:nvPr>
            <p:ph idx="1"/>
          </p:nvPr>
        </p:nvSpPr>
        <p:spPr/>
        <p:txBody>
          <a:bodyPr>
            <a:normAutofit/>
          </a:bodyPr>
          <a:lstStyle/>
          <a:p>
            <a:r>
              <a:rPr lang="en-US" sz="3200" b="1" baseline="30000" dirty="0"/>
              <a:t>41</a:t>
            </a:r>
            <a:r>
              <a:rPr lang="zh-TW" altLang="en-US" sz="3200" b="1" dirty="0"/>
              <a:t>每年逾越節，他父母都上耶路撒冷去。</a:t>
            </a:r>
            <a:r>
              <a:rPr lang="en-US" sz="3200" b="1" baseline="30000" dirty="0"/>
              <a:t>42</a:t>
            </a:r>
            <a:r>
              <a:rPr lang="zh-TW" altLang="en-US" sz="3200" b="1" dirty="0"/>
              <a:t>當他十二歲時，他們按著節期的慣例，照常上去。</a:t>
            </a:r>
            <a:r>
              <a:rPr lang="en-US" sz="3200" b="1" baseline="30000" dirty="0"/>
              <a:t>43</a:t>
            </a:r>
            <a:r>
              <a:rPr lang="zh-TW" altLang="en-US" sz="3200" b="1" dirty="0"/>
              <a:t>過完了節，他們回去的時候，孩童耶穌仍留在耶路撒冷，他父母卻不知道</a:t>
            </a:r>
            <a:r>
              <a:rPr lang="zh-TW" altLang="en-US" sz="3200" b="1" dirty="0" smtClean="0"/>
              <a:t>，</a:t>
            </a:r>
            <a:endParaRPr lang="en-US" altLang="zh-TW" sz="3200" b="1" dirty="0" smtClean="0"/>
          </a:p>
          <a:p>
            <a:r>
              <a:rPr lang="en-US" sz="3200" b="1" baseline="30000" dirty="0" smtClean="0"/>
              <a:t>41</a:t>
            </a:r>
            <a:r>
              <a:rPr lang="en-US" sz="3200" b="1" dirty="0" smtClean="0"/>
              <a:t>Now </a:t>
            </a:r>
            <a:r>
              <a:rPr lang="en-US" sz="3200" b="1" dirty="0"/>
              <a:t>his parents went to Je-</a:t>
            </a:r>
            <a:r>
              <a:rPr lang="en-US" sz="3200" b="1" dirty="0" err="1"/>
              <a:t>rusalem</a:t>
            </a:r>
            <a:r>
              <a:rPr lang="en-US" sz="3200" b="1" dirty="0"/>
              <a:t> every year at the Feast of the Passover. </a:t>
            </a:r>
            <a:r>
              <a:rPr lang="en-US" sz="3200" b="1" baseline="30000" dirty="0"/>
              <a:t>42</a:t>
            </a:r>
            <a:r>
              <a:rPr lang="en-US" sz="3200" b="1" dirty="0"/>
              <a:t>And when he was twelve years old, they went up according to custom. </a:t>
            </a:r>
            <a:r>
              <a:rPr lang="en-US" sz="3200" b="1" baseline="30000" dirty="0"/>
              <a:t>43</a:t>
            </a:r>
            <a:r>
              <a:rPr lang="en-US" sz="3200" b="1" dirty="0"/>
              <a:t>And when the feast was ended, as they were returning, the boy Jesus stayed behind in Jerusalem. His parents did not know it, </a:t>
            </a:r>
            <a:r>
              <a:rPr lang="en-US" altLang="zh-TW" sz="3200" b="1" dirty="0" smtClean="0"/>
              <a:t>【</a:t>
            </a:r>
            <a:r>
              <a:rPr lang="en-US" sz="3200" b="1" dirty="0"/>
              <a:t>Luke 2:41~49</a:t>
            </a:r>
            <a:r>
              <a:rPr lang="en-US" altLang="zh-TW" sz="3200" b="1" dirty="0" smtClean="0"/>
              <a:t>】</a:t>
            </a:r>
            <a:endParaRPr lang="en-US" sz="3200" b="1" dirty="0"/>
          </a:p>
        </p:txBody>
      </p:sp>
    </p:spTree>
    <p:extLst>
      <p:ext uri="{BB962C8B-B14F-4D97-AF65-F5344CB8AC3E}">
        <p14:creationId xmlns:p14="http://schemas.microsoft.com/office/powerpoint/2010/main" val="1294701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III. Boundary grows in our natural </a:t>
            </a:r>
            <a:r>
              <a:rPr lang="en-US" b="1" dirty="0" smtClean="0"/>
              <a:t>process</a:t>
            </a:r>
            <a:br>
              <a:rPr lang="en-US" b="1" dirty="0" smtClean="0"/>
            </a:br>
            <a:r>
              <a:rPr lang="zh-TW" altLang="en-US" b="1" dirty="0" smtClean="0"/>
              <a:t>界</a:t>
            </a:r>
            <a:r>
              <a:rPr lang="zh-TW" altLang="en-US" b="1" dirty="0"/>
              <a:t>限成型於生命的自然成長</a:t>
            </a:r>
            <a:endParaRPr lang="en-US" dirty="0"/>
          </a:p>
        </p:txBody>
      </p:sp>
      <p:sp>
        <p:nvSpPr>
          <p:cNvPr id="3" name="Content Placeholder 2"/>
          <p:cNvSpPr>
            <a:spLocks noGrp="1"/>
          </p:cNvSpPr>
          <p:nvPr>
            <p:ph idx="1"/>
          </p:nvPr>
        </p:nvSpPr>
        <p:spPr>
          <a:xfrm>
            <a:off x="447640" y="1781761"/>
            <a:ext cx="11296719" cy="4351338"/>
          </a:xfrm>
        </p:spPr>
        <p:txBody>
          <a:bodyPr>
            <a:noAutofit/>
          </a:bodyPr>
          <a:lstStyle/>
          <a:p>
            <a:r>
              <a:rPr lang="en-US" sz="3200" b="1" baseline="30000" dirty="0" smtClean="0"/>
              <a:t>44</a:t>
            </a:r>
            <a:r>
              <a:rPr lang="zh-TW" altLang="en-US" sz="3200" b="1" dirty="0"/>
              <a:t>還以為他在同行的人中間。走了一天，就在親戚和熟人中找他，</a:t>
            </a:r>
            <a:r>
              <a:rPr lang="en-US" sz="3200" b="1" baseline="30000" dirty="0"/>
              <a:t>45</a:t>
            </a:r>
            <a:r>
              <a:rPr lang="zh-TW" altLang="en-US" sz="3200" b="1" dirty="0"/>
              <a:t>沒有找到，就轉回耶路撒冷找他。</a:t>
            </a:r>
            <a:r>
              <a:rPr lang="en-US" sz="3200" b="1" baseline="30000" dirty="0"/>
              <a:t>46</a:t>
            </a:r>
            <a:r>
              <a:rPr lang="zh-TW" altLang="en-US" sz="3200" b="1" dirty="0"/>
              <a:t>過了三天，才發現他在聖殿裡，坐在教師中間，一面聽，一面問。</a:t>
            </a:r>
            <a:r>
              <a:rPr lang="en-US" sz="3200" b="1" baseline="30000" dirty="0"/>
              <a:t>47</a:t>
            </a:r>
            <a:r>
              <a:rPr lang="zh-TW" altLang="en-US" sz="3200" b="1" dirty="0"/>
              <a:t>所有聽見他的人，都希奇他的聰明和應對</a:t>
            </a:r>
            <a:r>
              <a:rPr lang="zh-TW" altLang="en-US" sz="3200" b="1" dirty="0" smtClean="0"/>
              <a:t>。</a:t>
            </a:r>
            <a:r>
              <a:rPr lang="en-US" sz="3200" b="1" dirty="0"/>
              <a:t/>
            </a:r>
            <a:br>
              <a:rPr lang="en-US" sz="3200" b="1" dirty="0"/>
            </a:br>
            <a:r>
              <a:rPr lang="en-US" sz="3200" b="1" baseline="30000" dirty="0" smtClean="0"/>
              <a:t>44</a:t>
            </a:r>
            <a:r>
              <a:rPr lang="en-US" sz="3200" b="1" dirty="0" smtClean="0"/>
              <a:t>but </a:t>
            </a:r>
            <a:r>
              <a:rPr lang="en-US" sz="3200" b="1" dirty="0"/>
              <a:t>supposing him to be in the group they went a day's journey, but then they began to search for him among their relatives and acquaintances, </a:t>
            </a:r>
            <a:r>
              <a:rPr lang="en-US" sz="3200" b="1" baseline="30000" dirty="0"/>
              <a:t>45</a:t>
            </a:r>
            <a:r>
              <a:rPr lang="en-US" sz="3200" b="1" dirty="0"/>
              <a:t>and when they did not find him, they returned to Jerusalem, searching for him. </a:t>
            </a:r>
            <a:r>
              <a:rPr lang="en-US" sz="3200" b="1" baseline="30000" dirty="0"/>
              <a:t>46</a:t>
            </a:r>
            <a:r>
              <a:rPr lang="en-US" sz="3200" b="1" dirty="0"/>
              <a:t>After three days they found him in the temple, sitting among the teachers, listening to them and asking them questions. </a:t>
            </a:r>
            <a:r>
              <a:rPr lang="en-US" sz="3200" b="1" baseline="30000" dirty="0"/>
              <a:t>47</a:t>
            </a:r>
            <a:r>
              <a:rPr lang="en-US" sz="3200" b="1" dirty="0"/>
              <a:t>And all who heard him were amazed at his understanding and his answers. </a:t>
            </a:r>
          </a:p>
        </p:txBody>
      </p:sp>
    </p:spTree>
    <p:extLst>
      <p:ext uri="{BB962C8B-B14F-4D97-AF65-F5344CB8AC3E}">
        <p14:creationId xmlns:p14="http://schemas.microsoft.com/office/powerpoint/2010/main" val="216531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III. Boundary grows in our natural </a:t>
            </a:r>
            <a:r>
              <a:rPr lang="en-US" b="1" dirty="0" smtClean="0"/>
              <a:t>process</a:t>
            </a:r>
            <a:br>
              <a:rPr lang="en-US" b="1" dirty="0" smtClean="0"/>
            </a:br>
            <a:r>
              <a:rPr lang="zh-TW" altLang="en-US" b="1" dirty="0" smtClean="0"/>
              <a:t>界</a:t>
            </a:r>
            <a:r>
              <a:rPr lang="zh-TW" altLang="en-US" b="1" dirty="0"/>
              <a:t>限成型於生命的自然成長</a:t>
            </a:r>
            <a:endParaRPr lang="en-US" dirty="0"/>
          </a:p>
        </p:txBody>
      </p:sp>
      <p:sp>
        <p:nvSpPr>
          <p:cNvPr id="3" name="Content Placeholder 2"/>
          <p:cNvSpPr>
            <a:spLocks noGrp="1"/>
          </p:cNvSpPr>
          <p:nvPr>
            <p:ph idx="1"/>
          </p:nvPr>
        </p:nvSpPr>
        <p:spPr>
          <a:xfrm>
            <a:off x="536493" y="1825625"/>
            <a:ext cx="11060527" cy="4351338"/>
          </a:xfrm>
        </p:spPr>
        <p:txBody>
          <a:bodyPr>
            <a:noAutofit/>
          </a:bodyPr>
          <a:lstStyle/>
          <a:p>
            <a:r>
              <a:rPr lang="en-US" sz="3200" b="1" baseline="30000" dirty="0" smtClean="0"/>
              <a:t>48</a:t>
            </a:r>
            <a:r>
              <a:rPr lang="zh-TW" altLang="en-US" sz="3200" b="1" dirty="0"/>
              <a:t>他父母見了，非常驚奇，他母親說：</a:t>
            </a:r>
            <a:r>
              <a:rPr lang="en-US" sz="3200" b="1" dirty="0"/>
              <a:t>"</a:t>
            </a:r>
            <a:r>
              <a:rPr lang="zh-TW" altLang="en-US" sz="3200" b="1" dirty="0"/>
              <a:t>孩子，為甚麼這樣對待我們呢？你看，你父親和我都很擔心地在找你呢！</a:t>
            </a:r>
            <a:r>
              <a:rPr lang="en-US" sz="3200" b="1" dirty="0"/>
              <a:t>" </a:t>
            </a:r>
            <a:r>
              <a:rPr lang="en-US" sz="3200" b="1" baseline="30000" dirty="0"/>
              <a:t>49</a:t>
            </a:r>
            <a:r>
              <a:rPr lang="zh-TW" altLang="en-US" sz="3200" b="1" dirty="0"/>
              <a:t>他說：</a:t>
            </a:r>
            <a:r>
              <a:rPr lang="en-US" sz="3200" b="1" dirty="0"/>
              <a:t>"</a:t>
            </a:r>
            <a:r>
              <a:rPr lang="zh-TW" altLang="en-US" sz="3200" b="1" dirty="0"/>
              <a:t>為甚麼找我呢？你們不知道我必須在我父的家裡嗎？（</a:t>
            </a:r>
            <a:r>
              <a:rPr lang="en-US" sz="3200" b="1" dirty="0"/>
              <a:t>"</a:t>
            </a:r>
            <a:r>
              <a:rPr lang="zh-TW" altLang="en-US" sz="3200" b="1" dirty="0"/>
              <a:t>在我父的家裡嗎？</a:t>
            </a:r>
            <a:r>
              <a:rPr lang="en-US" sz="3200" b="1" dirty="0"/>
              <a:t>"</a:t>
            </a:r>
            <a:r>
              <a:rPr lang="zh-TW" altLang="en-US" sz="3200" b="1" dirty="0"/>
              <a:t>或譯：</a:t>
            </a:r>
            <a:r>
              <a:rPr lang="en-US" sz="3200" b="1" dirty="0"/>
              <a:t>"</a:t>
            </a:r>
            <a:r>
              <a:rPr lang="zh-TW" altLang="en-US" sz="3200" b="1" dirty="0"/>
              <a:t>以我父的事為念嗎？</a:t>
            </a:r>
            <a:r>
              <a:rPr lang="en-US" sz="3200" b="1" dirty="0"/>
              <a:t>"</a:t>
            </a:r>
            <a:r>
              <a:rPr lang="zh-TW" altLang="en-US" sz="3200" b="1" dirty="0"/>
              <a:t>）</a:t>
            </a:r>
            <a:r>
              <a:rPr lang="en-US" sz="3200" b="1" dirty="0"/>
              <a:t>" </a:t>
            </a:r>
            <a:br>
              <a:rPr lang="en-US" sz="3200" b="1" dirty="0"/>
            </a:br>
            <a:r>
              <a:rPr lang="en-US" sz="3200" b="1" baseline="30000" dirty="0" smtClean="0"/>
              <a:t>48</a:t>
            </a:r>
            <a:r>
              <a:rPr lang="en-US" sz="3200" b="1" dirty="0" smtClean="0"/>
              <a:t>And </a:t>
            </a:r>
            <a:r>
              <a:rPr lang="en-US" sz="3200" b="1" dirty="0"/>
              <a:t>when his parents saw him, they were astonished. And his mother said to him, "Son, why have you treated us so? Behold, your father and I have been searching for you in great distress." </a:t>
            </a:r>
            <a:r>
              <a:rPr lang="en-US" sz="3200" b="1" baseline="30000" dirty="0"/>
              <a:t>49</a:t>
            </a:r>
            <a:r>
              <a:rPr lang="en-US" sz="3200" b="1" dirty="0"/>
              <a:t>And he said to them, ""Why were you looking for me? Did you not know that I must be in my Father's house?"" </a:t>
            </a:r>
            <a:r>
              <a:rPr lang="en-US" altLang="zh-TW" sz="3200" b="1" dirty="0"/>
              <a:t>【</a:t>
            </a:r>
            <a:r>
              <a:rPr lang="en-US" sz="3200" b="1" dirty="0"/>
              <a:t>Luke 2:41~49</a:t>
            </a:r>
            <a:r>
              <a:rPr lang="en-US" altLang="zh-TW" sz="3200" b="1" dirty="0" smtClean="0"/>
              <a:t>】</a:t>
            </a:r>
            <a:endParaRPr lang="en-US" sz="3200" b="1" dirty="0"/>
          </a:p>
        </p:txBody>
      </p:sp>
    </p:spTree>
    <p:extLst>
      <p:ext uri="{BB962C8B-B14F-4D97-AF65-F5344CB8AC3E}">
        <p14:creationId xmlns:p14="http://schemas.microsoft.com/office/powerpoint/2010/main" val="887332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III. Boundary grows in our natural process</a:t>
            </a:r>
            <a:br>
              <a:rPr lang="en-US" b="1" dirty="0" smtClean="0"/>
            </a:br>
            <a:r>
              <a:rPr lang="zh-TW" altLang="en-US" b="1" dirty="0" smtClean="0"/>
              <a:t>界限成型於生命的自然成長</a:t>
            </a:r>
            <a:endParaRPr lang="en-US" dirty="0"/>
          </a:p>
        </p:txBody>
      </p:sp>
      <p:sp>
        <p:nvSpPr>
          <p:cNvPr id="3" name="Content Placeholder 2"/>
          <p:cNvSpPr>
            <a:spLocks noGrp="1"/>
          </p:cNvSpPr>
          <p:nvPr>
            <p:ph idx="1"/>
          </p:nvPr>
        </p:nvSpPr>
        <p:spPr/>
        <p:txBody>
          <a:bodyPr>
            <a:noAutofit/>
          </a:bodyPr>
          <a:lstStyle/>
          <a:p>
            <a:r>
              <a:rPr lang="en-US" sz="3200" dirty="0"/>
              <a:t>A. </a:t>
            </a:r>
            <a:r>
              <a:rPr lang="en-US" sz="3200" dirty="0" smtClean="0"/>
              <a:t>A Child is to form a boundary from the parents, especially the mother. </a:t>
            </a:r>
          </a:p>
          <a:p>
            <a:r>
              <a:rPr lang="en-US" altLang="zh-TW" sz="3200" dirty="0" smtClean="0"/>
              <a:t>A. </a:t>
            </a:r>
            <a:r>
              <a:rPr lang="zh-TW" altLang="en-US" sz="3200" dirty="0" smtClean="0"/>
              <a:t>孩</a:t>
            </a:r>
            <a:r>
              <a:rPr lang="zh-TW" altLang="en-US" sz="3200" dirty="0"/>
              <a:t>子在成長的過程裡面</a:t>
            </a:r>
            <a:r>
              <a:rPr lang="en-US" sz="3200" dirty="0"/>
              <a:t>, </a:t>
            </a:r>
            <a:r>
              <a:rPr lang="zh-TW" altLang="en-US" sz="3200" dirty="0"/>
              <a:t>慢慢的要和父母</a:t>
            </a:r>
            <a:r>
              <a:rPr lang="en-US" sz="3200" dirty="0"/>
              <a:t>, </a:t>
            </a:r>
            <a:r>
              <a:rPr lang="zh-TW" altLang="en-US" sz="3200" dirty="0"/>
              <a:t>特別是母親畫下界限</a:t>
            </a:r>
            <a:r>
              <a:rPr lang="en-US" sz="3200" dirty="0"/>
              <a:t>. </a:t>
            </a:r>
            <a:r>
              <a:rPr lang="zh-TW" altLang="en-US" sz="3200" dirty="0"/>
              <a:t>這個是以後孩子可以為自己設下界限的一個很重要的過程</a:t>
            </a:r>
            <a:r>
              <a:rPr lang="en-US" sz="3200" dirty="0"/>
              <a:t>.</a:t>
            </a:r>
          </a:p>
          <a:p>
            <a:r>
              <a:rPr lang="en-US" sz="3200" dirty="0"/>
              <a:t>B. </a:t>
            </a:r>
            <a:r>
              <a:rPr lang="en-US" sz="3200" dirty="0" smtClean="0"/>
              <a:t>The success of the boundary depends on the security of a healthy relationship to back him/her up.</a:t>
            </a:r>
          </a:p>
          <a:p>
            <a:r>
              <a:rPr lang="en-US" altLang="zh-TW" sz="3200" dirty="0" smtClean="0"/>
              <a:t>B. </a:t>
            </a:r>
            <a:r>
              <a:rPr lang="zh-TW" altLang="en-US" sz="3200" dirty="0" smtClean="0"/>
              <a:t>這</a:t>
            </a:r>
            <a:r>
              <a:rPr lang="zh-TW" altLang="en-US" sz="3200" dirty="0"/>
              <a:t>個界限要能夠畫得成功</a:t>
            </a:r>
            <a:r>
              <a:rPr lang="en-US" sz="3200" dirty="0"/>
              <a:t>, </a:t>
            </a:r>
            <a:r>
              <a:rPr lang="zh-TW" altLang="en-US" sz="3200" dirty="0"/>
              <a:t>取決於他能不能夠離開別的人</a:t>
            </a:r>
            <a:r>
              <a:rPr lang="en-US" sz="3200" dirty="0"/>
              <a:t>, </a:t>
            </a:r>
            <a:r>
              <a:rPr lang="zh-TW" altLang="en-US" sz="3200" dirty="0"/>
              <a:t>進入和天父親密的關係裡面</a:t>
            </a:r>
            <a:r>
              <a:rPr lang="en-US" sz="3200" dirty="0"/>
              <a:t>.</a:t>
            </a:r>
          </a:p>
          <a:p>
            <a:endParaRPr lang="en-US" sz="3200" dirty="0"/>
          </a:p>
        </p:txBody>
      </p:sp>
    </p:spTree>
    <p:extLst>
      <p:ext uri="{BB962C8B-B14F-4D97-AF65-F5344CB8AC3E}">
        <p14:creationId xmlns:p14="http://schemas.microsoft.com/office/powerpoint/2010/main" val="60563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III. Boundary grows in our natural process</a:t>
            </a:r>
            <a:br>
              <a:rPr lang="en-US" b="1" dirty="0" smtClean="0"/>
            </a:br>
            <a:r>
              <a:rPr lang="zh-TW" altLang="en-US" b="1" dirty="0" smtClean="0"/>
              <a:t>界限成型於生命的自然成長</a:t>
            </a:r>
            <a:endParaRPr lang="en-US" dirty="0"/>
          </a:p>
        </p:txBody>
      </p:sp>
      <p:sp>
        <p:nvSpPr>
          <p:cNvPr id="3" name="Content Placeholder 2"/>
          <p:cNvSpPr>
            <a:spLocks noGrp="1"/>
          </p:cNvSpPr>
          <p:nvPr>
            <p:ph idx="1"/>
          </p:nvPr>
        </p:nvSpPr>
        <p:spPr/>
        <p:txBody>
          <a:bodyPr>
            <a:noAutofit/>
          </a:bodyPr>
          <a:lstStyle/>
          <a:p>
            <a:r>
              <a:rPr lang="en-US" sz="3200" dirty="0"/>
              <a:t>A. Child grows into one with boundary</a:t>
            </a:r>
            <a:r>
              <a:rPr lang="zh-TW" altLang="en-US" sz="3200" dirty="0"/>
              <a:t>孩子長成一個有界限的人</a:t>
            </a:r>
            <a:r>
              <a:rPr lang="en-US" sz="3200" dirty="0"/>
              <a:t>.</a:t>
            </a:r>
          </a:p>
          <a:p>
            <a:r>
              <a:rPr lang="en-US" sz="3200" dirty="0"/>
              <a:t>1. Baby was one with mom.</a:t>
            </a:r>
            <a:r>
              <a:rPr lang="zh-TW" altLang="en-US" sz="3200" dirty="0"/>
              <a:t>嬰孩和媽媽是一體的</a:t>
            </a:r>
            <a:r>
              <a:rPr lang="en-US" sz="3200" dirty="0" smtClean="0"/>
              <a:t>.</a:t>
            </a:r>
          </a:p>
          <a:p>
            <a:r>
              <a:rPr lang="en-US" sz="3200" dirty="0" smtClean="0"/>
              <a:t>2. Baby becomes a different person</a:t>
            </a:r>
            <a:r>
              <a:rPr lang="en-US" altLang="zh-TW" sz="3200" dirty="0" smtClean="0"/>
              <a:t>.</a:t>
            </a:r>
            <a:r>
              <a:rPr lang="zh-TW" altLang="en-US" sz="3200" dirty="0" smtClean="0"/>
              <a:t> 嬰孩和媽媽開始不同</a:t>
            </a:r>
            <a:r>
              <a:rPr lang="en-US" altLang="zh-TW" sz="3200" dirty="0" smtClean="0"/>
              <a:t>.</a:t>
            </a:r>
            <a:endParaRPr lang="en-US" sz="3200" dirty="0"/>
          </a:p>
          <a:p>
            <a:endParaRPr lang="en-US" sz="3200" dirty="0"/>
          </a:p>
        </p:txBody>
      </p:sp>
    </p:spTree>
    <p:extLst>
      <p:ext uri="{BB962C8B-B14F-4D97-AF65-F5344CB8AC3E}">
        <p14:creationId xmlns:p14="http://schemas.microsoft.com/office/powerpoint/2010/main" val="259149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a. Hatching: “Mommy and Me Aren’t the Same” </a:t>
            </a:r>
            <a:endParaRPr lang="en-US" sz="3200" dirty="0" smtClean="0"/>
          </a:p>
          <a:p>
            <a:r>
              <a:rPr lang="zh-TW" altLang="en-US" sz="3200" dirty="0" smtClean="0"/>
              <a:t>孵</a:t>
            </a:r>
            <a:r>
              <a:rPr lang="zh-TW" altLang="en-US" sz="3200" dirty="0"/>
              <a:t>蛋期</a:t>
            </a:r>
            <a:r>
              <a:rPr lang="en-US" sz="3200" dirty="0"/>
              <a:t>: </a:t>
            </a:r>
            <a:r>
              <a:rPr lang="zh-TW" altLang="en-US" sz="3200" dirty="0"/>
              <a:t>媽媽和我不一樣</a:t>
            </a:r>
            <a:r>
              <a:rPr lang="en-US" sz="3200" dirty="0"/>
              <a:t>. (half a year forward)</a:t>
            </a:r>
          </a:p>
          <a:p>
            <a:r>
              <a:rPr lang="en-US" sz="3200" dirty="0"/>
              <a:t>b. Practicing: “I Can Do Anything!” (10 months to 18 months) </a:t>
            </a:r>
            <a:endParaRPr lang="en-US" sz="3200" dirty="0" smtClean="0"/>
          </a:p>
          <a:p>
            <a:r>
              <a:rPr lang="zh-TW" altLang="en-US" sz="3200" dirty="0" smtClean="0"/>
              <a:t>操</a:t>
            </a:r>
            <a:r>
              <a:rPr lang="zh-TW" altLang="en-US" sz="3200" dirty="0"/>
              <a:t>練期</a:t>
            </a:r>
            <a:r>
              <a:rPr lang="en-US" sz="3200" dirty="0"/>
              <a:t>:“</a:t>
            </a:r>
            <a:r>
              <a:rPr lang="zh-TW" altLang="en-US" sz="3200" dirty="0"/>
              <a:t>我可以做任何事情</a:t>
            </a:r>
            <a:r>
              <a:rPr lang="en-US" sz="3200" dirty="0" smtClean="0"/>
              <a:t>.”</a:t>
            </a:r>
          </a:p>
          <a:p>
            <a:r>
              <a:rPr lang="en-US" sz="3200" dirty="0"/>
              <a:t>c. Rapprochement: “I Can’t Do Everything.” </a:t>
            </a:r>
            <a:endParaRPr lang="en-US" sz="3200" dirty="0" smtClean="0"/>
          </a:p>
          <a:p>
            <a:r>
              <a:rPr lang="zh-TW" altLang="en-US" sz="3200" dirty="0" smtClean="0"/>
              <a:t>和</a:t>
            </a:r>
            <a:r>
              <a:rPr lang="zh-TW" altLang="en-US" sz="3200" dirty="0"/>
              <a:t>解期</a:t>
            </a:r>
            <a:r>
              <a:rPr lang="en-US" sz="3200" dirty="0"/>
              <a:t>: “</a:t>
            </a:r>
            <a:r>
              <a:rPr lang="zh-TW" altLang="en-US" sz="3200" dirty="0"/>
              <a:t>我不是全能的</a:t>
            </a:r>
            <a:r>
              <a:rPr lang="en-US" sz="3200" dirty="0"/>
              <a:t>” </a:t>
            </a:r>
          </a:p>
        </p:txBody>
      </p:sp>
    </p:spTree>
    <p:extLst>
      <p:ext uri="{BB962C8B-B14F-4D97-AF65-F5344CB8AC3E}">
        <p14:creationId xmlns:p14="http://schemas.microsoft.com/office/powerpoint/2010/main" val="348383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III. Boundary grows in our natural process</a:t>
            </a:r>
            <a:br>
              <a:rPr lang="en-US" b="1" dirty="0" smtClean="0"/>
            </a:br>
            <a:r>
              <a:rPr lang="zh-TW" altLang="en-US" b="1" dirty="0" smtClean="0"/>
              <a:t>界限成型於生命的自然成長</a:t>
            </a:r>
            <a:endParaRPr lang="en-US" dirty="0"/>
          </a:p>
        </p:txBody>
      </p:sp>
      <p:sp>
        <p:nvSpPr>
          <p:cNvPr id="3" name="Content Placeholder 2"/>
          <p:cNvSpPr>
            <a:spLocks noGrp="1"/>
          </p:cNvSpPr>
          <p:nvPr>
            <p:ph idx="1"/>
          </p:nvPr>
        </p:nvSpPr>
        <p:spPr/>
        <p:txBody>
          <a:bodyPr>
            <a:noAutofit/>
          </a:bodyPr>
          <a:lstStyle/>
          <a:p>
            <a:r>
              <a:rPr lang="en-US" sz="3200" dirty="0"/>
              <a:t>B. A successful boundary depends on supportive relationship with God and others. </a:t>
            </a:r>
            <a:r>
              <a:rPr lang="zh-TW" altLang="en-US" sz="3200" dirty="0"/>
              <a:t>一個好的界限的行程必須有從神來的關係</a:t>
            </a:r>
            <a:r>
              <a:rPr lang="en-US" sz="3200" dirty="0"/>
              <a:t>, </a:t>
            </a:r>
            <a:r>
              <a:rPr lang="zh-TW" altLang="en-US" sz="3200" dirty="0"/>
              <a:t>或者其他支持者的關係做後盾</a:t>
            </a:r>
            <a:r>
              <a:rPr lang="en-US" sz="3200" dirty="0"/>
              <a:t>.</a:t>
            </a:r>
          </a:p>
          <a:p>
            <a:endParaRPr lang="en-US" sz="3200" dirty="0"/>
          </a:p>
        </p:txBody>
      </p:sp>
    </p:spTree>
    <p:extLst>
      <p:ext uri="{BB962C8B-B14F-4D97-AF65-F5344CB8AC3E}">
        <p14:creationId xmlns:p14="http://schemas.microsoft.com/office/powerpoint/2010/main" val="168527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zh-TW" dirty="0" smtClean="0"/>
              <a:t>Choose one of the 2 evils </a:t>
            </a:r>
            <a:r>
              <a:rPr lang="zh-TW" altLang="en-US" dirty="0" smtClean="0"/>
              <a:t>兩惡選其一</a:t>
            </a:r>
            <a:endParaRPr lang="en-US" altLang="zh-TW" dirty="0" smtClean="0"/>
          </a:p>
          <a:p>
            <a:r>
              <a:rPr lang="en-US" dirty="0"/>
              <a:t>1. We set limits and risk losing a relationship. </a:t>
            </a:r>
            <a:r>
              <a:rPr lang="zh-TW" altLang="en-US" dirty="0"/>
              <a:t>我們設下界限</a:t>
            </a:r>
            <a:r>
              <a:rPr lang="en-US" dirty="0"/>
              <a:t>, </a:t>
            </a:r>
            <a:r>
              <a:rPr lang="zh-TW" altLang="en-US" dirty="0"/>
              <a:t>但是害怕會失掉這一個關係</a:t>
            </a:r>
            <a:r>
              <a:rPr lang="en-US" dirty="0"/>
              <a:t>.</a:t>
            </a:r>
          </a:p>
          <a:p>
            <a:r>
              <a:rPr lang="en-US" dirty="0"/>
              <a:t>2. We don’t set limits and remain a prisoner to the wishes of another. </a:t>
            </a:r>
            <a:r>
              <a:rPr lang="zh-TW" altLang="en-US" dirty="0"/>
              <a:t>我們不敢設下界限</a:t>
            </a:r>
            <a:r>
              <a:rPr lang="en-US" dirty="0"/>
              <a:t>, </a:t>
            </a:r>
            <a:r>
              <a:rPr lang="zh-TW" altLang="en-US" dirty="0"/>
              <a:t>繼續留在別人意思的網羅裡面</a:t>
            </a:r>
            <a:r>
              <a:rPr lang="en-US" dirty="0"/>
              <a:t>.</a:t>
            </a:r>
          </a:p>
          <a:p>
            <a:endParaRPr lang="en-US" dirty="0"/>
          </a:p>
        </p:txBody>
      </p:sp>
    </p:spTree>
    <p:extLst>
      <p:ext uri="{BB962C8B-B14F-4D97-AF65-F5344CB8AC3E}">
        <p14:creationId xmlns:p14="http://schemas.microsoft.com/office/powerpoint/2010/main" val="399426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Image result for flying sky"/>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73881" y="966565"/>
            <a:ext cx="8357827" cy="501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82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 We need boundary</a:t>
            </a:r>
            <a:r>
              <a:rPr lang="zh-TW" altLang="en-US" b="1" dirty="0"/>
              <a:t>我們需要界線</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372212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303" y="247029"/>
            <a:ext cx="10515600" cy="748351"/>
          </a:xfrm>
        </p:spPr>
        <p:txBody>
          <a:bodyPr/>
          <a:lstStyle/>
          <a:p>
            <a:pPr algn="ctr"/>
            <a:r>
              <a:rPr lang="zh-TW" altLang="en-US" dirty="0" smtClean="0"/>
              <a:t>約翰福音 </a:t>
            </a:r>
            <a:r>
              <a:rPr lang="en-US" altLang="zh-TW" dirty="0" smtClean="0"/>
              <a:t>John 11:45-48</a:t>
            </a:r>
            <a:endParaRPr lang="en-US" dirty="0"/>
          </a:p>
        </p:txBody>
      </p:sp>
      <p:sp>
        <p:nvSpPr>
          <p:cNvPr id="3" name="Content Placeholder 2"/>
          <p:cNvSpPr>
            <a:spLocks noGrp="1"/>
          </p:cNvSpPr>
          <p:nvPr>
            <p:ph idx="1"/>
          </p:nvPr>
        </p:nvSpPr>
        <p:spPr>
          <a:xfrm>
            <a:off x="502751" y="1106927"/>
            <a:ext cx="11252855" cy="4351338"/>
          </a:xfrm>
        </p:spPr>
        <p:txBody>
          <a:bodyPr>
            <a:noAutofit/>
          </a:bodyPr>
          <a:lstStyle/>
          <a:p>
            <a:r>
              <a:rPr lang="en-US" sz="3200" baseline="30000" dirty="0"/>
              <a:t>45</a:t>
            </a:r>
            <a:r>
              <a:rPr lang="zh-TW" altLang="en-US" sz="3200" dirty="0"/>
              <a:t>那些來看馬利亞的猶太人見了耶穌所做的事，就多有信他的；</a:t>
            </a:r>
            <a:r>
              <a:rPr lang="en-US" sz="3200" baseline="30000" dirty="0"/>
              <a:t>46</a:t>
            </a:r>
            <a:r>
              <a:rPr lang="zh-TW" altLang="en-US" sz="3200" dirty="0"/>
              <a:t>但其中也有去見法利賽人的，將耶穌所做的事告訴他們。</a:t>
            </a:r>
            <a:r>
              <a:rPr lang="en-US" sz="3200" baseline="30000" dirty="0"/>
              <a:t>47</a:t>
            </a:r>
            <a:r>
              <a:rPr lang="zh-TW" altLang="en-US" sz="3200" dirty="0"/>
              <a:t>祭司長和法利賽人聚集公會，說：這人行好些神蹟，我們怎麼辦呢？</a:t>
            </a:r>
            <a:r>
              <a:rPr lang="en-US" sz="3200" baseline="30000" dirty="0"/>
              <a:t>48</a:t>
            </a:r>
            <a:r>
              <a:rPr lang="zh-TW" altLang="en-US" sz="3200" dirty="0"/>
              <a:t>若這樣由著他，人人都要信他，羅馬人也要來奪我們的地土和我們的百姓</a:t>
            </a:r>
            <a:r>
              <a:rPr lang="zh-TW" altLang="en-US" sz="3200" dirty="0" smtClean="0"/>
              <a:t>。</a:t>
            </a:r>
            <a:endParaRPr lang="en-US" altLang="zh-TW" sz="3200" dirty="0" smtClean="0"/>
          </a:p>
          <a:p>
            <a:r>
              <a:rPr lang="en-US" sz="3200" baseline="30000" dirty="0" smtClean="0"/>
              <a:t>45</a:t>
            </a:r>
            <a:r>
              <a:rPr lang="en-US" sz="3200" dirty="0" smtClean="0"/>
              <a:t>Many </a:t>
            </a:r>
            <a:r>
              <a:rPr lang="en-US" sz="3200" dirty="0"/>
              <a:t>of the Jews therefore, who had come with Mary and had seen what he did, believed in him, </a:t>
            </a:r>
            <a:r>
              <a:rPr lang="en-US" sz="3200" baseline="30000" dirty="0"/>
              <a:t>46</a:t>
            </a:r>
            <a:r>
              <a:rPr lang="en-US" sz="3200" dirty="0"/>
              <a:t>but some of them went to the Pharisees and told them what Jesus had done. </a:t>
            </a:r>
            <a:r>
              <a:rPr lang="en-US" sz="3200" baseline="30000" dirty="0"/>
              <a:t>47</a:t>
            </a:r>
            <a:r>
              <a:rPr lang="en-US" sz="3200" dirty="0"/>
              <a:t>So the chief priests and the Pharisees gathered the Council and said, "What are we to do? For this man performs many signs. </a:t>
            </a:r>
            <a:r>
              <a:rPr lang="en-US" sz="3200" baseline="30000" dirty="0"/>
              <a:t>48</a:t>
            </a:r>
            <a:r>
              <a:rPr lang="en-US" sz="3200" dirty="0"/>
              <a:t>If we let him go on like this, everyone will believe in him, and the Romans will come and take away both our place and our nation</a:t>
            </a:r>
            <a:r>
              <a:rPr lang="en-US" sz="3200" dirty="0" smtClean="0"/>
              <a:t>."</a:t>
            </a:r>
            <a:endParaRPr lang="en-US" sz="3200" dirty="0"/>
          </a:p>
        </p:txBody>
      </p:sp>
    </p:spTree>
    <p:extLst>
      <p:ext uri="{BB962C8B-B14F-4D97-AF65-F5344CB8AC3E}">
        <p14:creationId xmlns:p14="http://schemas.microsoft.com/office/powerpoint/2010/main" val="349233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Good Samaritan </a:t>
            </a:r>
            <a:r>
              <a:rPr lang="zh-TW" altLang="en-US" dirty="0" smtClean="0"/>
              <a:t>好撒瑪利亞人</a:t>
            </a:r>
            <a:endParaRPr lang="en-US" dirty="0"/>
          </a:p>
        </p:txBody>
      </p:sp>
      <p:pic>
        <p:nvPicPr>
          <p:cNvPr id="3074" name="Picture 2" descr="http://www.briancallart.com/wp-content/uploads/2014/03/good-samaritan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34569" y="1825625"/>
            <a:ext cx="832286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4766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Boundary Problems </a:t>
            </a:r>
            <a:r>
              <a:rPr lang="zh-TW" altLang="en-US" b="1" dirty="0"/>
              <a:t>界線的錯誤模</a:t>
            </a:r>
            <a:r>
              <a:rPr lang="zh-TW" altLang="en-US" b="1" dirty="0" smtClean="0"/>
              <a:t>式</a:t>
            </a:r>
            <a:endParaRPr lang="en-US" dirty="0"/>
          </a:p>
        </p:txBody>
      </p:sp>
      <p:sp>
        <p:nvSpPr>
          <p:cNvPr id="3" name="Content Placeholder 2"/>
          <p:cNvSpPr>
            <a:spLocks noGrp="1"/>
          </p:cNvSpPr>
          <p:nvPr>
            <p:ph idx="1"/>
          </p:nvPr>
        </p:nvSpPr>
        <p:spPr>
          <a:xfrm>
            <a:off x="838200" y="1690688"/>
            <a:ext cx="10515600" cy="4646003"/>
          </a:xfrm>
        </p:spPr>
        <p:txBody>
          <a:bodyPr>
            <a:normAutofit fontScale="92500" lnSpcReduction="10000"/>
          </a:bodyPr>
          <a:lstStyle/>
          <a:p>
            <a:r>
              <a:rPr lang="en-US" sz="3500" b="1" dirty="0"/>
              <a:t>A. Compliant </a:t>
            </a:r>
            <a:r>
              <a:rPr lang="zh-TW" altLang="en-US" sz="3500" b="1" dirty="0"/>
              <a:t>屈就型</a:t>
            </a:r>
            <a:endParaRPr lang="en-US" sz="3500" dirty="0"/>
          </a:p>
          <a:p>
            <a:r>
              <a:rPr lang="en-US" sz="3500" dirty="0"/>
              <a:t>Saying “Yes” to the Bad/</a:t>
            </a:r>
            <a:r>
              <a:rPr lang="zh-TW" altLang="en-US" sz="3500" dirty="0"/>
              <a:t>對不對的事情說 </a:t>
            </a:r>
            <a:r>
              <a:rPr lang="en-US" sz="3500" dirty="0"/>
              <a:t>“yes</a:t>
            </a:r>
            <a:r>
              <a:rPr lang="en-US" sz="3500" dirty="0" smtClean="0"/>
              <a:t>”.</a:t>
            </a:r>
          </a:p>
          <a:p>
            <a:r>
              <a:rPr lang="en-US" dirty="0" smtClean="0"/>
              <a:t>.Fear </a:t>
            </a:r>
            <a:r>
              <a:rPr lang="en-US" dirty="0"/>
              <a:t>of abandonment and </a:t>
            </a:r>
            <a:r>
              <a:rPr lang="en-US" dirty="0" smtClean="0"/>
              <a:t>separateness</a:t>
            </a:r>
            <a:r>
              <a:rPr lang="zh-TW" altLang="en-US" dirty="0" smtClean="0"/>
              <a:t> 害怕被棄</a:t>
            </a:r>
            <a:endParaRPr lang="en-US" dirty="0"/>
          </a:p>
          <a:p>
            <a:r>
              <a:rPr lang="en-US" dirty="0"/>
              <a:t>.Fear of someone else’s </a:t>
            </a:r>
            <a:r>
              <a:rPr lang="en-US" dirty="0" smtClean="0"/>
              <a:t>anger</a:t>
            </a:r>
            <a:r>
              <a:rPr lang="zh-TW" altLang="en-US" dirty="0" smtClean="0"/>
              <a:t> 害怕別人生氣</a:t>
            </a:r>
            <a:endParaRPr lang="en-US" dirty="0"/>
          </a:p>
          <a:p>
            <a:r>
              <a:rPr lang="en-US" dirty="0"/>
              <a:t>.Fear of </a:t>
            </a:r>
            <a:r>
              <a:rPr lang="en-US" dirty="0" smtClean="0"/>
              <a:t>punishment</a:t>
            </a:r>
            <a:r>
              <a:rPr lang="zh-TW" altLang="en-US" dirty="0" smtClean="0"/>
              <a:t> 害怕處罰</a:t>
            </a:r>
            <a:endParaRPr lang="en-US" dirty="0"/>
          </a:p>
          <a:p>
            <a:r>
              <a:rPr lang="en-US" dirty="0"/>
              <a:t>.Fear of being </a:t>
            </a:r>
            <a:r>
              <a:rPr lang="en-US" dirty="0" smtClean="0"/>
              <a:t>ashamed</a:t>
            </a:r>
            <a:r>
              <a:rPr lang="zh-TW" altLang="en-US" dirty="0" smtClean="0"/>
              <a:t> 害怕羞恥</a:t>
            </a:r>
            <a:endParaRPr lang="en-US" dirty="0"/>
          </a:p>
          <a:p>
            <a:r>
              <a:rPr lang="en-US" dirty="0"/>
              <a:t>.Fear of being seen as bad or </a:t>
            </a:r>
            <a:r>
              <a:rPr lang="en-US" dirty="0" smtClean="0"/>
              <a:t>selfish</a:t>
            </a:r>
            <a:r>
              <a:rPr lang="zh-TW" altLang="en-US" dirty="0" smtClean="0"/>
              <a:t> 害怕被認為是自私</a:t>
            </a:r>
            <a:endParaRPr lang="en-US" dirty="0"/>
          </a:p>
          <a:p>
            <a:r>
              <a:rPr lang="en-US" dirty="0"/>
              <a:t>.Fear of being </a:t>
            </a:r>
            <a:r>
              <a:rPr lang="en-US" dirty="0" smtClean="0"/>
              <a:t>unspiritual</a:t>
            </a:r>
            <a:r>
              <a:rPr lang="zh-TW" altLang="en-US" dirty="0" smtClean="0"/>
              <a:t> 害怕不屬靈</a:t>
            </a:r>
            <a:endParaRPr lang="en-US" dirty="0"/>
          </a:p>
          <a:p>
            <a:r>
              <a:rPr lang="en-US" dirty="0"/>
              <a:t>.Fear of one’s </a:t>
            </a:r>
            <a:r>
              <a:rPr lang="en-US" dirty="0" err="1"/>
              <a:t>overstrict</a:t>
            </a:r>
            <a:r>
              <a:rPr lang="en-US" dirty="0"/>
              <a:t>, critical </a:t>
            </a:r>
            <a:r>
              <a:rPr lang="en-US" dirty="0" smtClean="0"/>
              <a:t>conscience</a:t>
            </a:r>
            <a:r>
              <a:rPr lang="zh-TW" altLang="en-US" dirty="0" smtClean="0"/>
              <a:t> 害怕自己尖銳的良心</a:t>
            </a:r>
            <a:endParaRPr lang="en-US" dirty="0"/>
          </a:p>
          <a:p>
            <a:r>
              <a:rPr lang="en-US" dirty="0"/>
              <a:t>. . . </a:t>
            </a:r>
          </a:p>
        </p:txBody>
      </p:sp>
    </p:spTree>
    <p:extLst>
      <p:ext uri="{BB962C8B-B14F-4D97-AF65-F5344CB8AC3E}">
        <p14:creationId xmlns:p14="http://schemas.microsoft.com/office/powerpoint/2010/main" val="230937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baseline="30000" dirty="0"/>
              <a:t>7</a:t>
            </a:r>
            <a:r>
              <a:rPr lang="zh-TW" altLang="en-US" sz="3200" b="1" dirty="0"/>
              <a:t>但人不都有這等知識。有人到如今因拜慣了偶像，就以為所吃的是祭偶像之物。他們的良心既然軟弱，也就污穢了。</a:t>
            </a:r>
            <a:r>
              <a:rPr lang="en-US" altLang="zh-TW" sz="3200" b="1" dirty="0"/>
              <a:t>【</a:t>
            </a:r>
            <a:r>
              <a:rPr lang="zh-TW" altLang="en-US" sz="3200" b="1" dirty="0"/>
              <a:t>林前</a:t>
            </a:r>
            <a:r>
              <a:rPr lang="en-US" sz="3200" b="1" dirty="0"/>
              <a:t> 8:7</a:t>
            </a:r>
            <a:r>
              <a:rPr lang="en-US" altLang="zh-TW" sz="3200" b="1" dirty="0"/>
              <a:t>】</a:t>
            </a:r>
            <a:r>
              <a:rPr lang="en-US" sz="3200" b="1" dirty="0"/>
              <a:t/>
            </a:r>
            <a:br>
              <a:rPr lang="en-US" sz="3200" b="1" dirty="0"/>
            </a:br>
            <a:r>
              <a:rPr lang="en-US" sz="3200" b="1" baseline="30000" dirty="0"/>
              <a:t>7</a:t>
            </a:r>
            <a:r>
              <a:rPr lang="en-US" sz="3200" b="1" dirty="0"/>
              <a:t>However, not all possess this knowledge. But some, through former association with idols, eat food as really offered to an idol, and their conscience, being weak, is defiled. </a:t>
            </a:r>
            <a:r>
              <a:rPr lang="en-US" altLang="zh-TW" sz="3200" b="1" dirty="0"/>
              <a:t>【</a:t>
            </a:r>
            <a:r>
              <a:rPr lang="en-US" sz="3200" b="1" dirty="0"/>
              <a:t>1Cor 8:7</a:t>
            </a:r>
            <a:r>
              <a:rPr lang="en-US" altLang="zh-TW" sz="3200" b="1" dirty="0" smtClean="0"/>
              <a:t>】</a:t>
            </a:r>
            <a:endParaRPr lang="en-US" sz="3200" b="1" dirty="0"/>
          </a:p>
        </p:txBody>
      </p:sp>
    </p:spTree>
    <p:extLst>
      <p:ext uri="{BB962C8B-B14F-4D97-AF65-F5344CB8AC3E}">
        <p14:creationId xmlns:p14="http://schemas.microsoft.com/office/powerpoint/2010/main" val="2169412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Boundary Problems </a:t>
            </a:r>
            <a:r>
              <a:rPr lang="zh-TW" altLang="en-US" b="1" dirty="0"/>
              <a:t>界線的錯誤模</a:t>
            </a:r>
            <a:r>
              <a:rPr lang="zh-TW" altLang="en-US" b="1" dirty="0" smtClean="0"/>
              <a:t>式</a:t>
            </a:r>
            <a:endParaRPr lang="en-US" dirty="0"/>
          </a:p>
        </p:txBody>
      </p:sp>
      <p:sp>
        <p:nvSpPr>
          <p:cNvPr id="3" name="Content Placeholder 2"/>
          <p:cNvSpPr>
            <a:spLocks noGrp="1"/>
          </p:cNvSpPr>
          <p:nvPr>
            <p:ph idx="1"/>
          </p:nvPr>
        </p:nvSpPr>
        <p:spPr>
          <a:xfrm>
            <a:off x="838200" y="1690688"/>
            <a:ext cx="10515600" cy="4646003"/>
          </a:xfrm>
        </p:spPr>
        <p:txBody>
          <a:bodyPr>
            <a:normAutofit lnSpcReduction="10000"/>
          </a:bodyPr>
          <a:lstStyle/>
          <a:p>
            <a:r>
              <a:rPr lang="en-US" sz="3500" b="1" dirty="0"/>
              <a:t>B. Avoidant </a:t>
            </a:r>
            <a:r>
              <a:rPr lang="zh-TW" altLang="en-US" sz="3500" b="1" dirty="0"/>
              <a:t>迴避型</a:t>
            </a:r>
            <a:endParaRPr lang="en-US" sz="3500" dirty="0"/>
          </a:p>
          <a:p>
            <a:r>
              <a:rPr lang="en-US" sz="3500" dirty="0"/>
              <a:t>Saying “No” to the Good</a:t>
            </a:r>
            <a:r>
              <a:rPr lang="zh-TW" altLang="en-US" sz="3500" dirty="0"/>
              <a:t>對對的事情說 </a:t>
            </a:r>
            <a:r>
              <a:rPr lang="en-US" sz="3500" dirty="0"/>
              <a:t>“</a:t>
            </a:r>
            <a:r>
              <a:rPr lang="zh-TW" altLang="en-US" sz="3500" dirty="0"/>
              <a:t>不</a:t>
            </a:r>
            <a:r>
              <a:rPr lang="en-US" sz="3500" dirty="0" smtClean="0"/>
              <a:t>”.</a:t>
            </a:r>
          </a:p>
          <a:p>
            <a:pPr marL="0" indent="0">
              <a:buNone/>
            </a:pPr>
            <a:endParaRPr lang="en-US" sz="3500" dirty="0"/>
          </a:p>
          <a:p>
            <a:r>
              <a:rPr lang="en-US" sz="3200" b="1" baseline="30000" dirty="0"/>
              <a:t>1</a:t>
            </a:r>
            <a:r>
              <a:rPr lang="zh-TW" altLang="en-US" sz="3200" b="1" dirty="0"/>
              <a:t>我實實在在的告訴你們，人進羊圈，不從門進去，倒從別處爬進去，那人就是賊，就是強盜。</a:t>
            </a:r>
            <a:r>
              <a:rPr lang="en-US" sz="3200" b="1" baseline="30000" dirty="0"/>
              <a:t>2</a:t>
            </a:r>
            <a:r>
              <a:rPr lang="zh-TW" altLang="en-US" sz="3200" b="1" dirty="0"/>
              <a:t>從門進去的，才是羊的牧人。</a:t>
            </a:r>
            <a:r>
              <a:rPr lang="en-US" altLang="zh-TW" sz="3200" b="1" dirty="0"/>
              <a:t>【</a:t>
            </a:r>
            <a:r>
              <a:rPr lang="zh-TW" altLang="en-US" sz="3200" b="1" dirty="0"/>
              <a:t>約</a:t>
            </a:r>
            <a:r>
              <a:rPr lang="en-US" sz="3200" b="1" dirty="0"/>
              <a:t> 10:1~2</a:t>
            </a:r>
            <a:r>
              <a:rPr lang="en-US" altLang="zh-TW" sz="3200" b="1" dirty="0"/>
              <a:t>】</a:t>
            </a:r>
            <a:r>
              <a:rPr lang="en-US" sz="3200" b="1" dirty="0"/>
              <a:t/>
            </a:r>
            <a:br>
              <a:rPr lang="en-US" sz="3200" b="1" dirty="0"/>
            </a:br>
            <a:r>
              <a:rPr lang="en-US" sz="3200" b="1" baseline="30000" dirty="0"/>
              <a:t>1</a:t>
            </a:r>
            <a:r>
              <a:rPr lang="en-US" sz="3200" b="1" dirty="0"/>
              <a:t>""Truly, truly, I say to you, he who does not enter the sheepfold by the door but climbs in by another way, that man is a thief and a robber." </a:t>
            </a:r>
            <a:r>
              <a:rPr lang="en-US" sz="3200" b="1" baseline="30000" dirty="0"/>
              <a:t>2</a:t>
            </a:r>
            <a:r>
              <a:rPr lang="en-US" sz="3200" b="1" dirty="0"/>
              <a:t>"But he who enters by the door is the shepherd of the sheep." </a:t>
            </a:r>
            <a:r>
              <a:rPr lang="en-US" altLang="zh-TW" sz="3200" b="1" dirty="0"/>
              <a:t>【</a:t>
            </a:r>
            <a:r>
              <a:rPr lang="en-US" sz="3200" b="1" dirty="0"/>
              <a:t>John 10:1~2</a:t>
            </a:r>
            <a:r>
              <a:rPr lang="en-US" altLang="zh-TW" sz="3200" b="1" dirty="0"/>
              <a:t>】</a:t>
            </a:r>
            <a:endParaRPr lang="en-US" sz="3200" b="1" dirty="0"/>
          </a:p>
        </p:txBody>
      </p:sp>
    </p:spTree>
    <p:extLst>
      <p:ext uri="{BB962C8B-B14F-4D97-AF65-F5344CB8AC3E}">
        <p14:creationId xmlns:p14="http://schemas.microsoft.com/office/powerpoint/2010/main" val="219846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2279</Words>
  <Application>Microsoft Office PowerPoint</Application>
  <PresentationFormat>Widescreen</PresentationFormat>
  <Paragraphs>117</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PMingLiU</vt:lpstr>
      <vt:lpstr>PMingLiU</vt:lpstr>
      <vt:lpstr>Arial</vt:lpstr>
      <vt:lpstr>Calibri</vt:lpstr>
      <vt:lpstr>Calibri Light</vt:lpstr>
      <vt:lpstr>Times New Roman</vt:lpstr>
      <vt:lpstr>Office Theme</vt:lpstr>
      <vt:lpstr>The Kite doesn’t Fly without Constraint 不拉的風箏不能飛</vt:lpstr>
      <vt:lpstr>Henry Cloud &amp; John Townsend,  Boundaries, When to say yes, how to say no, take control of your life, (Zondervan, 1992)</vt:lpstr>
      <vt:lpstr>PowerPoint Presentation</vt:lpstr>
      <vt:lpstr>I. We need boundary我們需要界線</vt:lpstr>
      <vt:lpstr>約翰福音 John 11:45-48</vt:lpstr>
      <vt:lpstr>Good Samaritan 好撒瑪利亞人</vt:lpstr>
      <vt:lpstr>II. Boundary Problems 界線的錯誤模式</vt:lpstr>
      <vt:lpstr>PowerPoint Presentation</vt:lpstr>
      <vt:lpstr>II. Boundary Problems 界線的錯誤模式</vt:lpstr>
      <vt:lpstr>PowerPoint Presentation</vt:lpstr>
      <vt:lpstr>II. Boundary Problems 界線的錯誤模式</vt:lpstr>
      <vt:lpstr>馬太福音Matthew 16:21-23</vt:lpstr>
      <vt:lpstr>II. Boundary Problems 界線的錯誤模式</vt:lpstr>
      <vt:lpstr>創世記 Genesis 25:29-31</vt:lpstr>
      <vt:lpstr>II. Boundary Problems 界線的錯誤模式</vt:lpstr>
      <vt:lpstr>PowerPoint Presentation</vt:lpstr>
      <vt:lpstr>PowerPoint Presentation</vt:lpstr>
      <vt:lpstr>PowerPoint Presentation</vt:lpstr>
      <vt:lpstr>PowerPoint Presentation</vt:lpstr>
      <vt:lpstr>PowerPoint Presentation</vt:lpstr>
      <vt:lpstr>PowerPoint Presentation</vt:lpstr>
      <vt:lpstr>III. Boundary grows in our natural process 界限成型於生命的自然成長</vt:lpstr>
      <vt:lpstr>III. Boundary grows in our natural process 界限成型於生命的自然成長</vt:lpstr>
      <vt:lpstr>III. Boundary grows in our natural process 界限成型於生命的自然成長</vt:lpstr>
      <vt:lpstr>III. Boundary grows in our natural process 界限成型於生命的自然成長</vt:lpstr>
      <vt:lpstr>III. Boundary grows in our natural process 界限成型於生命的自然成長</vt:lpstr>
      <vt:lpstr>PowerPoint Presentation</vt:lpstr>
      <vt:lpstr>III. Boundary grows in our natural process 界限成型於生命的自然成長</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Kite doesn’t Fly without Constraint 不拉的風箏不能飛</dc:title>
  <dc:creator>ADVENT Taiwan</dc:creator>
  <cp:lastModifiedBy>ADVENT Taiwan</cp:lastModifiedBy>
  <cp:revision>13</cp:revision>
  <dcterms:created xsi:type="dcterms:W3CDTF">2017-04-22T20:30:58Z</dcterms:created>
  <dcterms:modified xsi:type="dcterms:W3CDTF">2017-04-22T23:10:20Z</dcterms:modified>
</cp:coreProperties>
</file>