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57" r:id="rId6"/>
    <p:sldId id="261" r:id="rId7"/>
    <p:sldId id="265" r:id="rId8"/>
    <p:sldId id="266" r:id="rId9"/>
    <p:sldId id="268" r:id="rId10"/>
    <p:sldId id="267" r:id="rId11"/>
    <p:sldId id="262" r:id="rId12"/>
    <p:sldId id="269" r:id="rId13"/>
    <p:sldId id="270" r:id="rId14"/>
    <p:sldId id="263" r:id="rId15"/>
    <p:sldId id="264" r:id="rId16"/>
    <p:sldId id="271" r:id="rId17"/>
    <p:sldId id="273" r:id="rId18"/>
    <p:sldId id="274" r:id="rId19"/>
    <p:sldId id="275" r:id="rId20"/>
    <p:sldId id="277" r:id="rId21"/>
    <p:sldId id="278" r:id="rId22"/>
    <p:sldId id="279" r:id="rId23"/>
    <p:sldId id="282" r:id="rId24"/>
    <p:sldId id="283" r:id="rId25"/>
  </p:sldIdLst>
  <p:sldSz cx="12192000" cy="6858000"/>
  <p:notesSz cx="6858000" cy="9144000"/>
  <p:embeddedFontLst>
    <p:embeddedFont>
      <p:font typeface="PMingLiU" panose="02020500000000000000" pitchFamily="18" charset="-120"/>
      <p:regular r:id="rId26"/>
    </p:embeddedFont>
    <p:embeddedFont>
      <p:font typeface="Calibri Light" panose="020F0302020204030204" pitchFamily="34" charset="0"/>
      <p:regular r:id="rId27"/>
      <p:italic r:id="rId28"/>
    </p:embeddedFont>
    <p:embeddedFont>
      <p:font typeface="PMingLiU" panose="02020500000000000000" pitchFamily="18" charset="-120"/>
      <p:regular r:id="rId26"/>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6" d="100"/>
          <a:sy n="56" d="100"/>
        </p:scale>
        <p:origin x="29" y="10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402354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334829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395799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127163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7473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70031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117565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235090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86255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114276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F906F-23A5-40A3-8738-030BB472849B}" type="datetimeFigureOut">
              <a:rPr lang="en-US" smtClean="0"/>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C775D-28EC-40B5-B4E6-A5BEE0053B3C}" type="slidenum">
              <a:rPr lang="en-US" smtClean="0"/>
              <a:t>‹#›</a:t>
            </a:fld>
            <a:endParaRPr lang="en-US" dirty="0"/>
          </a:p>
        </p:txBody>
      </p:sp>
    </p:spTree>
    <p:extLst>
      <p:ext uri="{BB962C8B-B14F-4D97-AF65-F5344CB8AC3E}">
        <p14:creationId xmlns:p14="http://schemas.microsoft.com/office/powerpoint/2010/main" val="112622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F906F-23A5-40A3-8738-030BB472849B}" type="datetimeFigureOut">
              <a:rPr lang="en-US" smtClean="0"/>
              <a:t>8/26/2017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C775D-28EC-40B5-B4E6-A5BEE0053B3C}" type="slidenum">
              <a:rPr lang="en-US" smtClean="0"/>
              <a:t>‹#›</a:t>
            </a:fld>
            <a:endParaRPr lang="en-US" dirty="0"/>
          </a:p>
        </p:txBody>
      </p:sp>
    </p:spTree>
    <p:extLst>
      <p:ext uri="{BB962C8B-B14F-4D97-AF65-F5344CB8AC3E}">
        <p14:creationId xmlns:p14="http://schemas.microsoft.com/office/powerpoint/2010/main" val="205442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863"/>
          </a:xfrm>
        </p:spPr>
        <p:txBody>
          <a:bodyPr>
            <a:normAutofit fontScale="90000"/>
          </a:bodyPr>
          <a:lstStyle/>
          <a:p>
            <a:r>
              <a:rPr lang="en-US" altLang="zh-TW" dirty="0" smtClean="0"/>
              <a:t>Jesus’ Baptism</a:t>
            </a:r>
            <a:br>
              <a:rPr lang="en-US" altLang="zh-TW" dirty="0" smtClean="0"/>
            </a:br>
            <a:r>
              <a:rPr lang="zh-TW" altLang="en-US" dirty="0" smtClean="0"/>
              <a:t>耶穌的洗</a:t>
            </a:r>
            <a:r>
              <a:rPr lang="zh-TW" altLang="en-US" dirty="0"/>
              <a:t>禮</a:t>
            </a:r>
            <a:endParaRPr lang="en-US" dirty="0"/>
          </a:p>
        </p:txBody>
      </p:sp>
      <p:sp>
        <p:nvSpPr>
          <p:cNvPr id="3" name="Subtitle 2"/>
          <p:cNvSpPr>
            <a:spLocks noGrp="1"/>
          </p:cNvSpPr>
          <p:nvPr>
            <p:ph type="subTitle" idx="1"/>
          </p:nvPr>
        </p:nvSpPr>
        <p:spPr/>
        <p:txBody>
          <a:bodyPr>
            <a:noAutofit/>
          </a:bodyPr>
          <a:lstStyle/>
          <a:p>
            <a:r>
              <a:rPr lang="en-US" altLang="zh-TW" sz="3200" dirty="0" smtClean="0"/>
              <a:t>8/27/2017</a:t>
            </a:r>
          </a:p>
          <a:p>
            <a:r>
              <a:rPr lang="en-US" altLang="zh-TW" sz="3200" dirty="0" smtClean="0"/>
              <a:t>BOLGPC</a:t>
            </a:r>
            <a:r>
              <a:rPr lang="zh-TW" altLang="en-US" sz="3200" dirty="0" smtClean="0"/>
              <a:t> 爾</a:t>
            </a:r>
            <a:r>
              <a:rPr lang="zh-TW" altLang="en-US" sz="3200" dirty="0"/>
              <a:t>灣大公園靈</a:t>
            </a:r>
            <a:r>
              <a:rPr lang="zh-TW" altLang="en-US" sz="3200" dirty="0" smtClean="0"/>
              <a:t>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2435719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78" y="1674388"/>
            <a:ext cx="11599817" cy="2554545"/>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14</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又有兵丁問他說：我們當作甚麼呢？約翰說：不要以強暴待人，也不要訛詐人，自己有錢糧就當知足。【路</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3:14</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a:r>
            <a:b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14</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Then some soldiers asked him, "And what should we do?" He replied, "Don't extort money and don't accuse people falsely--be content with your pay." </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Luke 3:14</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1425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9716"/>
          </a:xfrm>
        </p:spPr>
        <p:txBody>
          <a:bodyPr>
            <a:normAutofit fontScale="90000"/>
          </a:bodyPr>
          <a:lstStyle/>
          <a:p>
            <a:pPr algn="ctr"/>
            <a:r>
              <a:rPr lang="en-US" b="1" dirty="0"/>
              <a:t>II. Jesus’ Baptism—A Baptism of Regeneration </a:t>
            </a:r>
            <a:r>
              <a:rPr lang="zh-TW" altLang="en-US" b="1" dirty="0"/>
              <a:t>耶穌的洗禮</a:t>
            </a:r>
            <a:r>
              <a:rPr lang="en-US" b="1" dirty="0"/>
              <a:t>—</a:t>
            </a:r>
            <a:r>
              <a:rPr lang="zh-TW" altLang="en-US" b="1" dirty="0"/>
              <a:t>重生的洗禮</a:t>
            </a:r>
            <a:endParaRPr lang="en-US" dirty="0"/>
          </a:p>
        </p:txBody>
      </p:sp>
      <p:sp>
        <p:nvSpPr>
          <p:cNvPr id="3" name="Content Placeholder 2"/>
          <p:cNvSpPr>
            <a:spLocks noGrp="1"/>
          </p:cNvSpPr>
          <p:nvPr>
            <p:ph idx="1"/>
          </p:nvPr>
        </p:nvSpPr>
        <p:spPr>
          <a:xfrm>
            <a:off x="339635" y="1621844"/>
            <a:ext cx="11709545" cy="4351338"/>
          </a:xfrm>
        </p:spPr>
        <p:txBody>
          <a:bodyPr>
            <a:noAutofit/>
          </a:bodyPr>
          <a:lstStyle/>
          <a:p>
            <a:r>
              <a:rPr lang="en-US" sz="3200" baseline="30000" dirty="0"/>
              <a:t>16</a:t>
            </a:r>
            <a:r>
              <a:rPr lang="zh-TW" altLang="en-US" sz="3200" dirty="0"/>
              <a:t>「神愛世人，甚至將他的獨生子賜給他們，叫一切信他的，不至滅亡，反得永生。</a:t>
            </a:r>
            <a:r>
              <a:rPr lang="en-US" sz="3200" baseline="30000" dirty="0"/>
              <a:t>17</a:t>
            </a:r>
            <a:r>
              <a:rPr lang="zh-TW" altLang="en-US" sz="3200" dirty="0"/>
              <a:t>因為神差他的兒子降世，不是要定世人的</a:t>
            </a:r>
            <a:r>
              <a:rPr lang="zh-TW" altLang="en-US" sz="3200" dirty="0" smtClean="0"/>
              <a:t>罪，</a:t>
            </a:r>
            <a:r>
              <a:rPr lang="zh-TW" altLang="en-US" sz="3200" dirty="0"/>
              <a:t>乃是要叫世人因他得救。</a:t>
            </a:r>
            <a:r>
              <a:rPr lang="en-US" sz="3200" baseline="30000" dirty="0"/>
              <a:t>18</a:t>
            </a:r>
            <a:r>
              <a:rPr lang="zh-TW" altLang="en-US" sz="3200" dirty="0"/>
              <a:t>信他的人，不被定罪；不信的人，罪已經定了，因為他不信神獨生子的名。</a:t>
            </a:r>
            <a:r>
              <a:rPr lang="en-US" altLang="zh-TW" sz="3200" dirty="0"/>
              <a:t>【</a:t>
            </a:r>
            <a:r>
              <a:rPr lang="zh-TW" altLang="en-US" sz="3200" dirty="0"/>
              <a:t>約</a:t>
            </a:r>
            <a:r>
              <a:rPr lang="en-US" sz="3200" dirty="0"/>
              <a:t> 3:16~18</a:t>
            </a:r>
            <a:r>
              <a:rPr lang="en-US" altLang="zh-TW" sz="3200" dirty="0"/>
              <a:t>】</a:t>
            </a:r>
            <a:r>
              <a:rPr lang="en-US" sz="3200" dirty="0"/>
              <a:t/>
            </a:r>
            <a:br>
              <a:rPr lang="en-US" sz="3200" dirty="0"/>
            </a:br>
            <a:r>
              <a:rPr lang="en-US" sz="3200" baseline="30000" dirty="0"/>
              <a:t>16</a:t>
            </a:r>
            <a:r>
              <a:rPr lang="en-US" sz="3200" dirty="0"/>
              <a:t>"For God so loved the world that he gave his one and only Son, that whoever believes in him shall not perish but have eternal life. </a:t>
            </a:r>
            <a:r>
              <a:rPr lang="en-US" sz="3200" baseline="30000" dirty="0"/>
              <a:t>17</a:t>
            </a:r>
            <a:r>
              <a:rPr lang="en-US" sz="3200" dirty="0"/>
              <a:t>For God did not send his Son into the world to condemn the world, but to save the world through him. </a:t>
            </a:r>
            <a:r>
              <a:rPr lang="en-US" sz="3200" baseline="30000" dirty="0"/>
              <a:t>18</a:t>
            </a:r>
            <a:r>
              <a:rPr lang="en-US" sz="3200" dirty="0"/>
              <a:t>Whoever believes in him is not condemned, but whoever does not believe stands condemned already because he has not believed in the name of God's one and only Son. </a:t>
            </a:r>
            <a:r>
              <a:rPr lang="en-US" altLang="zh-TW" sz="3200" dirty="0"/>
              <a:t>【</a:t>
            </a:r>
            <a:r>
              <a:rPr lang="en-US" sz="3200" dirty="0"/>
              <a:t>John 3:16~18</a:t>
            </a:r>
            <a:r>
              <a:rPr lang="en-US" altLang="zh-TW" sz="3200" dirty="0" smtClean="0"/>
              <a:t>】</a:t>
            </a:r>
            <a:endParaRPr lang="en-US" sz="3200" dirty="0"/>
          </a:p>
        </p:txBody>
      </p:sp>
    </p:spTree>
    <p:extLst>
      <p:ext uri="{BB962C8B-B14F-4D97-AF65-F5344CB8AC3E}">
        <p14:creationId xmlns:p14="http://schemas.microsoft.com/office/powerpoint/2010/main" val="11655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ebigphoto.com/uploads/2011/10/360-degree-reverse-panor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81" y="-198556"/>
            <a:ext cx="11537115" cy="721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13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360 degree photos wall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0285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Jesus &amp; Nicodemus </a:t>
            </a:r>
            <a:r>
              <a:rPr lang="zh-TW" altLang="en-US" dirty="0" smtClean="0"/>
              <a:t>耶穌和尼哥底母對話</a:t>
            </a:r>
            <a:endParaRPr lang="en-US" dirty="0"/>
          </a:p>
        </p:txBody>
      </p:sp>
      <p:sp>
        <p:nvSpPr>
          <p:cNvPr id="3" name="Content Placeholder 2"/>
          <p:cNvSpPr>
            <a:spLocks noGrp="1"/>
          </p:cNvSpPr>
          <p:nvPr>
            <p:ph idx="1"/>
          </p:nvPr>
        </p:nvSpPr>
        <p:spPr/>
        <p:txBody>
          <a:bodyPr>
            <a:noAutofit/>
          </a:bodyPr>
          <a:lstStyle/>
          <a:p>
            <a:r>
              <a:rPr lang="en-US" altLang="zh-TW" sz="3200" baseline="30000" dirty="0" smtClean="0"/>
              <a:t>3</a:t>
            </a:r>
            <a:r>
              <a:rPr lang="zh-TW" altLang="en-US" sz="3200" dirty="0" smtClean="0"/>
              <a:t>耶穌回答說：「我實實在在地告訴你，人若不重生，就不能見神的國。」</a:t>
            </a:r>
            <a:r>
              <a:rPr lang="en-US" altLang="zh-TW" sz="3200" dirty="0" smtClean="0"/>
              <a:t>【</a:t>
            </a:r>
            <a:r>
              <a:rPr lang="zh-TW" altLang="en-US" sz="3200" dirty="0" smtClean="0"/>
              <a:t>約 </a:t>
            </a:r>
            <a:r>
              <a:rPr lang="en-US" altLang="zh-TW" sz="3200" dirty="0" smtClean="0"/>
              <a:t>3:3】</a:t>
            </a:r>
            <a:br>
              <a:rPr lang="en-US" altLang="zh-TW" sz="3200" dirty="0" smtClean="0"/>
            </a:br>
            <a:r>
              <a:rPr lang="en-US" altLang="zh-TW" sz="3200" baseline="30000" dirty="0" smtClean="0"/>
              <a:t>3</a:t>
            </a:r>
            <a:r>
              <a:rPr lang="en-US" sz="3200" dirty="0" smtClean="0"/>
              <a:t>In reply Jesus declared, "I tell you the truth, no one can see the kingdom of God unless he is born again." 【John 3:3】</a:t>
            </a:r>
          </a:p>
          <a:p>
            <a:r>
              <a:rPr lang="en-US" altLang="zh-TW" sz="3200" baseline="30000" dirty="0" smtClean="0"/>
              <a:t>4</a:t>
            </a:r>
            <a:r>
              <a:rPr lang="zh-TW" altLang="en-US" sz="3200" dirty="0" smtClean="0"/>
              <a:t>尼哥底母說：「人已經老了，如何能重生呢？豈能再進母腹生出來嗎？」</a:t>
            </a:r>
            <a:r>
              <a:rPr lang="en-US" altLang="zh-TW" sz="3200" dirty="0" smtClean="0"/>
              <a:t>【</a:t>
            </a:r>
            <a:r>
              <a:rPr lang="zh-TW" altLang="en-US" sz="3200" dirty="0" smtClean="0"/>
              <a:t>約 </a:t>
            </a:r>
            <a:r>
              <a:rPr lang="en-US" altLang="zh-TW" sz="3200" dirty="0" smtClean="0"/>
              <a:t>3:4】</a:t>
            </a:r>
            <a:br>
              <a:rPr lang="en-US" altLang="zh-TW" sz="3200" dirty="0" smtClean="0"/>
            </a:br>
            <a:r>
              <a:rPr lang="en-US" altLang="zh-TW" sz="3200" baseline="30000" dirty="0" smtClean="0"/>
              <a:t>4</a:t>
            </a:r>
            <a:r>
              <a:rPr lang="en-US" altLang="zh-TW" sz="3200" dirty="0" smtClean="0"/>
              <a:t>"</a:t>
            </a:r>
            <a:r>
              <a:rPr lang="en-US" sz="3200" dirty="0" smtClean="0"/>
              <a:t>How can a man be born when he is old?" Nicodemus asked. "Surely he cannot enter a second time into his mother's womb to be born!" 【John 3:4】</a:t>
            </a:r>
            <a:endParaRPr lang="en-US" sz="3200" dirty="0"/>
          </a:p>
        </p:txBody>
      </p:sp>
    </p:spTree>
    <p:extLst>
      <p:ext uri="{BB962C8B-B14F-4D97-AF65-F5344CB8AC3E}">
        <p14:creationId xmlns:p14="http://schemas.microsoft.com/office/powerpoint/2010/main" val="19408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How to be born again? </a:t>
            </a:r>
            <a:r>
              <a:rPr lang="zh-TW" altLang="en-US" dirty="0" smtClean="0"/>
              <a:t>如何可以重生</a:t>
            </a:r>
            <a:r>
              <a:rPr lang="en-US" altLang="zh-TW" dirty="0" smtClean="0"/>
              <a:t>?</a:t>
            </a:r>
            <a:endParaRPr lang="en-US" dirty="0"/>
          </a:p>
        </p:txBody>
      </p:sp>
      <p:sp>
        <p:nvSpPr>
          <p:cNvPr id="3" name="Content Placeholder 2"/>
          <p:cNvSpPr>
            <a:spLocks noGrp="1"/>
          </p:cNvSpPr>
          <p:nvPr>
            <p:ph idx="1"/>
          </p:nvPr>
        </p:nvSpPr>
        <p:spPr>
          <a:xfrm>
            <a:off x="838200" y="2137083"/>
            <a:ext cx="10515600" cy="4039880"/>
          </a:xfrm>
        </p:spPr>
        <p:txBody>
          <a:bodyPr>
            <a:normAutofit/>
          </a:bodyPr>
          <a:lstStyle/>
          <a:p>
            <a:r>
              <a:rPr lang="en-US" sz="3200" b="1" baseline="30000" dirty="0"/>
              <a:t>14</a:t>
            </a:r>
            <a:r>
              <a:rPr lang="zh-TW" altLang="en-US" sz="3200" b="1" dirty="0"/>
              <a:t>摩西在曠野怎樣舉蛇，人子也必照樣被舉起來，</a:t>
            </a:r>
            <a:r>
              <a:rPr lang="en-US" altLang="zh-TW" sz="3200" b="1" dirty="0"/>
              <a:t>【</a:t>
            </a:r>
            <a:r>
              <a:rPr lang="zh-TW" altLang="en-US" sz="3200" b="1" dirty="0"/>
              <a:t>約</a:t>
            </a:r>
            <a:r>
              <a:rPr lang="en-US" sz="3200" b="1" dirty="0"/>
              <a:t> 3:14</a:t>
            </a:r>
            <a:r>
              <a:rPr lang="en-US" altLang="zh-TW" sz="3200" b="1" dirty="0"/>
              <a:t>】</a:t>
            </a:r>
            <a:r>
              <a:rPr lang="en-US" sz="3200" b="1" dirty="0"/>
              <a:t/>
            </a:r>
            <a:br>
              <a:rPr lang="en-US" sz="3200" b="1" dirty="0"/>
            </a:br>
            <a:r>
              <a:rPr lang="en-US" sz="3200" b="1" baseline="30000" dirty="0"/>
              <a:t>14</a:t>
            </a:r>
            <a:r>
              <a:rPr lang="en-US" sz="3200" b="1" dirty="0"/>
              <a:t>Just as Moses lifted up the snake in the desert, so the Son of Man must be lifted up, </a:t>
            </a:r>
            <a:r>
              <a:rPr lang="en-US" altLang="zh-TW" sz="3200" b="1" dirty="0"/>
              <a:t>【</a:t>
            </a:r>
            <a:r>
              <a:rPr lang="en-US" sz="3200" b="1" dirty="0"/>
              <a:t>John 3:14</a:t>
            </a:r>
            <a:r>
              <a:rPr lang="en-US" altLang="zh-TW" sz="3200" b="1" dirty="0" smtClean="0"/>
              <a:t>】</a:t>
            </a:r>
            <a:endParaRPr lang="en-US" sz="3200" b="1" dirty="0"/>
          </a:p>
        </p:txBody>
      </p:sp>
    </p:spTree>
    <p:extLst>
      <p:ext uri="{BB962C8B-B14F-4D97-AF65-F5344CB8AC3E}">
        <p14:creationId xmlns:p14="http://schemas.microsoft.com/office/powerpoint/2010/main" val="246619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 y="534137"/>
            <a:ext cx="12242510" cy="6001643"/>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他們從何珥山起行，往紅海那條路走，要繞過以東地。百姓因這路難行，心中甚是煩燥，</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就怨讟　 神和摩西說：你們為甚麼把我們從埃及領出來、使我們死在曠野呢？這裡沒有糧，沒有水，我們的心厭惡這淡薄的食物。</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於是耶和華使火蛇進入百姓中間，蛇就咬他們。以色列人中死了許多</a:t>
            </a:r>
            <a:r>
              <a:rPr lang="zh-TW" alt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民</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21:4~</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They traveled from Mount </a:t>
            </a:r>
            <a:r>
              <a:rPr lang="en-US" sz="32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Hor</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along the route to the Red Sea, to go around Edom. But the people grew impatient on the way;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they spoke against God and against Moses, and said, "Why have you brought us up out of Egypt to die in the desert? There is no bread! There is no water! And we detest this miserable food!"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the LORD sent venomous snakes among them; they bit the people and many Israelites died. </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Num</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21:4~</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483418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1119"/>
            <a:ext cx="12320887" cy="6001643"/>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百姓到摩西那裡，說：我們怨讟耶和華和你，有罪了。求你禱告耶和華，叫這些蛇離開我們。於是摩西為百姓禱告。</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耶和華對摩西說：你製造一條火蛇，掛在杆子上；凡被咬的，一望這蛇，就必得活。</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摩西便製造一條銅蛇，掛在杆子上；凡被蛇咬的，一望這銅蛇就活了。</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民</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The </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people came to Moses and said, "We sinned when we spoke against the LORD and against you. Pray that the LORD will take the snakes away from us." So Moses prayed for the people.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 LORD said to Moses, "Make a snake and put it up on a pole; anyone who is bitten can look at it and live."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So Moses made a bronze snake and put it up on a pole. Then when anyone was bitten by a snake and looked at the bronze snake, he lived.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Num</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172537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edical symbol"/>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883" y="1502390"/>
            <a:ext cx="4578825" cy="4578825"/>
          </a:xfrm>
          <a:prstGeom prst="rect">
            <a:avLst/>
          </a:prstGeom>
          <a:noFill/>
          <a:ln>
            <a:noFill/>
          </a:ln>
        </p:spPr>
      </p:pic>
      <p:pic>
        <p:nvPicPr>
          <p:cNvPr id="4" name="Picture 3" descr="https://lh3.googleusercontent.com/-y2AgwJqj_eM/U-CCgTDUYXI/AAAAAAAADRc/rXFR1F9yaAU/s612-no/1024px-Star_of_life2.sv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922" y="1589951"/>
            <a:ext cx="4198985" cy="4198985"/>
          </a:xfrm>
          <a:prstGeom prst="rect">
            <a:avLst/>
          </a:prstGeom>
          <a:noFill/>
          <a:ln>
            <a:noFill/>
          </a:ln>
        </p:spPr>
      </p:pic>
    </p:spTree>
    <p:extLst>
      <p:ext uri="{BB962C8B-B14F-4D97-AF65-F5344CB8AC3E}">
        <p14:creationId xmlns:p14="http://schemas.microsoft.com/office/powerpoint/2010/main" val="8063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allpapercave.com/wp/YIRxsj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92" y="1425704"/>
            <a:ext cx="5896559" cy="3931039"/>
          </a:xfrm>
          <a:prstGeom prst="rect">
            <a:avLst/>
          </a:prstGeom>
          <a:noFill/>
          <a:ln>
            <a:noFill/>
          </a:ln>
        </p:spPr>
      </p:pic>
      <p:pic>
        <p:nvPicPr>
          <p:cNvPr id="4" name="Picture 3" descr="http://cdn.gospelherald.com/data/images/full/16995/good-friday-jesus-on-cro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948" y="1425705"/>
            <a:ext cx="5922362" cy="3931039"/>
          </a:xfrm>
          <a:prstGeom prst="rect">
            <a:avLst/>
          </a:prstGeom>
          <a:noFill/>
          <a:ln>
            <a:noFill/>
          </a:ln>
        </p:spPr>
      </p:pic>
    </p:spTree>
    <p:extLst>
      <p:ext uri="{BB962C8B-B14F-4D97-AF65-F5344CB8AC3E}">
        <p14:creationId xmlns:p14="http://schemas.microsoft.com/office/powerpoint/2010/main" val="12503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291" y="1093889"/>
            <a:ext cx="11275857" cy="5016758"/>
          </a:xfrm>
          <a:prstGeom prst="rect">
            <a:avLst/>
          </a:prstGeom>
        </p:spPr>
        <p:txBody>
          <a:bodyPr wrap="square">
            <a:sp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約翰說：我是用水給你們施洗，但有一位能力比我更大的要來，我就是給他解鞋帶也不配。他要用聖靈與火給你們施洗。</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他手裡拿著簸箕，要揚淨他的場，把麥子收在倉裡，把糠用不滅的火燒盡了。</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路</a:t>
            </a:r>
            <a:r>
              <a:rPr lang="en-US" sz="3200" dirty="0">
                <a:latin typeface="Calibri" panose="020F0502020204030204" pitchFamily="34" charset="0"/>
                <a:ea typeface="PMingLiU" panose="02020500000000000000" pitchFamily="18" charset="-120"/>
                <a:cs typeface="Times New Roman" panose="02020603050405020304" pitchFamily="18" charset="0"/>
              </a:rPr>
              <a:t>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en-US" sz="3200" dirty="0">
                <a:latin typeface="Calibri" panose="020F0502020204030204" pitchFamily="34" charset="0"/>
                <a:ea typeface="PMingLiU" panose="02020500000000000000" pitchFamily="18" charset="-120"/>
                <a:cs typeface="Times New Roman" panose="02020603050405020304" pitchFamily="18" charset="0"/>
              </a:rPr>
              <a:t>John answered them all, "I baptize you with water. But one more powerful than I will come, the thongs of whose sandals I am not worthy to untie. He will baptize you with the Holy Spirit and with fire.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en-US" sz="3200" dirty="0">
                <a:latin typeface="Calibri" panose="020F0502020204030204" pitchFamily="34" charset="0"/>
                <a:ea typeface="PMingLiU" panose="02020500000000000000" pitchFamily="18" charset="-120"/>
                <a:cs typeface="Times New Roman" panose="02020603050405020304" pitchFamily="18" charset="0"/>
              </a:rPr>
              <a:t>His winnowing fork is in his hand to clear his threshing floor and to gather the wheat into his barn, but he will burn up the chaff with unquenchable fire."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Luke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Tree>
    <p:extLst>
      <p:ext uri="{BB962C8B-B14F-4D97-AF65-F5344CB8AC3E}">
        <p14:creationId xmlns:p14="http://schemas.microsoft.com/office/powerpoint/2010/main" val="292965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Jesus’ Baptism from John—A Baptism of Rightfulness </a:t>
            </a:r>
            <a:r>
              <a:rPr lang="zh-TW" altLang="en-US" b="1" dirty="0"/>
              <a:t>耶穌接受約翰的洗禮</a:t>
            </a:r>
            <a:endParaRPr lang="en-US" dirty="0"/>
          </a:p>
        </p:txBody>
      </p:sp>
      <p:sp>
        <p:nvSpPr>
          <p:cNvPr id="3" name="Content Placeholder 2"/>
          <p:cNvSpPr>
            <a:spLocks noGrp="1"/>
          </p:cNvSpPr>
          <p:nvPr>
            <p:ph idx="1"/>
          </p:nvPr>
        </p:nvSpPr>
        <p:spPr/>
        <p:txBody>
          <a:bodyPr>
            <a:normAutofit/>
          </a:bodyPr>
          <a:lstStyle/>
          <a:p>
            <a:r>
              <a:rPr lang="en-US" sz="3200" baseline="30000" dirty="0"/>
              <a:t>16</a:t>
            </a:r>
            <a:r>
              <a:rPr lang="zh-TW" altLang="en-US" sz="3200" dirty="0"/>
              <a:t>約翰說：我是用水給你們施洗，但有一位能力比我更大的要來，我就是給他解鞋帶也不配。他要用聖靈與火給你們施洗。</a:t>
            </a:r>
            <a:r>
              <a:rPr lang="en-US" altLang="zh-TW" sz="3200" dirty="0"/>
              <a:t>【</a:t>
            </a:r>
            <a:r>
              <a:rPr lang="zh-TW" altLang="en-US" sz="3200" dirty="0"/>
              <a:t>路</a:t>
            </a:r>
            <a:r>
              <a:rPr lang="en-US" sz="3200" dirty="0"/>
              <a:t> 3:16</a:t>
            </a:r>
            <a:r>
              <a:rPr lang="en-US" altLang="zh-TW" sz="3200" dirty="0" smtClean="0"/>
              <a:t>】</a:t>
            </a:r>
          </a:p>
          <a:p>
            <a:r>
              <a:rPr lang="en-US" sz="3200" baseline="30000" dirty="0"/>
              <a:t>16</a:t>
            </a:r>
            <a:r>
              <a:rPr lang="en-US" sz="3200" dirty="0"/>
              <a:t>John answered them all, "I baptize you with water. But one more powerful than I will come, the thongs of whose sandals I am not worthy to untie. He will baptize you with the Holy Spirit and with fire. </a:t>
            </a:r>
            <a:r>
              <a:rPr lang="en-US" altLang="zh-TW" sz="3200" dirty="0"/>
              <a:t>【</a:t>
            </a:r>
            <a:r>
              <a:rPr lang="en-US" sz="3200" dirty="0"/>
              <a:t>Luke 3:16</a:t>
            </a:r>
            <a:r>
              <a:rPr lang="en-US" altLang="zh-TW" sz="3200" dirty="0"/>
              <a:t>】</a:t>
            </a:r>
            <a:endParaRPr lang="en-US" sz="3200" dirty="0"/>
          </a:p>
        </p:txBody>
      </p:sp>
    </p:spTree>
    <p:extLst>
      <p:ext uri="{BB962C8B-B14F-4D97-AF65-F5344CB8AC3E}">
        <p14:creationId xmlns:p14="http://schemas.microsoft.com/office/powerpoint/2010/main" val="24081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Jesus’ Baptism from John—A Baptism of Rightfulness </a:t>
            </a:r>
            <a:r>
              <a:rPr lang="zh-TW" altLang="en-US" b="1" dirty="0"/>
              <a:t>耶穌接受約翰的洗禮</a:t>
            </a:r>
            <a:endParaRPr lang="en-US" dirty="0"/>
          </a:p>
        </p:txBody>
      </p:sp>
      <p:sp>
        <p:nvSpPr>
          <p:cNvPr id="3" name="Content Placeholder 2"/>
          <p:cNvSpPr>
            <a:spLocks noGrp="1"/>
          </p:cNvSpPr>
          <p:nvPr>
            <p:ph idx="1"/>
          </p:nvPr>
        </p:nvSpPr>
        <p:spPr/>
        <p:txBody>
          <a:bodyPr>
            <a:normAutofit/>
          </a:bodyPr>
          <a:lstStyle/>
          <a:p>
            <a:r>
              <a:rPr lang="en-US" sz="3200" baseline="30000" dirty="0"/>
              <a:t>28</a:t>
            </a:r>
            <a:r>
              <a:rPr lang="zh-TW" altLang="en-US" sz="3200" dirty="0"/>
              <a:t>我告訴你們，凡婦人所生的，沒有一個大過約翰的；然而神國裡最小的比他還大。</a:t>
            </a:r>
            <a:r>
              <a:rPr lang="en-US" altLang="zh-TW" sz="3200" dirty="0"/>
              <a:t>【</a:t>
            </a:r>
            <a:r>
              <a:rPr lang="zh-TW" altLang="en-US" sz="3200" dirty="0"/>
              <a:t>路</a:t>
            </a:r>
            <a:r>
              <a:rPr lang="en-US" sz="3200" dirty="0"/>
              <a:t> 7:28</a:t>
            </a:r>
            <a:r>
              <a:rPr lang="en-US" altLang="zh-TW" sz="3200" dirty="0"/>
              <a:t>】</a:t>
            </a:r>
            <a:r>
              <a:rPr lang="en-US" sz="3200" dirty="0"/>
              <a:t/>
            </a:r>
            <a:br>
              <a:rPr lang="en-US" sz="3200" dirty="0"/>
            </a:br>
            <a:r>
              <a:rPr lang="en-US" sz="3200" baseline="30000" dirty="0"/>
              <a:t>28</a:t>
            </a:r>
            <a:r>
              <a:rPr lang="en-US" sz="3200" dirty="0"/>
              <a:t>I tell you, among those born of women there is no one greater than John; yet the one who is least in the kingdom of God is greater than he." </a:t>
            </a:r>
            <a:r>
              <a:rPr lang="en-US" altLang="zh-TW" sz="3200" dirty="0"/>
              <a:t>【</a:t>
            </a:r>
            <a:r>
              <a:rPr lang="en-US" sz="3200" dirty="0"/>
              <a:t>Luke 7:28</a:t>
            </a:r>
            <a:r>
              <a:rPr lang="en-US" altLang="zh-TW" sz="3200" dirty="0"/>
              <a:t>】</a:t>
            </a:r>
            <a:endParaRPr lang="en-US" sz="3200" dirty="0"/>
          </a:p>
        </p:txBody>
      </p:sp>
    </p:spTree>
    <p:extLst>
      <p:ext uri="{BB962C8B-B14F-4D97-AF65-F5344CB8AC3E}">
        <p14:creationId xmlns:p14="http://schemas.microsoft.com/office/powerpoint/2010/main" val="1086951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Jesus’ Baptism from John—A Baptism of Rightfulness </a:t>
            </a:r>
            <a:r>
              <a:rPr lang="zh-TW" altLang="en-US" b="1" dirty="0"/>
              <a:t>耶穌接受約翰的洗禮</a:t>
            </a:r>
            <a:endParaRPr lang="en-US" dirty="0"/>
          </a:p>
        </p:txBody>
      </p:sp>
      <p:sp>
        <p:nvSpPr>
          <p:cNvPr id="3" name="Content Placeholder 2"/>
          <p:cNvSpPr>
            <a:spLocks noGrp="1"/>
          </p:cNvSpPr>
          <p:nvPr>
            <p:ph idx="1"/>
          </p:nvPr>
        </p:nvSpPr>
        <p:spPr/>
        <p:txBody>
          <a:bodyPr>
            <a:normAutofit/>
          </a:bodyPr>
          <a:lstStyle/>
          <a:p>
            <a:endParaRPr lang="en-US" sz="3200" b="1" dirty="0" smtClean="0"/>
          </a:p>
          <a:p>
            <a:r>
              <a:rPr lang="en-US" sz="3200" b="1" dirty="0" smtClean="0"/>
              <a:t>A</a:t>
            </a:r>
            <a:r>
              <a:rPr lang="en-US" sz="3200" b="1" dirty="0"/>
              <a:t>. The Transition from OT to NT  </a:t>
            </a:r>
            <a:r>
              <a:rPr lang="zh-TW" altLang="en-US" sz="3200" b="1" dirty="0"/>
              <a:t>舊約和新約的轉</a:t>
            </a:r>
            <a:r>
              <a:rPr lang="zh-TW" altLang="en-US" sz="3200" b="1" dirty="0" smtClean="0"/>
              <a:t>接</a:t>
            </a:r>
            <a:endParaRPr lang="en-US" altLang="zh-TW" sz="3200" b="1" dirty="0" smtClean="0"/>
          </a:p>
          <a:p>
            <a:endParaRPr lang="en-US" sz="3200" b="1" dirty="0"/>
          </a:p>
          <a:p>
            <a:r>
              <a:rPr lang="en-US" sz="3200" b="1" dirty="0"/>
              <a:t>B. Our Model  </a:t>
            </a:r>
            <a:r>
              <a:rPr lang="zh-TW" altLang="en-US" sz="3200" b="1" dirty="0"/>
              <a:t>我們的榜樣 </a:t>
            </a:r>
            <a:endParaRPr lang="en-US" sz="3200" dirty="0"/>
          </a:p>
          <a:p>
            <a:endParaRPr lang="en-US" sz="3200" dirty="0"/>
          </a:p>
        </p:txBody>
      </p:sp>
    </p:spTree>
    <p:extLst>
      <p:ext uri="{BB962C8B-B14F-4D97-AF65-F5344CB8AC3E}">
        <p14:creationId xmlns:p14="http://schemas.microsoft.com/office/powerpoint/2010/main" val="367435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5" y="992707"/>
            <a:ext cx="12214746" cy="4524315"/>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當下耶穌從加利利來到約但河，見了約翰，要受他的洗。</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約翰想要攔住他，說：我當受你的洗，你反倒上我這裡來麼？</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耶穌回答說：你暫且許我，因為我們理當這樣盡諸般的義（或作：禮）。於是約翰許了他。</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3:13~15</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Jesus came from Galilee to the Jordan to be baptized by John.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But John tried to deter him, saying, "I need to be baptized by you, and do you come to me?"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Jesus replied, "Let it be so now; it is proper for us to do this to fulfill all righteousness." Then John consented.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3:13~15</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716278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76" y="1393799"/>
            <a:ext cx="11805313" cy="3170099"/>
          </a:xfrm>
          <a:prstGeom prst="rect">
            <a:avLst/>
          </a:prstGeom>
        </p:spPr>
        <p:txBody>
          <a:bodyPr wrap="square">
            <a:spAutoFit/>
          </a:bodyPr>
          <a:lstStyle/>
          <a:p>
            <a:pPr marL="457200" marR="457200">
              <a:spcBef>
                <a:spcPts val="0"/>
              </a:spcBef>
              <a:spcAft>
                <a:spcPts val="0"/>
              </a:spcAft>
            </a:pPr>
            <a:r>
              <a:rPr lang="en-US" sz="4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16</a:t>
            </a:r>
            <a:r>
              <a:rPr lang="zh-TW" alt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信而受洗的，必然得救；不信的，必被定罪。</a:t>
            </a:r>
            <a:r>
              <a:rPr lang="en-US" altLang="zh-TW"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可</a:t>
            </a:r>
            <a:r>
              <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16:16</a:t>
            </a:r>
            <a:r>
              <a:rPr lang="en-US" altLang="zh-TW"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4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16</a:t>
            </a:r>
            <a:r>
              <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Whoever believes and is baptized will be saved, but whoever does not believe will be condemned. </a:t>
            </a:r>
            <a:r>
              <a:rPr lang="en-US" altLang="zh-TW"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Mark 16:16</a:t>
            </a:r>
            <a:r>
              <a:rPr lang="en-US" altLang="zh-TW"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4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8004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291" y="1093889"/>
            <a:ext cx="11275857" cy="5016758"/>
          </a:xfrm>
          <a:prstGeom prst="rect">
            <a:avLst/>
          </a:prstGeom>
        </p:spPr>
        <p:txBody>
          <a:bodyPr wrap="square">
            <a:sp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約翰說：</a:t>
            </a:r>
            <a:r>
              <a:rPr lang="zh-TW" altLang="en-US" sz="3200"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我是用水給你們施洗</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，但有一位能力比我更大的要來，我就是給他解鞋帶也不配。他要用聖靈與火給你們施洗。</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他手裡拿著簸箕，要揚淨他的場，把麥子收在倉裡，把糠用不滅的火燒盡了。</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路</a:t>
            </a:r>
            <a:r>
              <a:rPr lang="en-US" sz="3200" dirty="0">
                <a:latin typeface="Calibri" panose="020F0502020204030204" pitchFamily="34" charset="0"/>
                <a:ea typeface="PMingLiU" panose="02020500000000000000" pitchFamily="18" charset="-120"/>
                <a:cs typeface="Times New Roman" panose="02020603050405020304" pitchFamily="18" charset="0"/>
              </a:rPr>
              <a:t>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en-US" sz="3200" dirty="0">
                <a:latin typeface="Calibri" panose="020F0502020204030204" pitchFamily="34" charset="0"/>
                <a:ea typeface="PMingLiU" panose="02020500000000000000" pitchFamily="18" charset="-120"/>
                <a:cs typeface="Times New Roman" panose="02020603050405020304" pitchFamily="18" charset="0"/>
              </a:rPr>
              <a:t>John answered them all, "</a:t>
            </a:r>
            <a:r>
              <a:rPr lang="en-US" sz="3200"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I baptize you with water.</a:t>
            </a:r>
            <a:r>
              <a:rPr lang="en-US" sz="3200" dirty="0">
                <a:latin typeface="Calibri" panose="020F0502020204030204" pitchFamily="34" charset="0"/>
                <a:ea typeface="PMingLiU" panose="02020500000000000000" pitchFamily="18" charset="-120"/>
                <a:cs typeface="Times New Roman" panose="02020603050405020304" pitchFamily="18" charset="0"/>
              </a:rPr>
              <a:t> But one more powerful than I will come, the thongs of whose sandals I am not worthy to untie. He will baptize you with the Holy Spirit and with fire.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en-US" sz="3200" dirty="0">
                <a:latin typeface="Calibri" panose="020F0502020204030204" pitchFamily="34" charset="0"/>
                <a:ea typeface="PMingLiU" panose="02020500000000000000" pitchFamily="18" charset="-120"/>
                <a:cs typeface="Times New Roman" panose="02020603050405020304" pitchFamily="18" charset="0"/>
              </a:rPr>
              <a:t>His winnowing fork is in his hand to clear his threshing floor and to gather the wheat into his barn, but he will burn up the chaff with unquenchable fire."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Luke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Tree>
    <p:extLst>
      <p:ext uri="{BB962C8B-B14F-4D97-AF65-F5344CB8AC3E}">
        <p14:creationId xmlns:p14="http://schemas.microsoft.com/office/powerpoint/2010/main" val="1881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291" y="1093889"/>
            <a:ext cx="11275857" cy="5016758"/>
          </a:xfrm>
          <a:prstGeom prst="rect">
            <a:avLst/>
          </a:prstGeom>
        </p:spPr>
        <p:txBody>
          <a:bodyPr wrap="square">
            <a:sp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約翰說：我是用水給你們施洗，但有一位能力比我更大的要來，我就是給他解鞋帶也不配。</a:t>
            </a:r>
            <a:r>
              <a:rPr lang="zh-TW" altLang="en-US" sz="3200"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他要用聖靈與火給你們施洗</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他手裡拿著簸箕，要揚淨他的場，把麥子收在倉裡，把糠用不滅的火燒盡了。</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路</a:t>
            </a:r>
            <a:r>
              <a:rPr lang="en-US" sz="3200" dirty="0">
                <a:latin typeface="Calibri" panose="020F0502020204030204" pitchFamily="34" charset="0"/>
                <a:ea typeface="PMingLiU" panose="02020500000000000000" pitchFamily="18" charset="-120"/>
                <a:cs typeface="Times New Roman" panose="02020603050405020304" pitchFamily="18" charset="0"/>
              </a:rPr>
              <a:t>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16</a:t>
            </a:r>
            <a:r>
              <a:rPr lang="en-US" sz="3200" dirty="0">
                <a:latin typeface="Calibri" panose="020F0502020204030204" pitchFamily="34" charset="0"/>
                <a:ea typeface="PMingLiU" panose="02020500000000000000" pitchFamily="18" charset="-120"/>
                <a:cs typeface="Times New Roman" panose="02020603050405020304" pitchFamily="18" charset="0"/>
              </a:rPr>
              <a:t>John answered them all, "I baptize you with water. But one more powerful than I will come, the thongs of whose sandals I am not worthy to untie. </a:t>
            </a:r>
            <a:r>
              <a:rPr lang="en-US" sz="3200"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He will baptize you with the Holy Spirit and with fire.</a:t>
            </a:r>
            <a:r>
              <a:rPr lang="en-US" sz="3200" dirty="0">
                <a:latin typeface="Calibri" panose="020F0502020204030204" pitchFamily="34" charset="0"/>
                <a:ea typeface="PMingLiU" panose="02020500000000000000" pitchFamily="18" charset="-120"/>
                <a:cs typeface="Times New Roman" panose="02020603050405020304" pitchFamily="18" charset="0"/>
              </a:rPr>
              <a:t>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17</a:t>
            </a:r>
            <a:r>
              <a:rPr lang="en-US" sz="3200" dirty="0">
                <a:latin typeface="Calibri" panose="020F0502020204030204" pitchFamily="34" charset="0"/>
                <a:ea typeface="PMingLiU" panose="02020500000000000000" pitchFamily="18" charset="-120"/>
                <a:cs typeface="Times New Roman" panose="02020603050405020304" pitchFamily="18" charset="0"/>
              </a:rPr>
              <a:t>His winnowing fork is in his hand to clear his threshing floor and to gather the wheat into his barn, but he will burn up the chaff with unquenchable fire."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Luke 3:16~17</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Tree>
    <p:extLst>
      <p:ext uri="{BB962C8B-B14F-4D97-AF65-F5344CB8AC3E}">
        <p14:creationId xmlns:p14="http://schemas.microsoft.com/office/powerpoint/2010/main" val="155369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 John’s Baptism—A Baptism of </a:t>
            </a:r>
            <a:r>
              <a:rPr lang="en-US" b="1" dirty="0" smtClean="0"/>
              <a:t>Repentance</a:t>
            </a:r>
            <a:br>
              <a:rPr lang="en-US" b="1" dirty="0" smtClean="0"/>
            </a:br>
            <a:r>
              <a:rPr lang="zh-TW" altLang="en-US" b="1" dirty="0" smtClean="0"/>
              <a:t>約</a:t>
            </a:r>
            <a:r>
              <a:rPr lang="zh-TW" altLang="en-US" b="1" dirty="0"/>
              <a:t>翰的洗禮</a:t>
            </a:r>
            <a:r>
              <a:rPr lang="en-US" b="1" dirty="0"/>
              <a:t>—</a:t>
            </a:r>
            <a:r>
              <a:rPr lang="zh-TW" altLang="en-US" b="1" dirty="0"/>
              <a:t>悔改之洗禮</a:t>
            </a:r>
            <a:endParaRPr lang="en-US" dirty="0"/>
          </a:p>
        </p:txBody>
      </p:sp>
      <p:sp>
        <p:nvSpPr>
          <p:cNvPr id="3" name="Content Placeholder 2"/>
          <p:cNvSpPr>
            <a:spLocks noGrp="1"/>
          </p:cNvSpPr>
          <p:nvPr>
            <p:ph idx="1"/>
          </p:nvPr>
        </p:nvSpPr>
        <p:spPr>
          <a:xfrm>
            <a:off x="433687" y="1825625"/>
            <a:ext cx="11223607" cy="4351338"/>
          </a:xfrm>
        </p:spPr>
        <p:txBody>
          <a:bodyPr>
            <a:noAutofit/>
          </a:bodyPr>
          <a:lstStyle/>
          <a:p>
            <a:r>
              <a:rPr lang="en-US" sz="3200" b="1" baseline="30000" dirty="0"/>
              <a:t>4</a:t>
            </a:r>
            <a:r>
              <a:rPr lang="zh-TW" altLang="en-US" sz="3200" b="1" dirty="0"/>
              <a:t>正如先知以賽亞書上所記的話，說：在曠野有人聲喊著說：預備主的道，修直他的路！</a:t>
            </a:r>
            <a:r>
              <a:rPr lang="en-US" sz="3200" b="1" baseline="30000" dirty="0"/>
              <a:t>5</a:t>
            </a:r>
            <a:r>
              <a:rPr lang="zh-TW" altLang="en-US" sz="3200" b="1" dirty="0"/>
              <a:t>一切山窪都要填滿；大小山崗都要削平！彎彎曲曲的地方要改為正直；高高低低的道路要改為平坦！</a:t>
            </a:r>
            <a:r>
              <a:rPr lang="en-US" sz="3200" b="1" baseline="30000" dirty="0"/>
              <a:t>6</a:t>
            </a:r>
            <a:r>
              <a:rPr lang="zh-TW" altLang="en-US" sz="3200" b="1" dirty="0"/>
              <a:t>凡有血氣的，都要見神的救恩！</a:t>
            </a:r>
            <a:r>
              <a:rPr lang="en-US" altLang="zh-TW" sz="3200" b="1" dirty="0"/>
              <a:t>【</a:t>
            </a:r>
            <a:r>
              <a:rPr lang="zh-TW" altLang="en-US" sz="3200" b="1" dirty="0"/>
              <a:t>路</a:t>
            </a:r>
            <a:r>
              <a:rPr lang="en-US" sz="3200" b="1" dirty="0"/>
              <a:t> 3:4~6</a:t>
            </a:r>
            <a:r>
              <a:rPr lang="en-US" altLang="zh-TW" sz="3200" b="1" dirty="0"/>
              <a:t>】</a:t>
            </a:r>
            <a:r>
              <a:rPr lang="en-US" sz="3200" b="1" dirty="0"/>
              <a:t/>
            </a:r>
            <a:br>
              <a:rPr lang="en-US" sz="3200" b="1" dirty="0"/>
            </a:br>
            <a:r>
              <a:rPr lang="en-US" sz="3200" b="1" baseline="30000" dirty="0"/>
              <a:t>4</a:t>
            </a:r>
            <a:r>
              <a:rPr lang="en-US" sz="3200" b="1" dirty="0"/>
              <a:t>As is written in the book of the words of Isaiah the prophet: "A voice of one calling in the desert, 'Prepare the way for the Lord, make straight paths for him. </a:t>
            </a:r>
            <a:r>
              <a:rPr lang="en-US" sz="3200" b="1" baseline="30000" dirty="0"/>
              <a:t>5</a:t>
            </a:r>
            <a:r>
              <a:rPr lang="en-US" sz="3200" b="1" dirty="0"/>
              <a:t>Every valley shall be filled in, every mountain and hill made low. The crooked roads shall become straight, the rough ways smooth. </a:t>
            </a:r>
            <a:r>
              <a:rPr lang="en-US" sz="3200" b="1" baseline="30000" dirty="0"/>
              <a:t>6</a:t>
            </a:r>
            <a:r>
              <a:rPr lang="en-US" sz="3200" b="1" dirty="0"/>
              <a:t>And all mankind will see God's salvation.'" </a:t>
            </a:r>
            <a:r>
              <a:rPr lang="en-US" altLang="zh-TW" sz="3200" b="1" dirty="0"/>
              <a:t>【</a:t>
            </a:r>
            <a:r>
              <a:rPr lang="en-US" sz="3200" b="1" dirty="0"/>
              <a:t>Luke 3:4~6</a:t>
            </a:r>
            <a:r>
              <a:rPr lang="en-US" altLang="zh-TW" sz="3200" b="1" dirty="0" smtClean="0"/>
              <a:t>】</a:t>
            </a:r>
            <a:endParaRPr lang="en-US" sz="3200" b="1" dirty="0"/>
          </a:p>
        </p:txBody>
      </p:sp>
    </p:spTree>
    <p:extLst>
      <p:ext uri="{BB962C8B-B14F-4D97-AF65-F5344CB8AC3E}">
        <p14:creationId xmlns:p14="http://schemas.microsoft.com/office/powerpoint/2010/main" val="18107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baseline="30000" dirty="0"/>
              <a:t>17 . . . </a:t>
            </a:r>
            <a:r>
              <a:rPr lang="zh-TW" altLang="en-US" sz="3200" dirty="0"/>
              <a:t>康健的人用不著醫生，有病的人才用得著。我來本不是召義人，乃是召罪人。</a:t>
            </a:r>
            <a:r>
              <a:rPr lang="en-US" altLang="zh-TW" sz="3200" dirty="0"/>
              <a:t>【</a:t>
            </a:r>
            <a:r>
              <a:rPr lang="zh-TW" altLang="en-US" sz="3200" dirty="0"/>
              <a:t>可</a:t>
            </a:r>
            <a:r>
              <a:rPr lang="en-US" sz="3200" dirty="0"/>
              <a:t> 2:17</a:t>
            </a:r>
            <a:r>
              <a:rPr lang="en-US" altLang="zh-TW" sz="3200" dirty="0" smtClean="0"/>
              <a:t>】</a:t>
            </a:r>
          </a:p>
          <a:p>
            <a:pPr marL="0" indent="0">
              <a:buNone/>
            </a:pPr>
            <a:r>
              <a:rPr lang="en-US" sz="3200" dirty="0"/>
              <a:t/>
            </a:r>
            <a:br>
              <a:rPr lang="en-US" sz="3200" dirty="0"/>
            </a:br>
            <a:r>
              <a:rPr lang="en-US" sz="3200" baseline="30000" dirty="0"/>
              <a:t>17</a:t>
            </a:r>
            <a:r>
              <a:rPr lang="en-US" sz="3200" dirty="0"/>
              <a:t>On hearing this, Jesus said to them, "It is not the healthy who need a doctor, but the sick. I have not come to call the righteous, but sinners." </a:t>
            </a:r>
            <a:r>
              <a:rPr lang="en-US" altLang="zh-TW" sz="3200" dirty="0"/>
              <a:t>【</a:t>
            </a:r>
            <a:r>
              <a:rPr lang="en-US" sz="3200" dirty="0"/>
              <a:t>Mark 2:17</a:t>
            </a:r>
            <a:r>
              <a:rPr lang="en-US" altLang="zh-TW" sz="3200" dirty="0"/>
              <a:t>】</a:t>
            </a:r>
            <a:endParaRPr lang="en-US" sz="3200" dirty="0"/>
          </a:p>
        </p:txBody>
      </p:sp>
    </p:spTree>
    <p:extLst>
      <p:ext uri="{BB962C8B-B14F-4D97-AF65-F5344CB8AC3E}">
        <p14:creationId xmlns:p14="http://schemas.microsoft.com/office/powerpoint/2010/main" val="144590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 y="242698"/>
            <a:ext cx="12420164" cy="6494085"/>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7</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約翰對那出來要受他洗的眾人說：毒蛇的種類！誰指示你們逃避將來的忿怒呢？</a:t>
            </a: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8</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你們要結出果子來，與悔改的心相稱。不要自己心裡說：有亞伯拉罕為我們的祖宗。我告訴你們，神能從這些石頭中，給亞伯拉罕興起子孫來。</a:t>
            </a: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9</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現在斧子已經放在樹根上，凡不結好果子的樹就砍下來，丟在火裡。【路</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3:7~</a:t>
            </a:r>
            <a:r>
              <a:rPr lang="en-US" alt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9</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a:r>
            <a:b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7</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John said to the crowds coming out to be baptized by him, "You brood of vipers! Who warned you to flee from the coming wrath? </a:t>
            </a: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8</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Produce fruit in keeping with repentance. And do not begin to say to yourselves, 'We have Abraham as our father.' For I tell you that out of these stones God can raise up children for Abraham. </a:t>
            </a:r>
            <a:r>
              <a:rPr lang="en-US" sz="3200" b="1" baseline="30000"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9</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The ax is already at the root of the trees, and every tree that does not produce good fruit will be cut down and thrown into the fire." </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Luke 3:7~</a:t>
            </a:r>
            <a:r>
              <a:rPr lang="en-US" alt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9</a:t>
            </a:r>
            <a:r>
              <a:rPr lang="zh-TW" sz="3200" b="1" dirty="0" smtClean="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7013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4" y="1042146"/>
            <a:ext cx="11866298" cy="3539430"/>
          </a:xfrm>
          <a:prstGeom prst="rect">
            <a:avLst/>
          </a:prstGeom>
        </p:spPr>
        <p:txBody>
          <a:bodyPr wrap="square">
            <a:spAutoFit/>
          </a:bodyPr>
          <a:lstStyle/>
          <a:p>
            <a:pPr marL="457200" marR="457200">
              <a:spcBef>
                <a:spcPts val="0"/>
              </a:spcBef>
              <a:spcAft>
                <a:spcPts val="0"/>
              </a:spcAft>
            </a:pP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10</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眾人問他說：這樣，我們當作甚麼呢？</a:t>
            </a: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11</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約翰回答說：有兩件衣裳的，就分給那沒有的；有食物的，也當這樣行。【路</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 3:</a:t>
            </a:r>
            <a:r>
              <a:rPr lang="en-US" altLang="zh-TW" sz="3200" b="1" dirty="0" smtClean="0">
                <a:effectLst/>
                <a:latin typeface="Calibri" panose="020F0502020204030204" pitchFamily="34" charset="0"/>
                <a:ea typeface="PMingLiU" panose="02020500000000000000" pitchFamily="18" charset="-120"/>
                <a:cs typeface="Times New Roman" panose="02020603050405020304" pitchFamily="18" charset="0"/>
              </a:rPr>
              <a:t>10-11</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
            </a:r>
            <a:b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10</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"What should we do then?" the crowd asked. </a:t>
            </a: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11</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John answered, "The man with two tunics should share with him who has none, and the one who has food should do the same." </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Luke 3:</a:t>
            </a:r>
            <a:r>
              <a:rPr lang="en-US" altLang="zh-TW" sz="3200" b="1" dirty="0" smtClean="0">
                <a:effectLst/>
                <a:latin typeface="Calibri" panose="020F0502020204030204" pitchFamily="34" charset="0"/>
                <a:ea typeface="PMingLiU" panose="02020500000000000000" pitchFamily="18" charset="-120"/>
                <a:cs typeface="Times New Roman" panose="02020603050405020304" pitchFamily="18" charset="0"/>
              </a:rPr>
              <a:t>10</a:t>
            </a:r>
            <a:r>
              <a:rPr lang="en-US" altLang="zh-TW" sz="3200" b="1" dirty="0" smtClean="0">
                <a:latin typeface="Calibri" panose="020F0502020204030204" pitchFamily="34" charset="0"/>
                <a:ea typeface="PMingLiU" panose="02020500000000000000" pitchFamily="18" charset="-120"/>
                <a:cs typeface="Times New Roman" panose="02020603050405020304" pitchFamily="18" charset="0"/>
              </a:rPr>
              <a:t>-11</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endParaRPr lang="en-US" sz="3200" b="1"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47581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8654"/>
            <a:ext cx="11866298" cy="2554545"/>
          </a:xfrm>
          <a:prstGeom prst="rect">
            <a:avLst/>
          </a:prstGeom>
        </p:spPr>
        <p:txBody>
          <a:bodyPr wrap="square">
            <a:spAutoFit/>
          </a:bodyPr>
          <a:lstStyle/>
          <a:p>
            <a:pPr marL="457200" marR="457200">
              <a:spcBef>
                <a:spcPts val="0"/>
              </a:spcBef>
              <a:spcAft>
                <a:spcPts val="0"/>
              </a:spcAft>
            </a:pP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12</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又有稅吏來要受洗，問他說：夫子，我們當作甚麼呢？</a:t>
            </a: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13</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約翰說：除了例定的數目，不要多取。【路</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 3:</a:t>
            </a:r>
            <a:r>
              <a:rPr lang="en-US" altLang="zh-TW" sz="3200" b="1" dirty="0" smtClean="0">
                <a:effectLst/>
                <a:latin typeface="Calibri" panose="020F0502020204030204" pitchFamily="34" charset="0"/>
                <a:ea typeface="PMingLiU" panose="02020500000000000000" pitchFamily="18" charset="-120"/>
                <a:cs typeface="Times New Roman" panose="02020603050405020304" pitchFamily="18" charset="0"/>
              </a:rPr>
              <a:t>12-13</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
            </a:r>
            <a:b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12</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Tax collectors also came to be baptized. "Teacher," they asked, "what should we do?" </a:t>
            </a:r>
            <a:r>
              <a:rPr lang="en-US" sz="3200" b="1" baseline="30000" dirty="0" smtClean="0">
                <a:effectLst/>
                <a:latin typeface="Calibri" panose="020F0502020204030204" pitchFamily="34" charset="0"/>
                <a:ea typeface="PMingLiU" panose="02020500000000000000" pitchFamily="18" charset="-120"/>
                <a:cs typeface="Times New Roman" panose="02020603050405020304" pitchFamily="18" charset="0"/>
              </a:rPr>
              <a:t>13</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"Don't collect any more than you are required to," he told them. </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Luke 3:</a:t>
            </a:r>
            <a:r>
              <a:rPr lang="en-US" altLang="zh-TW" sz="3200" b="1" dirty="0" smtClean="0">
                <a:effectLst/>
                <a:latin typeface="Calibri" panose="020F0502020204030204" pitchFamily="34" charset="0"/>
                <a:ea typeface="PMingLiU" panose="02020500000000000000" pitchFamily="18" charset="-120"/>
                <a:cs typeface="Times New Roman" panose="02020603050405020304" pitchFamily="18" charset="0"/>
              </a:rPr>
              <a:t>12-</a:t>
            </a:r>
            <a:r>
              <a:rPr lang="en-US" sz="3200" b="1" dirty="0" smtClean="0">
                <a:effectLst/>
                <a:latin typeface="Calibri" panose="020F0502020204030204" pitchFamily="34" charset="0"/>
                <a:ea typeface="PMingLiU" panose="02020500000000000000" pitchFamily="18" charset="-120"/>
                <a:cs typeface="Times New Roman" panose="02020603050405020304" pitchFamily="18" charset="0"/>
              </a:rPr>
              <a:t>1</a:t>
            </a:r>
            <a:r>
              <a:rPr lang="en-US" altLang="zh-TW" sz="3200" b="1" dirty="0" smtClean="0">
                <a:effectLst/>
                <a:latin typeface="Calibri" panose="020F0502020204030204" pitchFamily="34" charset="0"/>
                <a:ea typeface="PMingLiU" panose="02020500000000000000" pitchFamily="18" charset="-120"/>
                <a:cs typeface="Times New Roman" panose="02020603050405020304" pitchFamily="18" charset="0"/>
              </a:rPr>
              <a:t>3</a:t>
            </a:r>
            <a:r>
              <a:rPr lang="zh-TW" sz="3200" b="1" dirty="0" smtClean="0">
                <a:effectLst/>
                <a:latin typeface="Calibri" panose="020F0502020204030204" pitchFamily="34" charset="0"/>
                <a:ea typeface="PMingLiU" panose="02020500000000000000" pitchFamily="18" charset="-120"/>
                <a:cs typeface="Times New Roman" panose="02020603050405020304" pitchFamily="18" charset="0"/>
              </a:rPr>
              <a:t>】</a:t>
            </a:r>
            <a:endParaRPr lang="en-US" sz="3200" b="1"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145966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1478</Words>
  <Application>Microsoft Office PowerPoint</Application>
  <PresentationFormat>Widescreen</PresentationFormat>
  <Paragraphs>36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PMingLiU</vt:lpstr>
      <vt:lpstr>Arial</vt:lpstr>
      <vt:lpstr>Times New Roman</vt:lpstr>
      <vt:lpstr>Calibri Light</vt:lpstr>
      <vt:lpstr>PMingLiU</vt:lpstr>
      <vt:lpstr>Calibri</vt:lpstr>
      <vt:lpstr>Office Theme</vt:lpstr>
      <vt:lpstr>Jesus’ Baptism 耶穌的洗禮</vt:lpstr>
      <vt:lpstr>PowerPoint Presentation</vt:lpstr>
      <vt:lpstr>PowerPoint Presentation</vt:lpstr>
      <vt:lpstr>PowerPoint Presentation</vt:lpstr>
      <vt:lpstr>I. John’s Baptism—A Baptism of Repentance 約翰的洗禮—悔改之洗禮</vt:lpstr>
      <vt:lpstr>PowerPoint Presentation</vt:lpstr>
      <vt:lpstr>PowerPoint Presentation</vt:lpstr>
      <vt:lpstr>PowerPoint Presentation</vt:lpstr>
      <vt:lpstr>PowerPoint Presentation</vt:lpstr>
      <vt:lpstr>PowerPoint Presentation</vt:lpstr>
      <vt:lpstr>II. Jesus’ Baptism—A Baptism of Regeneration 耶穌的洗禮—重生的洗禮</vt:lpstr>
      <vt:lpstr>PowerPoint Presentation</vt:lpstr>
      <vt:lpstr>PowerPoint Presentation</vt:lpstr>
      <vt:lpstr>Jesus &amp; Nicodemus 耶穌和尼哥底母對話</vt:lpstr>
      <vt:lpstr>How to be born again? 如何可以重生?</vt:lpstr>
      <vt:lpstr>PowerPoint Presentation</vt:lpstr>
      <vt:lpstr>PowerPoint Presentation</vt:lpstr>
      <vt:lpstr>PowerPoint Presentation</vt:lpstr>
      <vt:lpstr>PowerPoint Presentation</vt:lpstr>
      <vt:lpstr>III. Jesus’ Baptism from John—A Baptism of Rightfulness 耶穌接受約翰的洗禮</vt:lpstr>
      <vt:lpstr>III. Jesus’ Baptism from John—A Baptism of Rightfulness 耶穌接受約翰的洗禮</vt:lpstr>
      <vt:lpstr>III. Jesus’ Baptism from John—A Baptism of Rightfulness 耶穌接受約翰的洗禮</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Baptism 耶穌的洗禮</dc:title>
  <dc:creator>ADVENT Taiwan</dc:creator>
  <cp:lastModifiedBy>ADVENT Taiwan</cp:lastModifiedBy>
  <cp:revision>11</cp:revision>
  <dcterms:created xsi:type="dcterms:W3CDTF">2017-08-26T19:09:30Z</dcterms:created>
  <dcterms:modified xsi:type="dcterms:W3CDTF">2017-08-26T20:27:08Z</dcterms:modified>
</cp:coreProperties>
</file>