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70" r:id="rId15"/>
    <p:sldId id="269" r:id="rId16"/>
    <p:sldId id="273" r:id="rId17"/>
    <p:sldId id="271" r:id="rId18"/>
    <p:sldId id="272" r:id="rId19"/>
    <p:sldId id="274" r:id="rId20"/>
    <p:sldId id="275" r:id="rId21"/>
    <p:sldId id="277" r:id="rId22"/>
    <p:sldId id="278" r:id="rId23"/>
    <p:sldId id="279" r:id="rId24"/>
    <p:sldId id="280" r:id="rId25"/>
    <p:sldId id="276" r:id="rId26"/>
    <p:sldId id="281" r:id="rId27"/>
    <p:sldId id="282" r:id="rId28"/>
    <p:sldId id="283" r:id="rId29"/>
    <p:sldId id="284" r:id="rId30"/>
    <p:sldId id="293" r:id="rId31"/>
    <p:sldId id="285" r:id="rId32"/>
    <p:sldId id="287" r:id="rId33"/>
    <p:sldId id="286" r:id="rId34"/>
    <p:sldId id="288" r:id="rId35"/>
    <p:sldId id="289" r:id="rId36"/>
    <p:sldId id="290" r:id="rId37"/>
    <p:sldId id="292" r:id="rId38"/>
    <p:sldId id="295"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8" autoAdjust="0"/>
    <p:restoredTop sz="94660"/>
  </p:normalViewPr>
  <p:slideViewPr>
    <p:cSldViewPr snapToGrid="0">
      <p:cViewPr varScale="1">
        <p:scale>
          <a:sx n="114" d="100"/>
          <a:sy n="114" d="100"/>
        </p:scale>
        <p:origin x="70" y="58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B7934D-ADBB-4AC5-B041-EEBA33A2D6DC}"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E3945-EB23-4A9C-9BA0-AD43E91CF82C}" type="slidenum">
              <a:rPr lang="en-US" smtClean="0"/>
              <a:t>‹#›</a:t>
            </a:fld>
            <a:endParaRPr lang="en-US"/>
          </a:p>
        </p:txBody>
      </p:sp>
    </p:spTree>
    <p:extLst>
      <p:ext uri="{BB962C8B-B14F-4D97-AF65-F5344CB8AC3E}">
        <p14:creationId xmlns:p14="http://schemas.microsoft.com/office/powerpoint/2010/main" val="172183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7934D-ADBB-4AC5-B041-EEBA33A2D6DC}"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E3945-EB23-4A9C-9BA0-AD43E91CF82C}" type="slidenum">
              <a:rPr lang="en-US" smtClean="0"/>
              <a:t>‹#›</a:t>
            </a:fld>
            <a:endParaRPr lang="en-US"/>
          </a:p>
        </p:txBody>
      </p:sp>
    </p:spTree>
    <p:extLst>
      <p:ext uri="{BB962C8B-B14F-4D97-AF65-F5344CB8AC3E}">
        <p14:creationId xmlns:p14="http://schemas.microsoft.com/office/powerpoint/2010/main" val="598558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7934D-ADBB-4AC5-B041-EEBA33A2D6DC}"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E3945-EB23-4A9C-9BA0-AD43E91CF82C}" type="slidenum">
              <a:rPr lang="en-US" smtClean="0"/>
              <a:t>‹#›</a:t>
            </a:fld>
            <a:endParaRPr lang="en-US"/>
          </a:p>
        </p:txBody>
      </p:sp>
    </p:spTree>
    <p:extLst>
      <p:ext uri="{BB962C8B-B14F-4D97-AF65-F5344CB8AC3E}">
        <p14:creationId xmlns:p14="http://schemas.microsoft.com/office/powerpoint/2010/main" val="74340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7934D-ADBB-4AC5-B041-EEBA33A2D6DC}"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E3945-EB23-4A9C-9BA0-AD43E91CF82C}" type="slidenum">
              <a:rPr lang="en-US" smtClean="0"/>
              <a:t>‹#›</a:t>
            </a:fld>
            <a:endParaRPr lang="en-US"/>
          </a:p>
        </p:txBody>
      </p:sp>
    </p:spTree>
    <p:extLst>
      <p:ext uri="{BB962C8B-B14F-4D97-AF65-F5344CB8AC3E}">
        <p14:creationId xmlns:p14="http://schemas.microsoft.com/office/powerpoint/2010/main" val="287609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B7934D-ADBB-4AC5-B041-EEBA33A2D6DC}"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E3945-EB23-4A9C-9BA0-AD43E91CF82C}" type="slidenum">
              <a:rPr lang="en-US" smtClean="0"/>
              <a:t>‹#›</a:t>
            </a:fld>
            <a:endParaRPr lang="en-US"/>
          </a:p>
        </p:txBody>
      </p:sp>
    </p:spTree>
    <p:extLst>
      <p:ext uri="{BB962C8B-B14F-4D97-AF65-F5344CB8AC3E}">
        <p14:creationId xmlns:p14="http://schemas.microsoft.com/office/powerpoint/2010/main" val="3025927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B7934D-ADBB-4AC5-B041-EEBA33A2D6DC}"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2E3945-EB23-4A9C-9BA0-AD43E91CF82C}" type="slidenum">
              <a:rPr lang="en-US" smtClean="0"/>
              <a:t>‹#›</a:t>
            </a:fld>
            <a:endParaRPr lang="en-US"/>
          </a:p>
        </p:txBody>
      </p:sp>
    </p:spTree>
    <p:extLst>
      <p:ext uri="{BB962C8B-B14F-4D97-AF65-F5344CB8AC3E}">
        <p14:creationId xmlns:p14="http://schemas.microsoft.com/office/powerpoint/2010/main" val="30107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B7934D-ADBB-4AC5-B041-EEBA33A2D6DC}" type="datetimeFigureOut">
              <a:rPr lang="en-US" smtClean="0"/>
              <a:t>5/27/2017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2E3945-EB23-4A9C-9BA0-AD43E91CF82C}" type="slidenum">
              <a:rPr lang="en-US" smtClean="0"/>
              <a:t>‹#›</a:t>
            </a:fld>
            <a:endParaRPr lang="en-US"/>
          </a:p>
        </p:txBody>
      </p:sp>
    </p:spTree>
    <p:extLst>
      <p:ext uri="{BB962C8B-B14F-4D97-AF65-F5344CB8AC3E}">
        <p14:creationId xmlns:p14="http://schemas.microsoft.com/office/powerpoint/2010/main" val="2457860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B7934D-ADBB-4AC5-B041-EEBA33A2D6DC}" type="datetimeFigureOut">
              <a:rPr lang="en-US" smtClean="0"/>
              <a:t>5/27/2017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2E3945-EB23-4A9C-9BA0-AD43E91CF82C}" type="slidenum">
              <a:rPr lang="en-US" smtClean="0"/>
              <a:t>‹#›</a:t>
            </a:fld>
            <a:endParaRPr lang="en-US"/>
          </a:p>
        </p:txBody>
      </p:sp>
    </p:spTree>
    <p:extLst>
      <p:ext uri="{BB962C8B-B14F-4D97-AF65-F5344CB8AC3E}">
        <p14:creationId xmlns:p14="http://schemas.microsoft.com/office/powerpoint/2010/main" val="392446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B7934D-ADBB-4AC5-B041-EEBA33A2D6DC}" type="datetimeFigureOut">
              <a:rPr lang="en-US" smtClean="0"/>
              <a:t>5/27/2017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2E3945-EB23-4A9C-9BA0-AD43E91CF82C}" type="slidenum">
              <a:rPr lang="en-US" smtClean="0"/>
              <a:t>‹#›</a:t>
            </a:fld>
            <a:endParaRPr lang="en-US"/>
          </a:p>
        </p:txBody>
      </p:sp>
    </p:spTree>
    <p:extLst>
      <p:ext uri="{BB962C8B-B14F-4D97-AF65-F5344CB8AC3E}">
        <p14:creationId xmlns:p14="http://schemas.microsoft.com/office/powerpoint/2010/main" val="143294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B7934D-ADBB-4AC5-B041-EEBA33A2D6DC}"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2E3945-EB23-4A9C-9BA0-AD43E91CF82C}" type="slidenum">
              <a:rPr lang="en-US" smtClean="0"/>
              <a:t>‹#›</a:t>
            </a:fld>
            <a:endParaRPr lang="en-US"/>
          </a:p>
        </p:txBody>
      </p:sp>
    </p:spTree>
    <p:extLst>
      <p:ext uri="{BB962C8B-B14F-4D97-AF65-F5344CB8AC3E}">
        <p14:creationId xmlns:p14="http://schemas.microsoft.com/office/powerpoint/2010/main" val="336365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B7934D-ADBB-4AC5-B041-EEBA33A2D6DC}"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2E3945-EB23-4A9C-9BA0-AD43E91CF82C}" type="slidenum">
              <a:rPr lang="en-US" smtClean="0"/>
              <a:t>‹#›</a:t>
            </a:fld>
            <a:endParaRPr lang="en-US"/>
          </a:p>
        </p:txBody>
      </p:sp>
    </p:spTree>
    <p:extLst>
      <p:ext uri="{BB962C8B-B14F-4D97-AF65-F5344CB8AC3E}">
        <p14:creationId xmlns:p14="http://schemas.microsoft.com/office/powerpoint/2010/main" val="397863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7934D-ADBB-4AC5-B041-EEBA33A2D6DC}" type="datetimeFigureOut">
              <a:rPr lang="en-US" smtClean="0"/>
              <a:t>5/27/2017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E3945-EB23-4A9C-9BA0-AD43E91CF82C}" type="slidenum">
              <a:rPr lang="en-US" smtClean="0"/>
              <a:t>‹#›</a:t>
            </a:fld>
            <a:endParaRPr lang="en-US"/>
          </a:p>
        </p:txBody>
      </p:sp>
    </p:spTree>
    <p:extLst>
      <p:ext uri="{BB962C8B-B14F-4D97-AF65-F5344CB8AC3E}">
        <p14:creationId xmlns:p14="http://schemas.microsoft.com/office/powerpoint/2010/main" val="3878420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79661"/>
          </a:xfrm>
        </p:spPr>
        <p:txBody>
          <a:bodyPr/>
          <a:lstStyle/>
          <a:p>
            <a:r>
              <a:rPr lang="en-US" altLang="zh-TW" dirty="0" smtClean="0"/>
              <a:t>Rest </a:t>
            </a:r>
            <a:r>
              <a:rPr lang="zh-TW" altLang="en-US" dirty="0" smtClean="0"/>
              <a:t>安息</a:t>
            </a:r>
            <a:endParaRPr lang="en-US" dirty="0"/>
          </a:p>
        </p:txBody>
      </p:sp>
      <p:sp>
        <p:nvSpPr>
          <p:cNvPr id="3" name="Subtitle 2"/>
          <p:cNvSpPr>
            <a:spLocks noGrp="1"/>
          </p:cNvSpPr>
          <p:nvPr>
            <p:ph type="subTitle" idx="1"/>
          </p:nvPr>
        </p:nvSpPr>
        <p:spPr/>
        <p:txBody>
          <a:bodyPr>
            <a:noAutofit/>
          </a:bodyPr>
          <a:lstStyle/>
          <a:p>
            <a:r>
              <a:rPr lang="en-US" altLang="zh-TW" sz="3200" dirty="0" smtClean="0"/>
              <a:t>5/28/2017</a:t>
            </a:r>
          </a:p>
          <a:p>
            <a:r>
              <a:rPr lang="en-US" altLang="zh-TW" sz="3200" dirty="0" smtClean="0"/>
              <a:t>BOLGPC</a:t>
            </a:r>
            <a:r>
              <a:rPr lang="zh-TW" altLang="en-US" sz="3200" dirty="0" smtClean="0"/>
              <a:t> 爾灣大</a:t>
            </a:r>
            <a:r>
              <a:rPr lang="zh-TW" altLang="en-US" sz="3200" dirty="0"/>
              <a:t>公園靈</a:t>
            </a:r>
            <a:r>
              <a:rPr lang="zh-TW" altLang="en-US" sz="3200" dirty="0" smtClean="0"/>
              <a:t>糧堂</a:t>
            </a:r>
            <a:endParaRPr lang="en-US" altLang="zh-TW" sz="3200" dirty="0" smtClean="0"/>
          </a:p>
          <a:p>
            <a:r>
              <a:rPr lang="en-US" altLang="zh-TW" sz="3200" dirty="0" smtClean="0"/>
              <a:t>Rev. Joseph Chang</a:t>
            </a:r>
            <a:r>
              <a:rPr lang="zh-TW" altLang="en-US" sz="3200" dirty="0" smtClean="0"/>
              <a:t> 張玉明牧師</a:t>
            </a:r>
            <a:endParaRPr lang="en-US" sz="3200" dirty="0"/>
          </a:p>
        </p:txBody>
      </p:sp>
    </p:spTree>
    <p:extLst>
      <p:ext uri="{BB962C8B-B14F-4D97-AF65-F5344CB8AC3E}">
        <p14:creationId xmlns:p14="http://schemas.microsoft.com/office/powerpoint/2010/main" val="1037172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Nokia 1110 - </a:t>
            </a:r>
            <a:r>
              <a:rPr lang="en-US" b="1" dirty="0" smtClean="0"/>
              <a:t>2003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0375" y="2143919"/>
            <a:ext cx="6191250" cy="3714750"/>
          </a:xfrm>
        </p:spPr>
      </p:pic>
    </p:spTree>
    <p:extLst>
      <p:ext uri="{BB962C8B-B14F-4D97-AF65-F5344CB8AC3E}">
        <p14:creationId xmlns:p14="http://schemas.microsoft.com/office/powerpoint/2010/main" val="4043780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Nokia N-Gage - 2003</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9984" y="1825625"/>
            <a:ext cx="6532031" cy="4351338"/>
          </a:xfrm>
        </p:spPr>
      </p:pic>
    </p:spTree>
    <p:extLst>
      <p:ext uri="{BB962C8B-B14F-4D97-AF65-F5344CB8AC3E}">
        <p14:creationId xmlns:p14="http://schemas.microsoft.com/office/powerpoint/2010/main" val="3281696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Nokia 7600 - </a:t>
            </a:r>
            <a:r>
              <a:rPr lang="en-US" b="1" dirty="0" smtClean="0"/>
              <a:t>2003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0375" y="1939131"/>
            <a:ext cx="6191250" cy="4124325"/>
          </a:xfrm>
        </p:spPr>
      </p:pic>
    </p:spTree>
    <p:extLst>
      <p:ext uri="{BB962C8B-B14F-4D97-AF65-F5344CB8AC3E}">
        <p14:creationId xmlns:p14="http://schemas.microsoft.com/office/powerpoint/2010/main" val="2163679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Nokia 7610 - </a:t>
            </a:r>
            <a:r>
              <a:rPr lang="en-US" b="1" dirty="0" smtClean="0"/>
              <a:t>2004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9984" y="1825625"/>
            <a:ext cx="6532031" cy="4351338"/>
          </a:xfrm>
        </p:spPr>
      </p:pic>
    </p:spTree>
    <p:extLst>
      <p:ext uri="{BB962C8B-B14F-4D97-AF65-F5344CB8AC3E}">
        <p14:creationId xmlns:p14="http://schemas.microsoft.com/office/powerpoint/2010/main" val="2696152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Nokia 7280 - </a:t>
            </a:r>
            <a:r>
              <a:rPr lang="en-US" b="1" dirty="0" smtClean="0"/>
              <a:t>2005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5402" y="1281401"/>
            <a:ext cx="8363578" cy="5571430"/>
          </a:xfrm>
        </p:spPr>
      </p:pic>
    </p:spTree>
    <p:extLst>
      <p:ext uri="{BB962C8B-B14F-4D97-AF65-F5344CB8AC3E}">
        <p14:creationId xmlns:p14="http://schemas.microsoft.com/office/powerpoint/2010/main" val="357287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Nokia 770 Internet Tablet - </a:t>
            </a:r>
            <a:r>
              <a:rPr lang="en-US" b="1" dirty="0" smtClean="0"/>
              <a:t>2005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6006" y="1314926"/>
            <a:ext cx="7409286" cy="4935725"/>
          </a:xfrm>
        </p:spPr>
      </p:pic>
    </p:spTree>
    <p:extLst>
      <p:ext uri="{BB962C8B-B14F-4D97-AF65-F5344CB8AC3E}">
        <p14:creationId xmlns:p14="http://schemas.microsoft.com/office/powerpoint/2010/main" val="787239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Nokia N95 - </a:t>
            </a:r>
            <a:r>
              <a:rPr lang="en-US" b="1" dirty="0" smtClean="0"/>
              <a:t>2007</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49677" y="2156973"/>
            <a:ext cx="7978578" cy="4026113"/>
          </a:xfrm>
        </p:spPr>
      </p:pic>
    </p:spTree>
    <p:extLst>
      <p:ext uri="{BB962C8B-B14F-4D97-AF65-F5344CB8AC3E}">
        <p14:creationId xmlns:p14="http://schemas.microsoft.com/office/powerpoint/2010/main" val="3783575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cdn.pocket-lint.com/r/s/1200x/assets/images/phpfsygtz.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5161" y="797169"/>
            <a:ext cx="8307398" cy="553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877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2007-iPhone</a:t>
            </a:r>
            <a:endParaRPr lang="en-US" dirty="0"/>
          </a:p>
        </p:txBody>
      </p:sp>
      <p:pic>
        <p:nvPicPr>
          <p:cNvPr id="4098" name="Picture 2" descr="https://cdn.vox-cdn.com/thumbor/avXs1Q3TUd2_3IqomnEX0U-jrDw=/7x0:1012x670/1280x854/cdn.vox-cdn.com/uploads/chorus_image/image/38275602/iphonehistory.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6169" y="1690688"/>
            <a:ext cx="7194887" cy="480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965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II. </a:t>
            </a:r>
            <a:r>
              <a:rPr lang="zh-TW" altLang="en-US" b="1" dirty="0"/>
              <a:t>因為我們不是奴隸</a:t>
            </a:r>
            <a:r>
              <a:rPr lang="en-US" b="1" dirty="0"/>
              <a:t>For we are not slaves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065577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dirty="0" smtClean="0"/>
              <a:t>現代人的精神健康 </a:t>
            </a:r>
            <a:r>
              <a:rPr lang="en-US" altLang="zh-TW" dirty="0"/>
              <a:t/>
            </a:r>
            <a:br>
              <a:rPr lang="en-US" altLang="zh-TW" dirty="0"/>
            </a:br>
            <a:r>
              <a:rPr lang="en-US" altLang="zh-TW" dirty="0" smtClean="0"/>
              <a:t>Mental Health of Modern Era</a:t>
            </a:r>
            <a:endParaRPr lang="en-US" dirty="0"/>
          </a:p>
        </p:txBody>
      </p:sp>
      <p:sp>
        <p:nvSpPr>
          <p:cNvPr id="3" name="Content Placeholder 2"/>
          <p:cNvSpPr>
            <a:spLocks noGrp="1"/>
          </p:cNvSpPr>
          <p:nvPr>
            <p:ph idx="1"/>
          </p:nvPr>
        </p:nvSpPr>
        <p:spPr/>
        <p:txBody>
          <a:bodyPr>
            <a:noAutofit/>
          </a:bodyPr>
          <a:lstStyle/>
          <a:p>
            <a:pPr>
              <a:lnSpc>
                <a:spcPct val="80000"/>
              </a:lnSpc>
            </a:pPr>
            <a:r>
              <a:rPr lang="zh-TW" altLang="en-US" sz="3200" dirty="0" smtClean="0"/>
              <a:t>陳昌文醫師</a:t>
            </a:r>
            <a:endParaRPr lang="en-US" altLang="zh-TW" sz="3200" dirty="0" smtClean="0"/>
          </a:p>
          <a:p>
            <a:pPr>
              <a:lnSpc>
                <a:spcPct val="80000"/>
              </a:lnSpc>
            </a:pPr>
            <a:r>
              <a:rPr lang="en-US" sz="3200" dirty="0"/>
              <a:t>Depression </a:t>
            </a:r>
            <a:r>
              <a:rPr lang="zh-TW" altLang="en-US" sz="3200" dirty="0"/>
              <a:t>憂鬱症</a:t>
            </a:r>
            <a:endParaRPr lang="en-US" sz="3200" dirty="0"/>
          </a:p>
          <a:p>
            <a:pPr>
              <a:lnSpc>
                <a:spcPct val="80000"/>
              </a:lnSpc>
            </a:pPr>
            <a:r>
              <a:rPr lang="en-US" sz="3200" dirty="0"/>
              <a:t>Bipolar</a:t>
            </a:r>
            <a:r>
              <a:rPr lang="zh-TW" altLang="en-US" sz="3200" dirty="0"/>
              <a:t>躁鬱症</a:t>
            </a:r>
            <a:endParaRPr lang="en-US" sz="3200" dirty="0"/>
          </a:p>
          <a:p>
            <a:pPr>
              <a:lnSpc>
                <a:spcPct val="80000"/>
              </a:lnSpc>
            </a:pPr>
            <a:r>
              <a:rPr lang="en-US" sz="3200" dirty="0"/>
              <a:t>Fear</a:t>
            </a:r>
            <a:r>
              <a:rPr lang="zh-TW" altLang="en-US" sz="3200" dirty="0"/>
              <a:t>畏懼症</a:t>
            </a:r>
            <a:endParaRPr lang="en-US" sz="3200" dirty="0"/>
          </a:p>
          <a:p>
            <a:pPr>
              <a:lnSpc>
                <a:spcPct val="80000"/>
              </a:lnSpc>
            </a:pPr>
            <a:r>
              <a:rPr lang="en-US" sz="3200" dirty="0"/>
              <a:t>Anxiety</a:t>
            </a:r>
            <a:r>
              <a:rPr lang="zh-TW" altLang="en-US" sz="3200" dirty="0"/>
              <a:t>焦慮症</a:t>
            </a:r>
            <a:endParaRPr lang="en-US" sz="3200" dirty="0"/>
          </a:p>
          <a:p>
            <a:pPr>
              <a:lnSpc>
                <a:spcPct val="80000"/>
              </a:lnSpc>
            </a:pPr>
            <a:r>
              <a:rPr lang="en-US" sz="3200" dirty="0"/>
              <a:t>Autism</a:t>
            </a:r>
            <a:r>
              <a:rPr lang="zh-TW" altLang="en-US" sz="3200" dirty="0"/>
              <a:t>自閉症</a:t>
            </a:r>
            <a:endParaRPr lang="en-US" sz="3200" dirty="0"/>
          </a:p>
          <a:p>
            <a:pPr>
              <a:lnSpc>
                <a:spcPct val="80000"/>
              </a:lnSpc>
            </a:pPr>
            <a:r>
              <a:rPr lang="en-US" sz="3200" dirty="0"/>
              <a:t>Schizophrenia </a:t>
            </a:r>
            <a:r>
              <a:rPr lang="zh-TW" altLang="en-US" sz="3200" dirty="0"/>
              <a:t>精神分裂症</a:t>
            </a:r>
            <a:endParaRPr lang="en-US" sz="3200" dirty="0"/>
          </a:p>
          <a:p>
            <a:pPr>
              <a:lnSpc>
                <a:spcPct val="80000"/>
              </a:lnSpc>
            </a:pPr>
            <a:r>
              <a:rPr lang="en-US" sz="3200" dirty="0"/>
              <a:t>Obsessive Compulsive </a:t>
            </a:r>
            <a:r>
              <a:rPr lang="zh-TW" altLang="en-US" sz="3200" dirty="0"/>
              <a:t>強迫症</a:t>
            </a:r>
            <a:endParaRPr lang="en-US" sz="3200" dirty="0"/>
          </a:p>
          <a:p>
            <a:pPr>
              <a:lnSpc>
                <a:spcPct val="80000"/>
              </a:lnSpc>
            </a:pPr>
            <a:r>
              <a:rPr lang="en-US" sz="3200" dirty="0"/>
              <a:t>Dementia </a:t>
            </a:r>
            <a:r>
              <a:rPr lang="zh-TW" altLang="en-US" sz="3200" dirty="0"/>
              <a:t>老人失智</a:t>
            </a:r>
            <a:r>
              <a:rPr lang="zh-TW" altLang="en-US" sz="3200" dirty="0" smtClean="0"/>
              <a:t>症</a:t>
            </a:r>
            <a:endParaRPr lang="en-US" altLang="zh-TW" sz="3200" dirty="0" smtClean="0"/>
          </a:p>
          <a:p>
            <a:endParaRPr lang="en-US" sz="3200" dirty="0"/>
          </a:p>
        </p:txBody>
      </p:sp>
    </p:spTree>
    <p:extLst>
      <p:ext uri="{BB962C8B-B14F-4D97-AF65-F5344CB8AC3E}">
        <p14:creationId xmlns:p14="http://schemas.microsoft.com/office/powerpoint/2010/main" val="250052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dirty="0" smtClean="0"/>
              <a:t>申命記 </a:t>
            </a:r>
            <a:r>
              <a:rPr lang="en-US" altLang="zh-TW" dirty="0" smtClean="0"/>
              <a:t>Deuteronomy 5:12-15</a:t>
            </a:r>
            <a:endParaRPr lang="en-US" dirty="0"/>
          </a:p>
        </p:txBody>
      </p:sp>
      <p:sp>
        <p:nvSpPr>
          <p:cNvPr id="3" name="Content Placeholder 2"/>
          <p:cNvSpPr>
            <a:spLocks noGrp="1"/>
          </p:cNvSpPr>
          <p:nvPr>
            <p:ph idx="1"/>
          </p:nvPr>
        </p:nvSpPr>
        <p:spPr>
          <a:xfrm>
            <a:off x="331595" y="1690688"/>
            <a:ext cx="11656088" cy="4351338"/>
          </a:xfrm>
        </p:spPr>
        <p:txBody>
          <a:bodyPr>
            <a:noAutofit/>
          </a:bodyPr>
          <a:lstStyle/>
          <a:p>
            <a:pPr>
              <a:lnSpc>
                <a:spcPct val="85000"/>
              </a:lnSpc>
            </a:pPr>
            <a:r>
              <a:rPr lang="en-US" sz="3200" b="1" baseline="30000" dirty="0"/>
              <a:t>12</a:t>
            </a:r>
            <a:r>
              <a:rPr lang="zh-TW" altLang="en-US" sz="3200" b="1" dirty="0"/>
              <a:t>當照耶和華</a:t>
            </a:r>
            <a:r>
              <a:rPr lang="en-US" sz="3200" b="1" dirty="0"/>
              <a:t>─</a:t>
            </a:r>
            <a:r>
              <a:rPr lang="zh-TW" altLang="en-US" sz="3200" b="1" dirty="0"/>
              <a:t>你　神所吩咐的守安息日為聖日。</a:t>
            </a:r>
            <a:r>
              <a:rPr lang="en-US" sz="3200" b="1" baseline="30000" dirty="0"/>
              <a:t>13</a:t>
            </a:r>
            <a:r>
              <a:rPr lang="zh-TW" altLang="en-US" sz="3200" b="1" dirty="0"/>
              <a:t>六日要勞碌做你一切的工，</a:t>
            </a:r>
            <a:r>
              <a:rPr lang="en-US" sz="3200" b="1" baseline="30000" dirty="0"/>
              <a:t>14</a:t>
            </a:r>
            <a:r>
              <a:rPr lang="zh-TW" altLang="en-US" sz="3200" b="1" dirty="0"/>
              <a:t>但第七日是向耶和華</a:t>
            </a:r>
            <a:r>
              <a:rPr lang="en-US" sz="3200" b="1" dirty="0"/>
              <a:t>─</a:t>
            </a:r>
            <a:r>
              <a:rPr lang="zh-TW" altLang="en-US" sz="3200" b="1" dirty="0"/>
              <a:t>你　 神當守的安息日。這一日，你和你的兒女、僕婢、牛、驢、牲畜，並在你城裡寄居的客旅，無論何工都不可做，使你的僕婢可以和你一樣安息</a:t>
            </a:r>
            <a:r>
              <a:rPr lang="zh-TW" altLang="en-US" sz="3200" b="1" dirty="0" smtClean="0"/>
              <a:t>。</a:t>
            </a:r>
            <a:endParaRPr lang="en-US" altLang="zh-TW" sz="3200" b="1" dirty="0" smtClean="0"/>
          </a:p>
          <a:p>
            <a:pPr>
              <a:lnSpc>
                <a:spcPct val="85000"/>
              </a:lnSpc>
            </a:pPr>
            <a:r>
              <a:rPr lang="en-US" sz="3200" b="1" baseline="30000" dirty="0" smtClean="0"/>
              <a:t>12</a:t>
            </a:r>
            <a:r>
              <a:rPr lang="en-US" sz="3200" b="1" dirty="0" smtClean="0"/>
              <a:t>"Observe </a:t>
            </a:r>
            <a:r>
              <a:rPr lang="en-US" sz="3200" b="1" dirty="0"/>
              <a:t>the Sabbath day by keeping it holy, as the LORD your God has commanded you. </a:t>
            </a:r>
            <a:r>
              <a:rPr lang="en-US" sz="3200" b="1" baseline="30000" dirty="0"/>
              <a:t>13</a:t>
            </a:r>
            <a:r>
              <a:rPr lang="en-US" sz="3200" b="1" dirty="0"/>
              <a:t>Six days you shall labor and do all your work, </a:t>
            </a:r>
            <a:r>
              <a:rPr lang="en-US" sz="3200" b="1" baseline="30000" dirty="0"/>
              <a:t>14</a:t>
            </a:r>
            <a:r>
              <a:rPr lang="en-US" sz="3200" b="1" dirty="0"/>
              <a:t>but the seventh day is a Sabbath to the LORD your God. On it you shall not do any work, neither you, nor your son or daughter, nor your manservant or maidservant, nor your ox, your donkey or any of your animals, nor the alien within your gates, so that your manservant and maidservant may rest, as you do. </a:t>
            </a:r>
            <a:endParaRPr lang="en-US" sz="3200" dirty="0"/>
          </a:p>
        </p:txBody>
      </p:sp>
    </p:spTree>
    <p:extLst>
      <p:ext uri="{BB962C8B-B14F-4D97-AF65-F5344CB8AC3E}">
        <p14:creationId xmlns:p14="http://schemas.microsoft.com/office/powerpoint/2010/main" val="867666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dirty="0" smtClean="0"/>
              <a:t>申命記 </a:t>
            </a:r>
            <a:r>
              <a:rPr lang="en-US" altLang="zh-TW" dirty="0" smtClean="0"/>
              <a:t>Deuteronomy 5:12-15</a:t>
            </a:r>
            <a:endParaRPr lang="en-US" dirty="0"/>
          </a:p>
        </p:txBody>
      </p:sp>
      <p:sp>
        <p:nvSpPr>
          <p:cNvPr id="3" name="Content Placeholder 2"/>
          <p:cNvSpPr>
            <a:spLocks noGrp="1"/>
          </p:cNvSpPr>
          <p:nvPr>
            <p:ph idx="1"/>
          </p:nvPr>
        </p:nvSpPr>
        <p:spPr>
          <a:xfrm>
            <a:off x="341644" y="1825625"/>
            <a:ext cx="11656088" cy="4351338"/>
          </a:xfrm>
        </p:spPr>
        <p:txBody>
          <a:bodyPr>
            <a:noAutofit/>
          </a:bodyPr>
          <a:lstStyle/>
          <a:p>
            <a:pPr>
              <a:lnSpc>
                <a:spcPct val="85000"/>
              </a:lnSpc>
            </a:pPr>
            <a:r>
              <a:rPr lang="en-US" sz="3200" b="1" baseline="30000" dirty="0" smtClean="0"/>
              <a:t>15</a:t>
            </a:r>
            <a:r>
              <a:rPr lang="zh-TW" altLang="en-US" sz="3200" b="1" dirty="0"/>
              <a:t>你也要記念你在埃及地作過奴僕；耶和華</a:t>
            </a:r>
            <a:r>
              <a:rPr lang="en-US" sz="3200" b="1" dirty="0"/>
              <a:t>─</a:t>
            </a:r>
            <a:r>
              <a:rPr lang="zh-TW" altLang="en-US" sz="3200" b="1" dirty="0"/>
              <a:t>你　 神用大能的手和伸出來的膀臂將你從那裡領出來。因此，耶和華</a:t>
            </a:r>
            <a:r>
              <a:rPr lang="en-US" sz="3200" b="1" dirty="0"/>
              <a:t>─</a:t>
            </a:r>
            <a:r>
              <a:rPr lang="zh-TW" altLang="en-US" sz="3200" b="1" dirty="0"/>
              <a:t>你的　神吩咐你守安息日</a:t>
            </a:r>
            <a:r>
              <a:rPr lang="zh-TW" altLang="en-US" sz="3200" b="1" dirty="0" smtClean="0"/>
              <a:t>。</a:t>
            </a:r>
            <a:endParaRPr lang="en-US" altLang="zh-TW" sz="3200" b="1" dirty="0" smtClean="0"/>
          </a:p>
          <a:p>
            <a:pPr>
              <a:lnSpc>
                <a:spcPct val="85000"/>
              </a:lnSpc>
            </a:pPr>
            <a:r>
              <a:rPr lang="en-US" sz="3200" b="1" baseline="30000" dirty="0" smtClean="0"/>
              <a:t>15</a:t>
            </a:r>
            <a:r>
              <a:rPr lang="en-US" sz="3200" b="1" dirty="0" smtClean="0"/>
              <a:t>Remember </a:t>
            </a:r>
            <a:r>
              <a:rPr lang="en-US" sz="3200" b="1" dirty="0"/>
              <a:t>that you were slaves in Egypt and that the LORD your God brought you out of there with a mighty hand and an outstretched arm. Therefore the LORD your God has commanded you to observe the Sabbath day. </a:t>
            </a:r>
            <a:endParaRPr lang="en-US" sz="3200" dirty="0"/>
          </a:p>
        </p:txBody>
      </p:sp>
    </p:spTree>
    <p:extLst>
      <p:ext uri="{BB962C8B-B14F-4D97-AF65-F5344CB8AC3E}">
        <p14:creationId xmlns:p14="http://schemas.microsoft.com/office/powerpoint/2010/main" val="61815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What are we? </a:t>
            </a:r>
            <a:r>
              <a:rPr lang="zh-TW" altLang="en-US" dirty="0" smtClean="0"/>
              <a:t>我們是甚麼</a:t>
            </a:r>
            <a:r>
              <a:rPr lang="en-US" altLang="zh-TW" dirty="0"/>
              <a:t>?</a:t>
            </a:r>
            <a:endParaRPr lang="en-US" dirty="0"/>
          </a:p>
        </p:txBody>
      </p:sp>
      <p:sp>
        <p:nvSpPr>
          <p:cNvPr id="3" name="Content Placeholder 2"/>
          <p:cNvSpPr>
            <a:spLocks noGrp="1"/>
          </p:cNvSpPr>
          <p:nvPr>
            <p:ph idx="1"/>
          </p:nvPr>
        </p:nvSpPr>
        <p:spPr/>
        <p:txBody>
          <a:bodyPr>
            <a:normAutofit/>
          </a:bodyPr>
          <a:lstStyle/>
          <a:p>
            <a:r>
              <a:rPr lang="en-US" sz="4400" dirty="0" smtClean="0"/>
              <a:t>Human Beings? </a:t>
            </a:r>
            <a:r>
              <a:rPr lang="zh-TW" altLang="en-US" sz="4400" dirty="0" smtClean="0"/>
              <a:t>我們</a:t>
            </a:r>
            <a:r>
              <a:rPr lang="zh-TW" altLang="en-US" sz="4400" dirty="0"/>
              <a:t>的</a:t>
            </a:r>
            <a:r>
              <a:rPr lang="zh-TW" altLang="en-US" sz="4400" dirty="0" smtClean="0"/>
              <a:t>身分</a:t>
            </a:r>
            <a:r>
              <a:rPr lang="en-US" altLang="zh-TW" sz="4400" dirty="0" smtClean="0"/>
              <a:t>?</a:t>
            </a:r>
            <a:endParaRPr lang="en-US" sz="4400" dirty="0" smtClean="0"/>
          </a:p>
          <a:p>
            <a:r>
              <a:rPr lang="en-US" sz="4400" dirty="0" smtClean="0"/>
              <a:t>Human Doings?</a:t>
            </a:r>
            <a:r>
              <a:rPr lang="zh-TW" altLang="en-US" sz="4400" dirty="0" smtClean="0"/>
              <a:t> 我們的成就</a:t>
            </a:r>
            <a:r>
              <a:rPr lang="en-US" altLang="zh-TW" sz="4400" dirty="0" smtClean="0"/>
              <a:t>?</a:t>
            </a:r>
            <a:endParaRPr lang="en-US" sz="4400" dirty="0"/>
          </a:p>
        </p:txBody>
      </p:sp>
    </p:spTree>
    <p:extLst>
      <p:ext uri="{BB962C8B-B14F-4D97-AF65-F5344CB8AC3E}">
        <p14:creationId xmlns:p14="http://schemas.microsoft.com/office/powerpoint/2010/main" val="396703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III. </a:t>
            </a:r>
            <a:r>
              <a:rPr lang="zh-TW" altLang="en-US" b="1" dirty="0"/>
              <a:t>因果關</a:t>
            </a:r>
            <a:r>
              <a:rPr lang="zh-TW" altLang="en-US" b="1" dirty="0" smtClean="0"/>
              <a:t>係  </a:t>
            </a:r>
            <a:r>
              <a:rPr lang="en-US" b="1" dirty="0" smtClean="0"/>
              <a:t>Cause </a:t>
            </a:r>
            <a:r>
              <a:rPr lang="en-US" b="1" dirty="0"/>
              <a:t>and Effect</a:t>
            </a:r>
            <a:endParaRPr lang="en-US" dirty="0"/>
          </a:p>
        </p:txBody>
      </p:sp>
      <p:sp>
        <p:nvSpPr>
          <p:cNvPr id="3" name="Content Placeholder 2"/>
          <p:cNvSpPr>
            <a:spLocks noGrp="1"/>
          </p:cNvSpPr>
          <p:nvPr>
            <p:ph idx="1"/>
          </p:nvPr>
        </p:nvSpPr>
        <p:spPr>
          <a:xfrm>
            <a:off x="264608" y="1825625"/>
            <a:ext cx="11388130" cy="4351338"/>
          </a:xfrm>
        </p:spPr>
        <p:txBody>
          <a:bodyPr>
            <a:noAutofit/>
          </a:bodyPr>
          <a:lstStyle/>
          <a:p>
            <a:r>
              <a:rPr lang="en-US" sz="3200" baseline="30000" dirty="0"/>
              <a:t>3</a:t>
            </a:r>
            <a:r>
              <a:rPr lang="zh-TW" altLang="en-US" sz="3200" dirty="0"/>
              <a:t>六年要耕種田地，也要修理葡萄園，收藏地的出產。</a:t>
            </a:r>
            <a:r>
              <a:rPr lang="en-US" sz="3200" baseline="30000" dirty="0"/>
              <a:t>4</a:t>
            </a:r>
            <a:r>
              <a:rPr lang="zh-TW" altLang="en-US" sz="3200" dirty="0"/>
              <a:t>第七年，地要守聖安息，就是向耶和華守的安息，不可耕種田地，也不可修理葡萄園。</a:t>
            </a:r>
            <a:r>
              <a:rPr lang="en-US" sz="3200" baseline="30000" dirty="0"/>
              <a:t>5</a:t>
            </a:r>
            <a:r>
              <a:rPr lang="zh-TW" altLang="en-US" sz="3200" dirty="0"/>
              <a:t>遺落自長的莊稼不可收割；沒有修理的葡萄樹也不可摘取葡萄。這年，地要守聖安息。</a:t>
            </a:r>
            <a:r>
              <a:rPr lang="en-US" altLang="zh-TW" sz="3200" dirty="0"/>
              <a:t>【</a:t>
            </a:r>
            <a:r>
              <a:rPr lang="zh-TW" altLang="en-US" sz="3200" dirty="0"/>
              <a:t>利</a:t>
            </a:r>
            <a:r>
              <a:rPr lang="en-US" sz="3200" dirty="0"/>
              <a:t> 25:3~5</a:t>
            </a:r>
            <a:r>
              <a:rPr lang="en-US" altLang="zh-TW" sz="3200" dirty="0"/>
              <a:t>】</a:t>
            </a:r>
            <a:r>
              <a:rPr lang="en-US" sz="3200" dirty="0"/>
              <a:t/>
            </a:r>
            <a:br>
              <a:rPr lang="en-US" sz="3200" dirty="0"/>
            </a:br>
            <a:r>
              <a:rPr lang="en-US" sz="3200" baseline="30000" dirty="0"/>
              <a:t>3</a:t>
            </a:r>
            <a:r>
              <a:rPr lang="en-US" sz="3200" dirty="0"/>
              <a:t>For six years sow your fields, and for six years prune your vineyards and gather their crops. </a:t>
            </a:r>
            <a:r>
              <a:rPr lang="en-US" sz="3200" baseline="30000" dirty="0"/>
              <a:t>4</a:t>
            </a:r>
            <a:r>
              <a:rPr lang="en-US" sz="3200" dirty="0"/>
              <a:t>But in the seventh year the land is to have a </a:t>
            </a:r>
            <a:r>
              <a:rPr lang="en-US" sz="3200" dirty="0" err="1"/>
              <a:t>sabbath</a:t>
            </a:r>
            <a:r>
              <a:rPr lang="en-US" sz="3200" dirty="0"/>
              <a:t> of rest, a </a:t>
            </a:r>
            <a:r>
              <a:rPr lang="en-US" sz="3200" dirty="0" err="1"/>
              <a:t>sabbath</a:t>
            </a:r>
            <a:r>
              <a:rPr lang="en-US" sz="3200" dirty="0"/>
              <a:t> to the LORD. Do not sow your fields or prune your vineyards. </a:t>
            </a:r>
            <a:r>
              <a:rPr lang="en-US" sz="3200" baseline="30000" dirty="0"/>
              <a:t>5</a:t>
            </a:r>
            <a:r>
              <a:rPr lang="en-US" sz="3200" dirty="0"/>
              <a:t>Do not reap what grows of itself or harvest the grapes of your untended vines. The land is to have a year of rest. </a:t>
            </a:r>
            <a:r>
              <a:rPr lang="en-US" altLang="zh-TW" sz="3200" dirty="0"/>
              <a:t>【</a:t>
            </a:r>
            <a:r>
              <a:rPr lang="en-US" sz="3200" dirty="0"/>
              <a:t>Lev 25:3~5</a:t>
            </a:r>
            <a:r>
              <a:rPr lang="en-US" altLang="zh-TW" sz="3200" dirty="0"/>
              <a:t>】</a:t>
            </a:r>
            <a:endParaRPr lang="en-US" sz="3200" dirty="0"/>
          </a:p>
        </p:txBody>
      </p:sp>
    </p:spTree>
    <p:extLst>
      <p:ext uri="{BB962C8B-B14F-4D97-AF65-F5344CB8AC3E}">
        <p14:creationId xmlns:p14="http://schemas.microsoft.com/office/powerpoint/2010/main" val="3095841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zh-TW" altLang="en-US" sz="3200" dirty="0" smtClean="0"/>
              <a:t>禧年 </a:t>
            </a:r>
            <a:r>
              <a:rPr lang="en-US" altLang="zh-TW" sz="3200" dirty="0" smtClean="0"/>
              <a:t>Year of Jubilee</a:t>
            </a:r>
            <a:endParaRPr lang="en-US" sz="3200" dirty="0"/>
          </a:p>
        </p:txBody>
      </p:sp>
    </p:spTree>
    <p:extLst>
      <p:ext uri="{BB962C8B-B14F-4D97-AF65-F5344CB8AC3E}">
        <p14:creationId xmlns:p14="http://schemas.microsoft.com/office/powerpoint/2010/main" val="2826978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dirty="0" smtClean="0"/>
              <a:t>歷代</a:t>
            </a:r>
            <a:r>
              <a:rPr lang="zh-TW" altLang="en-US" dirty="0"/>
              <a:t>志</a:t>
            </a:r>
            <a:r>
              <a:rPr lang="zh-TW" altLang="en-US" dirty="0" smtClean="0"/>
              <a:t>下  </a:t>
            </a:r>
            <a:r>
              <a:rPr lang="en-US" altLang="zh-TW" dirty="0" smtClean="0"/>
              <a:t>2</a:t>
            </a:r>
            <a:r>
              <a:rPr lang="zh-TW" altLang="en-US" dirty="0" smtClean="0"/>
              <a:t> </a:t>
            </a:r>
            <a:r>
              <a:rPr lang="en-US" altLang="zh-TW" dirty="0" smtClean="0"/>
              <a:t>Chronicles 36:21</a:t>
            </a:r>
            <a:endParaRPr lang="en-US" dirty="0"/>
          </a:p>
        </p:txBody>
      </p:sp>
      <p:sp>
        <p:nvSpPr>
          <p:cNvPr id="3" name="Content Placeholder 2"/>
          <p:cNvSpPr>
            <a:spLocks noGrp="1"/>
          </p:cNvSpPr>
          <p:nvPr>
            <p:ph idx="1"/>
          </p:nvPr>
        </p:nvSpPr>
        <p:spPr/>
        <p:txBody>
          <a:bodyPr>
            <a:normAutofit/>
          </a:bodyPr>
          <a:lstStyle/>
          <a:p>
            <a:r>
              <a:rPr lang="en-US" sz="3200" b="1" baseline="30000" dirty="0"/>
              <a:t>21</a:t>
            </a:r>
            <a:r>
              <a:rPr lang="zh-TW" altLang="en-US" sz="3200" b="1" dirty="0"/>
              <a:t>這就應驗耶和華藉耶利米口所說的話：地享受安息；因為地土荒涼便守安息，直滿了七十年。</a:t>
            </a:r>
            <a:r>
              <a:rPr lang="en-US" altLang="zh-TW" sz="3200" b="1" dirty="0"/>
              <a:t>【</a:t>
            </a:r>
            <a:r>
              <a:rPr lang="zh-TW" altLang="en-US" sz="3200" b="1" dirty="0"/>
              <a:t>代下</a:t>
            </a:r>
            <a:r>
              <a:rPr lang="en-US" sz="3200" b="1" dirty="0"/>
              <a:t> 36:21</a:t>
            </a:r>
            <a:r>
              <a:rPr lang="en-US" altLang="zh-TW" sz="3200" b="1" dirty="0"/>
              <a:t>】</a:t>
            </a:r>
            <a:r>
              <a:rPr lang="en-US" sz="3200" b="1" dirty="0"/>
              <a:t/>
            </a:r>
            <a:br>
              <a:rPr lang="en-US" sz="3200" b="1" dirty="0"/>
            </a:br>
            <a:r>
              <a:rPr lang="en-US" sz="3200" b="1" baseline="30000" dirty="0"/>
              <a:t>21</a:t>
            </a:r>
            <a:r>
              <a:rPr lang="en-US" sz="3200" b="1" dirty="0"/>
              <a:t>The land enjoyed its </a:t>
            </a:r>
            <a:r>
              <a:rPr lang="en-US" sz="3200" b="1" dirty="0" err="1"/>
              <a:t>sabbath</a:t>
            </a:r>
            <a:r>
              <a:rPr lang="en-US" sz="3200" b="1" dirty="0"/>
              <a:t> rests; all the time of its desolation it rested, until the seventy years were completed in fulfillment of the word of the LORD spoken by Jeremiah. </a:t>
            </a:r>
            <a:r>
              <a:rPr lang="en-US" altLang="zh-TW" sz="3200" b="1" dirty="0"/>
              <a:t>【</a:t>
            </a:r>
            <a:r>
              <a:rPr lang="en-US" sz="3200" b="1" dirty="0"/>
              <a:t>2Chr 36:21</a:t>
            </a:r>
            <a:r>
              <a:rPr lang="en-US" altLang="zh-TW" sz="3200" b="1" dirty="0"/>
              <a:t>】</a:t>
            </a:r>
            <a:endParaRPr lang="en-US" sz="3200" b="1" dirty="0"/>
          </a:p>
          <a:p>
            <a:endParaRPr lang="en-US" sz="3200" dirty="0"/>
          </a:p>
        </p:txBody>
      </p:sp>
    </p:spTree>
    <p:extLst>
      <p:ext uri="{BB962C8B-B14F-4D97-AF65-F5344CB8AC3E}">
        <p14:creationId xmlns:p14="http://schemas.microsoft.com/office/powerpoint/2010/main" val="2541748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dirty="0" smtClean="0"/>
              <a:t>民數記  </a:t>
            </a:r>
            <a:r>
              <a:rPr lang="en-US" altLang="zh-TW" dirty="0" smtClean="0"/>
              <a:t>Numbers 32:23</a:t>
            </a:r>
            <a:endParaRPr lang="en-US" dirty="0"/>
          </a:p>
        </p:txBody>
      </p:sp>
      <p:sp>
        <p:nvSpPr>
          <p:cNvPr id="3" name="Content Placeholder 2"/>
          <p:cNvSpPr>
            <a:spLocks noGrp="1"/>
          </p:cNvSpPr>
          <p:nvPr>
            <p:ph idx="1"/>
          </p:nvPr>
        </p:nvSpPr>
        <p:spPr/>
        <p:txBody>
          <a:bodyPr>
            <a:normAutofit/>
          </a:bodyPr>
          <a:lstStyle/>
          <a:p>
            <a:r>
              <a:rPr lang="en-US" sz="3200" b="1" baseline="30000" dirty="0"/>
              <a:t>23</a:t>
            </a:r>
            <a:r>
              <a:rPr lang="zh-TW" altLang="en-US" sz="3200" b="1" dirty="0"/>
              <a:t>倘若你們不這樣行，就得罪耶和華，要知道你們的罪必追上你們</a:t>
            </a:r>
            <a:r>
              <a:rPr lang="zh-TW" altLang="en-US" sz="3200" b="1" dirty="0" smtClean="0"/>
              <a:t>。</a:t>
            </a:r>
            <a:endParaRPr lang="en-US" altLang="zh-TW" sz="3200" b="1" dirty="0" smtClean="0"/>
          </a:p>
          <a:p>
            <a:r>
              <a:rPr lang="en-US" sz="3200" b="1" baseline="30000" dirty="0" smtClean="0"/>
              <a:t>23</a:t>
            </a:r>
            <a:r>
              <a:rPr lang="en-US" sz="3200" b="1" dirty="0" smtClean="0"/>
              <a:t>"But </a:t>
            </a:r>
            <a:r>
              <a:rPr lang="en-US" sz="3200" b="1" dirty="0"/>
              <a:t>if you fail to do this, you will be sinning against the LORD; and you may be sure that your sin will find you out. </a:t>
            </a:r>
            <a:endParaRPr lang="en-US" altLang="zh-TW" sz="3200" b="1" dirty="0" smtClean="0"/>
          </a:p>
          <a:p>
            <a:pPr marL="0" indent="0">
              <a:buNone/>
            </a:pPr>
            <a:endParaRPr lang="en-US" sz="3200" dirty="0"/>
          </a:p>
        </p:txBody>
      </p:sp>
    </p:spTree>
    <p:extLst>
      <p:ext uri="{BB962C8B-B14F-4D97-AF65-F5344CB8AC3E}">
        <p14:creationId xmlns:p14="http://schemas.microsoft.com/office/powerpoint/2010/main" val="925722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dirty="0"/>
              <a:t>利</a:t>
            </a:r>
            <a:r>
              <a:rPr lang="zh-TW" altLang="en-US" dirty="0" smtClean="0"/>
              <a:t>未記  </a:t>
            </a:r>
            <a:r>
              <a:rPr lang="en-US" altLang="zh-TW" dirty="0" smtClean="0"/>
              <a:t>Leviticus 25:18-22</a:t>
            </a:r>
            <a:endParaRPr lang="en-US" dirty="0"/>
          </a:p>
        </p:txBody>
      </p:sp>
      <p:sp>
        <p:nvSpPr>
          <p:cNvPr id="3" name="Content Placeholder 2"/>
          <p:cNvSpPr>
            <a:spLocks noGrp="1"/>
          </p:cNvSpPr>
          <p:nvPr>
            <p:ph idx="1"/>
          </p:nvPr>
        </p:nvSpPr>
        <p:spPr>
          <a:xfrm>
            <a:off x="626346" y="1825625"/>
            <a:ext cx="10942655" cy="4351338"/>
          </a:xfrm>
        </p:spPr>
        <p:txBody>
          <a:bodyPr>
            <a:noAutofit/>
          </a:bodyPr>
          <a:lstStyle/>
          <a:p>
            <a:r>
              <a:rPr lang="en-US" sz="3200" b="1" baseline="30000" dirty="0"/>
              <a:t>18</a:t>
            </a:r>
            <a:r>
              <a:rPr lang="zh-TW" altLang="en-US" sz="3200" b="1" dirty="0"/>
              <a:t>我的律例，你們要遵行，我的典章，你們要謹守，就可以在那地上安然居住。</a:t>
            </a:r>
            <a:r>
              <a:rPr lang="en-US" sz="3200" b="1" baseline="30000" dirty="0"/>
              <a:t>19</a:t>
            </a:r>
            <a:r>
              <a:rPr lang="zh-TW" altLang="en-US" sz="3200" b="1" dirty="0"/>
              <a:t>地必出土產，你們就要吃飽，在那地上安然居住。</a:t>
            </a:r>
            <a:r>
              <a:rPr lang="en-US" sz="3200" b="1" baseline="30000" dirty="0"/>
              <a:t>20</a:t>
            </a:r>
            <a:r>
              <a:rPr lang="zh-TW" altLang="en-US" sz="3200" b="1" dirty="0"/>
              <a:t>你們若說：這第七年我們不耕種，也不收藏土產，吃甚麼呢</a:t>
            </a:r>
            <a:r>
              <a:rPr lang="zh-TW" altLang="en-US" sz="3200" b="1" dirty="0" smtClean="0"/>
              <a:t>？</a:t>
            </a:r>
            <a:endParaRPr lang="en-US" altLang="zh-TW" sz="3200" b="1" dirty="0" smtClean="0"/>
          </a:p>
          <a:p>
            <a:r>
              <a:rPr lang="en-US" sz="3200" b="1" baseline="30000" dirty="0" smtClean="0"/>
              <a:t>18</a:t>
            </a:r>
            <a:r>
              <a:rPr lang="en-US" sz="3200" b="1" dirty="0"/>
              <a:t>"'Follow my decrees and be careful to obey my laws, and you will live safely in the land. </a:t>
            </a:r>
            <a:r>
              <a:rPr lang="en-US" sz="3200" b="1" baseline="30000" dirty="0"/>
              <a:t>19</a:t>
            </a:r>
            <a:r>
              <a:rPr lang="en-US" sz="3200" b="1" dirty="0"/>
              <a:t>Then the land will yield its fruit, and you will eat your fill and live there in safety. </a:t>
            </a:r>
            <a:r>
              <a:rPr lang="en-US" sz="3200" b="1" baseline="30000" dirty="0"/>
              <a:t>20</a:t>
            </a:r>
            <a:r>
              <a:rPr lang="en-US" sz="3200" b="1" dirty="0"/>
              <a:t>You may ask, "What will we eat in the seventh year if we do not plant or harvest our crops</a:t>
            </a:r>
            <a:r>
              <a:rPr lang="en-US" sz="3200" b="1" dirty="0" smtClean="0"/>
              <a:t>?"</a:t>
            </a:r>
            <a:endParaRPr lang="en-US" sz="3200" dirty="0"/>
          </a:p>
        </p:txBody>
      </p:sp>
    </p:spTree>
    <p:extLst>
      <p:ext uri="{BB962C8B-B14F-4D97-AF65-F5344CB8AC3E}">
        <p14:creationId xmlns:p14="http://schemas.microsoft.com/office/powerpoint/2010/main" val="4168782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dirty="0"/>
              <a:t>利</a:t>
            </a:r>
            <a:r>
              <a:rPr lang="zh-TW" altLang="en-US" dirty="0" smtClean="0"/>
              <a:t>未記  </a:t>
            </a:r>
            <a:r>
              <a:rPr lang="en-US" altLang="zh-TW" dirty="0" smtClean="0"/>
              <a:t>Leviticus 25:18-22</a:t>
            </a:r>
            <a:endParaRPr lang="en-US" dirty="0"/>
          </a:p>
        </p:txBody>
      </p:sp>
      <p:sp>
        <p:nvSpPr>
          <p:cNvPr id="3" name="Content Placeholder 2"/>
          <p:cNvSpPr>
            <a:spLocks noGrp="1"/>
          </p:cNvSpPr>
          <p:nvPr>
            <p:ph idx="1"/>
          </p:nvPr>
        </p:nvSpPr>
        <p:spPr>
          <a:xfrm>
            <a:off x="582804" y="1825625"/>
            <a:ext cx="11036440" cy="4351338"/>
          </a:xfrm>
        </p:spPr>
        <p:txBody>
          <a:bodyPr>
            <a:noAutofit/>
          </a:bodyPr>
          <a:lstStyle/>
          <a:p>
            <a:r>
              <a:rPr lang="en-US" sz="3200" b="1" baseline="30000" dirty="0" smtClean="0"/>
              <a:t>21</a:t>
            </a:r>
            <a:r>
              <a:rPr lang="zh-TW" altLang="en-US" sz="3200" b="1" dirty="0"/>
              <a:t>我必在第六年將我所命的福賜給你們，地便生三年的土產。</a:t>
            </a:r>
            <a:r>
              <a:rPr lang="en-US" sz="3200" b="1" baseline="30000" dirty="0"/>
              <a:t>22</a:t>
            </a:r>
            <a:r>
              <a:rPr lang="zh-TW" altLang="en-US" sz="3200" b="1" dirty="0"/>
              <a:t>第八年，你們要耕種，也要吃陳糧，等到第九年出產收來的時候，你們還吃陳糧</a:t>
            </a:r>
            <a:r>
              <a:rPr lang="zh-TW" altLang="en-US" sz="3200" b="1" dirty="0" smtClean="0"/>
              <a:t>。</a:t>
            </a:r>
            <a:endParaRPr lang="en-US" altLang="zh-TW" sz="3200" b="1" dirty="0" smtClean="0"/>
          </a:p>
          <a:p>
            <a:r>
              <a:rPr lang="en-US" sz="3200" b="1" baseline="30000" dirty="0" smtClean="0"/>
              <a:t>21</a:t>
            </a:r>
            <a:r>
              <a:rPr lang="en-US" sz="3200" b="1" dirty="0" smtClean="0"/>
              <a:t>I </a:t>
            </a:r>
            <a:r>
              <a:rPr lang="en-US" sz="3200" b="1" dirty="0"/>
              <a:t>will send you such a blessing in the sixth year that the land will yield enough for three years. </a:t>
            </a:r>
            <a:r>
              <a:rPr lang="en-US" sz="3200" b="1" baseline="30000" dirty="0"/>
              <a:t>22</a:t>
            </a:r>
            <a:r>
              <a:rPr lang="en-US" sz="3200" b="1" dirty="0"/>
              <a:t>While you plant during the eighth year, you will eat from the old crop and will continue to eat from it until the harvest of the ninth year comes in. </a:t>
            </a:r>
            <a:endParaRPr lang="en-US" sz="3200" dirty="0"/>
          </a:p>
        </p:txBody>
      </p:sp>
    </p:spTree>
    <p:extLst>
      <p:ext uri="{BB962C8B-B14F-4D97-AF65-F5344CB8AC3E}">
        <p14:creationId xmlns:p14="http://schemas.microsoft.com/office/powerpoint/2010/main" val="752016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descr="http://cache.emirates247.com/polopoly_fs/1.572928.1452544774!/image/image.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9031" y="1741889"/>
            <a:ext cx="653108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ie3media.com/wp-content/uploads/2014/04/bigstock-Supermarket-204690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129" y="1647929"/>
            <a:ext cx="6365805" cy="42438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3710" y="2580841"/>
            <a:ext cx="7630096" cy="2378046"/>
          </a:xfrm>
          <a:prstGeom prst="rect">
            <a:avLst/>
          </a:prstGeom>
        </p:spPr>
      </p:pic>
    </p:spTree>
    <p:extLst>
      <p:ext uri="{BB962C8B-B14F-4D97-AF65-F5344CB8AC3E}">
        <p14:creationId xmlns:p14="http://schemas.microsoft.com/office/powerpoint/2010/main" val="355821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Which day is your Sabbath?</a:t>
            </a:r>
            <a:br>
              <a:rPr lang="en-US" altLang="zh-TW" dirty="0" smtClean="0"/>
            </a:br>
            <a:r>
              <a:rPr lang="zh-TW" altLang="en-US" dirty="0" smtClean="0"/>
              <a:t>哪一天是你的</a:t>
            </a:r>
            <a:r>
              <a:rPr lang="zh-TW" altLang="en-US" dirty="0"/>
              <a:t>安</a:t>
            </a:r>
            <a:r>
              <a:rPr lang="zh-TW" altLang="en-US" dirty="0" smtClean="0"/>
              <a:t>息日</a:t>
            </a:r>
            <a:r>
              <a:rPr lang="en-US" altLang="zh-TW" dirty="0" smtClean="0"/>
              <a:t>?</a:t>
            </a:r>
            <a:endParaRPr lang="en-US" dirty="0"/>
          </a:p>
        </p:txBody>
      </p:sp>
      <p:sp>
        <p:nvSpPr>
          <p:cNvPr id="3" name="Content Placeholder 2"/>
          <p:cNvSpPr>
            <a:spLocks noGrp="1"/>
          </p:cNvSpPr>
          <p:nvPr>
            <p:ph idx="1"/>
          </p:nvPr>
        </p:nvSpPr>
        <p:spPr/>
        <p:txBody>
          <a:bodyPr>
            <a:normAutofit/>
          </a:bodyPr>
          <a:lstStyle/>
          <a:p>
            <a:r>
              <a:rPr lang="en-US" sz="3200" dirty="0" smtClean="0"/>
              <a:t>Regular Workers. </a:t>
            </a:r>
            <a:r>
              <a:rPr lang="zh-TW" altLang="en-US" sz="3200" dirty="0" smtClean="0"/>
              <a:t>一般</a:t>
            </a:r>
            <a:r>
              <a:rPr lang="zh-TW" altLang="en-US" sz="3200" dirty="0"/>
              <a:t>的工</a:t>
            </a:r>
            <a:r>
              <a:rPr lang="zh-TW" altLang="en-US" sz="3200" dirty="0" smtClean="0"/>
              <a:t>作者</a:t>
            </a:r>
            <a:r>
              <a:rPr lang="en-US" altLang="zh-TW" sz="3200" dirty="0" smtClean="0"/>
              <a:t>.</a:t>
            </a:r>
            <a:endParaRPr lang="en-US" sz="3200" dirty="0" smtClean="0"/>
          </a:p>
          <a:p>
            <a:r>
              <a:rPr lang="en-US" sz="3200" dirty="0" smtClean="0"/>
              <a:t>Service </a:t>
            </a:r>
            <a:r>
              <a:rPr lang="en-US" sz="3200" dirty="0" err="1" smtClean="0"/>
              <a:t>Busisness</a:t>
            </a:r>
            <a:r>
              <a:rPr lang="en-US" sz="3200" dirty="0" smtClean="0"/>
              <a:t>.</a:t>
            </a:r>
            <a:r>
              <a:rPr lang="zh-TW" altLang="en-US" sz="3200" dirty="0" smtClean="0"/>
              <a:t> 一線服務業者</a:t>
            </a:r>
            <a:r>
              <a:rPr lang="en-US" altLang="zh-TW" sz="3200" dirty="0" smtClean="0"/>
              <a:t>.</a:t>
            </a:r>
            <a:endParaRPr lang="en-US" sz="3200" dirty="0" smtClean="0"/>
          </a:p>
          <a:p>
            <a:r>
              <a:rPr lang="en-US" sz="3200" dirty="0" smtClean="0"/>
              <a:t>Pastors.</a:t>
            </a:r>
            <a:r>
              <a:rPr lang="zh-TW" altLang="en-US" sz="3200" dirty="0" smtClean="0"/>
              <a:t> 牧師傳道人</a:t>
            </a:r>
            <a:r>
              <a:rPr lang="en-US" altLang="zh-TW" sz="3200" dirty="0" smtClean="0"/>
              <a:t>.</a:t>
            </a:r>
            <a:endParaRPr lang="en-US" sz="3200" dirty="0" smtClean="0"/>
          </a:p>
          <a:p>
            <a:r>
              <a:rPr lang="en-US" sz="3200" dirty="0" smtClean="0"/>
              <a:t>Coworkers in Sunday services.</a:t>
            </a:r>
            <a:r>
              <a:rPr lang="zh-TW" altLang="en-US" sz="3200" dirty="0" smtClean="0"/>
              <a:t> 週日的同工</a:t>
            </a:r>
            <a:r>
              <a:rPr lang="en-US" altLang="zh-TW" sz="3200" dirty="0" smtClean="0"/>
              <a:t>.</a:t>
            </a:r>
            <a:endParaRPr lang="en-US" sz="3200" dirty="0"/>
          </a:p>
        </p:txBody>
      </p:sp>
    </p:spTree>
    <p:extLst>
      <p:ext uri="{BB962C8B-B14F-4D97-AF65-F5344CB8AC3E}">
        <p14:creationId xmlns:p14="http://schemas.microsoft.com/office/powerpoint/2010/main" val="183040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https://di-uploads-pod1.s3.amazonaws.com/depaulachevy/uploads/2016/10/Car-Dealership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1647" y="1098620"/>
            <a:ext cx="9243129" cy="457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759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Energy Drinks</a:t>
            </a:r>
            <a:endParaRPr lang="en-US" dirty="0"/>
          </a:p>
        </p:txBody>
      </p:sp>
      <p:pic>
        <p:nvPicPr>
          <p:cNvPr id="6146" name="Picture 2" descr="https://www.paulcheksblog.com/wp-content/uploads/2012/10/Energy-Drink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3530" y="2190903"/>
            <a:ext cx="6400905" cy="3642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590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ttp://i2.cdn.cnn.com/cnnnext/dam/assets/161104162130-energy-drinks-radioactive-large-16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2194" y="2215147"/>
            <a:ext cx="5875385" cy="330809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cdn1.theinertia.com/wp-content/uploads/2013/01/EnergyDrink_shutterstock_i-5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436" y="1964195"/>
            <a:ext cx="4762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5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4" name="Picture 2" descr="https://s-media-cache-ak0.pinimg.com/564x/77/d2/18/77d2180597fa06e7e2adab61a26fed7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68186"/>
            <a:ext cx="4503262" cy="325360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1.bp.blogspot.com/_DJb_Ii3vQrw/S9Y8FwW99-I/AAAAAAAAABs/w4UIKXGQn6o/s1600/P1030866.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64248" y="1825625"/>
            <a:ext cx="3263503" cy="435133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tatic6.businessinsider.com/image/4cb7218e7f8b9a9529570000-400-300/waking-sleepwalkers-does-not-harm-th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3496" y="2011344"/>
            <a:ext cx="4369916" cy="3277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38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IV. </a:t>
            </a:r>
            <a:r>
              <a:rPr lang="zh-TW" altLang="en-US" b="1" dirty="0"/>
              <a:t>安息日我們做什麼</a:t>
            </a:r>
            <a:r>
              <a:rPr lang="en-US" b="1" dirty="0"/>
              <a:t>? </a:t>
            </a:r>
            <a:r>
              <a:rPr lang="en-US" b="1" dirty="0" smtClean="0"/>
              <a:t/>
            </a:r>
            <a:br>
              <a:rPr lang="en-US" b="1" dirty="0" smtClean="0"/>
            </a:br>
            <a:r>
              <a:rPr lang="en-US" b="1" dirty="0" smtClean="0"/>
              <a:t>What </a:t>
            </a:r>
            <a:r>
              <a:rPr lang="en-US" b="1" dirty="0"/>
              <a:t>do we do in Sabbath</a:t>
            </a:r>
            <a:r>
              <a:rPr lang="en-US" b="1" dirty="0" smtClean="0"/>
              <a:t>?</a:t>
            </a:r>
            <a:endParaRPr lang="en-US" dirty="0"/>
          </a:p>
        </p:txBody>
      </p:sp>
      <p:sp>
        <p:nvSpPr>
          <p:cNvPr id="3" name="Content Placeholder 2"/>
          <p:cNvSpPr>
            <a:spLocks noGrp="1"/>
          </p:cNvSpPr>
          <p:nvPr>
            <p:ph idx="1"/>
          </p:nvPr>
        </p:nvSpPr>
        <p:spPr/>
        <p:txBody>
          <a:bodyPr>
            <a:normAutofit/>
          </a:bodyPr>
          <a:lstStyle/>
          <a:p>
            <a:r>
              <a:rPr lang="en-US" sz="3200" dirty="0"/>
              <a:t>A. </a:t>
            </a:r>
            <a:r>
              <a:rPr lang="en-US" sz="3200" dirty="0" smtClean="0"/>
              <a:t>Leave the familiar and constraint, Join God in fellowship!</a:t>
            </a:r>
            <a:r>
              <a:rPr lang="zh-TW" altLang="en-US" sz="3200" dirty="0" smtClean="0"/>
              <a:t>離</a:t>
            </a:r>
            <a:r>
              <a:rPr lang="zh-TW" altLang="en-US" sz="3200" dirty="0"/>
              <a:t>開我們熟悉</a:t>
            </a:r>
            <a:r>
              <a:rPr lang="en-US" sz="3200" dirty="0"/>
              <a:t>, </a:t>
            </a:r>
            <a:r>
              <a:rPr lang="zh-TW" altLang="en-US" sz="3200" dirty="0"/>
              <a:t>捆綁著我們</a:t>
            </a:r>
            <a:r>
              <a:rPr lang="en-US" sz="3200" dirty="0"/>
              <a:t>, </a:t>
            </a:r>
            <a:r>
              <a:rPr lang="zh-TW" altLang="en-US" sz="3200" dirty="0"/>
              <a:t>讓我們不能脫身的環境，尋找和神單獨相處的機會</a:t>
            </a:r>
            <a:r>
              <a:rPr lang="zh-TW" altLang="en-US" sz="3200" dirty="0" smtClean="0"/>
              <a:t>。</a:t>
            </a:r>
            <a:endParaRPr lang="en-US" sz="3200" dirty="0" smtClean="0"/>
          </a:p>
          <a:p>
            <a:r>
              <a:rPr lang="en-US" sz="3200" dirty="0"/>
              <a:t>B. Talk to him for all your need.</a:t>
            </a:r>
            <a:r>
              <a:rPr lang="zh-TW" altLang="en-US" sz="3200" dirty="0"/>
              <a:t>把你所有的需要向祂講</a:t>
            </a:r>
            <a:r>
              <a:rPr lang="en-US" sz="3200" dirty="0" smtClean="0"/>
              <a:t>.</a:t>
            </a:r>
          </a:p>
          <a:p>
            <a:r>
              <a:rPr lang="en-US" sz="3200" dirty="0"/>
              <a:t>C. Allow Him to talk to you about his plan. </a:t>
            </a:r>
            <a:r>
              <a:rPr lang="zh-TW" altLang="en-US" sz="3200" dirty="0"/>
              <a:t>聽聽看上帝要跟你講什麼</a:t>
            </a:r>
            <a:r>
              <a:rPr lang="zh-TW" altLang="en-US" sz="3200" dirty="0" smtClean="0"/>
              <a:t>話</a:t>
            </a:r>
            <a:r>
              <a:rPr lang="en-US" altLang="zh-TW" sz="3200" dirty="0" smtClean="0"/>
              <a:t>?</a:t>
            </a:r>
            <a:endParaRPr lang="en-US" sz="3200" dirty="0"/>
          </a:p>
        </p:txBody>
      </p:sp>
    </p:spTree>
    <p:extLst>
      <p:ext uri="{BB962C8B-B14F-4D97-AF65-F5344CB8AC3E}">
        <p14:creationId xmlns:p14="http://schemas.microsoft.com/office/powerpoint/2010/main" val="127642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800" dirty="0" smtClean="0"/>
              <a:t>Testament of Peter Cho </a:t>
            </a:r>
            <a:r>
              <a:rPr lang="zh-TW" altLang="en-US" sz="4800" dirty="0" smtClean="0"/>
              <a:t>卓永昇弟兄見證</a:t>
            </a:r>
            <a:endParaRPr lang="en-US" sz="4800" dirty="0"/>
          </a:p>
        </p:txBody>
      </p:sp>
    </p:spTree>
    <p:extLst>
      <p:ext uri="{BB962C8B-B14F-4D97-AF65-F5344CB8AC3E}">
        <p14:creationId xmlns:p14="http://schemas.microsoft.com/office/powerpoint/2010/main" val="2414214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V. </a:t>
            </a:r>
            <a:r>
              <a:rPr lang="en-US" b="1" dirty="0" smtClean="0"/>
              <a:t>Promise for keeping the Sabbath</a:t>
            </a:r>
            <a:br>
              <a:rPr lang="en-US" b="1" dirty="0" smtClean="0"/>
            </a:br>
            <a:r>
              <a:rPr lang="zh-TW" altLang="en-US" b="1" dirty="0" smtClean="0"/>
              <a:t>守</a:t>
            </a:r>
            <a:r>
              <a:rPr lang="zh-TW" altLang="en-US" b="1" dirty="0"/>
              <a:t>安息日的應</a:t>
            </a:r>
            <a:r>
              <a:rPr lang="zh-TW" altLang="en-US" b="1" dirty="0" smtClean="0"/>
              <a:t>許</a:t>
            </a:r>
            <a:endParaRPr lang="en-US" dirty="0"/>
          </a:p>
        </p:txBody>
      </p:sp>
      <p:sp>
        <p:nvSpPr>
          <p:cNvPr id="3" name="Content Placeholder 2"/>
          <p:cNvSpPr>
            <a:spLocks noGrp="1"/>
          </p:cNvSpPr>
          <p:nvPr>
            <p:ph idx="1"/>
          </p:nvPr>
        </p:nvSpPr>
        <p:spPr/>
        <p:txBody>
          <a:bodyPr>
            <a:noAutofit/>
          </a:bodyPr>
          <a:lstStyle/>
          <a:p>
            <a:endParaRPr lang="en-US" sz="3200" dirty="0"/>
          </a:p>
        </p:txBody>
      </p:sp>
    </p:spTree>
    <p:extLst>
      <p:ext uri="{BB962C8B-B14F-4D97-AF65-F5344CB8AC3E}">
        <p14:creationId xmlns:p14="http://schemas.microsoft.com/office/powerpoint/2010/main" val="98647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zh-TW" altLang="en-US" b="1" dirty="0" smtClean="0"/>
              <a:t>以賽亞書  </a:t>
            </a:r>
            <a:r>
              <a:rPr lang="en-US" altLang="zh-TW" b="1" dirty="0" smtClean="0"/>
              <a:t>Isaiah 58:13-14</a:t>
            </a:r>
            <a:endParaRPr lang="en-US" dirty="0"/>
          </a:p>
        </p:txBody>
      </p:sp>
      <p:sp>
        <p:nvSpPr>
          <p:cNvPr id="3" name="Content Placeholder 2"/>
          <p:cNvSpPr>
            <a:spLocks noGrp="1"/>
          </p:cNvSpPr>
          <p:nvPr>
            <p:ph idx="1"/>
          </p:nvPr>
        </p:nvSpPr>
        <p:spPr>
          <a:xfrm>
            <a:off x="838199" y="1825625"/>
            <a:ext cx="10680561" cy="4351338"/>
          </a:xfrm>
        </p:spPr>
        <p:txBody>
          <a:bodyPr>
            <a:noAutofit/>
          </a:bodyPr>
          <a:lstStyle/>
          <a:p>
            <a:r>
              <a:rPr lang="en-US" sz="3200" b="1" baseline="30000" dirty="0"/>
              <a:t>13</a:t>
            </a:r>
            <a:r>
              <a:rPr lang="zh-TW" altLang="en-US" sz="3200" b="1" dirty="0"/>
              <a:t>你若在安息日掉轉（或作：謹慎）你的腳步，在我聖日不以操作為喜樂，稱安息日為可喜樂的，稱耶和華的聖日為可尊重的；而且尊敬這日，不辦自己的私事，不隨自己的私意，不說自己的私話</a:t>
            </a:r>
            <a:r>
              <a:rPr lang="zh-TW" altLang="en-US" sz="3200" b="1" dirty="0" smtClean="0"/>
              <a:t>，</a:t>
            </a:r>
            <a:endParaRPr lang="en-US" altLang="zh-TW" sz="3200" b="1" dirty="0" smtClean="0"/>
          </a:p>
          <a:p>
            <a:r>
              <a:rPr lang="en-US" sz="3200" b="1" baseline="30000" dirty="0" smtClean="0"/>
              <a:t>13</a:t>
            </a:r>
            <a:r>
              <a:rPr lang="en-US" sz="3200" b="1" dirty="0" smtClean="0"/>
              <a:t>"If </a:t>
            </a:r>
            <a:r>
              <a:rPr lang="en-US" sz="3200" b="1" dirty="0"/>
              <a:t>you keep your feet from breaking the Sabbath and from doing as you please on my holy day, if you call the Sabbath a delight and the Lord's holy day honorable, and if you honor it by not going your own way and not doing as you please or speaking idle words, </a:t>
            </a:r>
          </a:p>
        </p:txBody>
      </p:sp>
    </p:spTree>
    <p:extLst>
      <p:ext uri="{BB962C8B-B14F-4D97-AF65-F5344CB8AC3E}">
        <p14:creationId xmlns:p14="http://schemas.microsoft.com/office/powerpoint/2010/main" val="409903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zh-TW" altLang="en-US" b="1" dirty="0" smtClean="0"/>
              <a:t>以賽亞書  </a:t>
            </a:r>
            <a:r>
              <a:rPr lang="en-US" altLang="zh-TW" b="1" dirty="0" smtClean="0"/>
              <a:t>Isaiah 58:13-14</a:t>
            </a:r>
            <a:endParaRPr lang="en-US" dirty="0"/>
          </a:p>
        </p:txBody>
      </p:sp>
      <p:sp>
        <p:nvSpPr>
          <p:cNvPr id="3" name="Content Placeholder 2"/>
          <p:cNvSpPr>
            <a:spLocks noGrp="1"/>
          </p:cNvSpPr>
          <p:nvPr>
            <p:ph idx="1"/>
          </p:nvPr>
        </p:nvSpPr>
        <p:spPr>
          <a:xfrm>
            <a:off x="838199" y="1825625"/>
            <a:ext cx="10680561" cy="4351338"/>
          </a:xfrm>
        </p:spPr>
        <p:txBody>
          <a:bodyPr>
            <a:noAutofit/>
          </a:bodyPr>
          <a:lstStyle/>
          <a:p>
            <a:r>
              <a:rPr lang="en-US" sz="3200" b="1" baseline="30000" dirty="0" smtClean="0"/>
              <a:t>14</a:t>
            </a:r>
            <a:r>
              <a:rPr lang="zh-TW" altLang="en-US" sz="3200" b="1" dirty="0"/>
              <a:t>你就以耶和華為樂。耶和華要使你乘駕地的高處，又以你祖雅各的產業養育你。這是耶和華親口說的</a:t>
            </a:r>
            <a:r>
              <a:rPr lang="zh-TW" altLang="en-US" sz="3200" b="1" dirty="0" smtClean="0"/>
              <a:t>。</a:t>
            </a:r>
            <a:r>
              <a:rPr lang="en-US" sz="3200" b="1" dirty="0"/>
              <a:t/>
            </a:r>
            <a:br>
              <a:rPr lang="en-US" sz="3200" b="1" dirty="0"/>
            </a:br>
            <a:r>
              <a:rPr lang="en-US" sz="3200" b="1" baseline="30000" dirty="0" smtClean="0"/>
              <a:t>14</a:t>
            </a:r>
            <a:r>
              <a:rPr lang="en-US" sz="3200" b="1" dirty="0" smtClean="0"/>
              <a:t>then </a:t>
            </a:r>
            <a:r>
              <a:rPr lang="en-US" sz="3200" b="1" dirty="0"/>
              <a:t>you will find your joy in the LORD, and I will cause you to ride on the heights of the land and to feast on the inheritance of your father Jacob." The mouth of the LORD has spoken. </a:t>
            </a:r>
          </a:p>
        </p:txBody>
      </p:sp>
    </p:spTree>
    <p:extLst>
      <p:ext uri="{BB962C8B-B14F-4D97-AF65-F5344CB8AC3E}">
        <p14:creationId xmlns:p14="http://schemas.microsoft.com/office/powerpoint/2010/main" val="42564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39744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 </a:t>
            </a:r>
            <a:r>
              <a:rPr lang="zh-TW" altLang="en-US" b="1" dirty="0"/>
              <a:t>要學習我們的天</a:t>
            </a:r>
            <a:r>
              <a:rPr lang="zh-TW" altLang="en-US" b="1" dirty="0" smtClean="0"/>
              <a:t>父</a:t>
            </a:r>
            <a:r>
              <a:rPr lang="en-US" altLang="zh-TW" b="1" dirty="0" smtClean="0"/>
              <a:t/>
            </a:r>
            <a:br>
              <a:rPr lang="en-US" altLang="zh-TW" b="1" dirty="0" smtClean="0"/>
            </a:br>
            <a:r>
              <a:rPr lang="en-US" b="1" dirty="0" smtClean="0"/>
              <a:t>To </a:t>
            </a:r>
            <a:r>
              <a:rPr lang="en-US" b="1" dirty="0"/>
              <a:t>learn from our Heavenly Father</a:t>
            </a:r>
            <a:endParaRPr lang="en-US" dirty="0"/>
          </a:p>
        </p:txBody>
      </p:sp>
      <p:sp>
        <p:nvSpPr>
          <p:cNvPr id="3" name="Content Placeholder 2"/>
          <p:cNvSpPr>
            <a:spLocks noGrp="1"/>
          </p:cNvSpPr>
          <p:nvPr>
            <p:ph idx="1"/>
          </p:nvPr>
        </p:nvSpPr>
        <p:spPr/>
        <p:txBody>
          <a:bodyPr>
            <a:noAutofit/>
          </a:bodyPr>
          <a:lstStyle/>
          <a:p>
            <a:endParaRPr lang="en-US" sz="3200" b="1" dirty="0"/>
          </a:p>
        </p:txBody>
      </p:sp>
    </p:spTree>
    <p:extLst>
      <p:ext uri="{BB962C8B-B14F-4D97-AF65-F5344CB8AC3E}">
        <p14:creationId xmlns:p14="http://schemas.microsoft.com/office/powerpoint/2010/main" val="2539403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809" y="207471"/>
            <a:ext cx="10515600" cy="678266"/>
          </a:xfrm>
        </p:spPr>
        <p:txBody>
          <a:bodyPr>
            <a:normAutofit fontScale="90000"/>
          </a:bodyPr>
          <a:lstStyle/>
          <a:p>
            <a:pPr algn="ctr"/>
            <a:r>
              <a:rPr lang="zh-TW" altLang="en-US" dirty="0" smtClean="0"/>
              <a:t>出埃及記 </a:t>
            </a:r>
            <a:r>
              <a:rPr lang="en-US" altLang="zh-TW" dirty="0" smtClean="0"/>
              <a:t>Exodus 20:8-11</a:t>
            </a:r>
            <a:endParaRPr lang="en-US" dirty="0"/>
          </a:p>
        </p:txBody>
      </p:sp>
      <p:sp>
        <p:nvSpPr>
          <p:cNvPr id="3" name="Content Placeholder 2"/>
          <p:cNvSpPr>
            <a:spLocks noGrp="1"/>
          </p:cNvSpPr>
          <p:nvPr>
            <p:ph idx="1"/>
          </p:nvPr>
        </p:nvSpPr>
        <p:spPr>
          <a:xfrm>
            <a:off x="189186" y="885737"/>
            <a:ext cx="11617753" cy="4351338"/>
          </a:xfrm>
        </p:spPr>
        <p:txBody>
          <a:bodyPr>
            <a:noAutofit/>
          </a:bodyPr>
          <a:lstStyle/>
          <a:p>
            <a:pPr>
              <a:lnSpc>
                <a:spcPct val="85000"/>
              </a:lnSpc>
            </a:pPr>
            <a:r>
              <a:rPr lang="en-US" sz="3200" b="1" baseline="30000" dirty="0"/>
              <a:t>8</a:t>
            </a:r>
            <a:r>
              <a:rPr lang="zh-TW" altLang="en-US" sz="3200" b="1" dirty="0"/>
              <a:t>當記念安息日，守為聖日。</a:t>
            </a:r>
            <a:r>
              <a:rPr lang="en-US" sz="3200" b="1" baseline="30000" dirty="0"/>
              <a:t>9</a:t>
            </a:r>
            <a:r>
              <a:rPr lang="zh-TW" altLang="en-US" sz="3200" b="1" dirty="0"/>
              <a:t>六日要勞碌做你一切的工，</a:t>
            </a:r>
            <a:r>
              <a:rPr lang="en-US" sz="3200" b="1" baseline="30000" dirty="0"/>
              <a:t>10</a:t>
            </a:r>
            <a:r>
              <a:rPr lang="zh-TW" altLang="en-US" sz="3200" b="1" dirty="0"/>
              <a:t>但第七日是向耶和華</a:t>
            </a:r>
            <a:r>
              <a:rPr lang="en-US" sz="3200" b="1" dirty="0"/>
              <a:t>─</a:t>
            </a:r>
            <a:r>
              <a:rPr lang="zh-TW" altLang="en-US" sz="3200" b="1" dirty="0"/>
              <a:t>你　 神當守的安息日。這一日你和你的兒女、僕婢、牲畜，並你城裡寄居的客旅，無論何工都不可做；</a:t>
            </a:r>
            <a:r>
              <a:rPr lang="en-US" sz="3200" b="1" baseline="30000" dirty="0"/>
              <a:t>11</a:t>
            </a:r>
            <a:r>
              <a:rPr lang="zh-TW" altLang="en-US" sz="3200" b="1" dirty="0"/>
              <a:t>因為六日之內，耶和華造天、地、海，和其中的萬物，第七日便安息，所以耶和華賜福與安息日，定為聖日</a:t>
            </a:r>
            <a:r>
              <a:rPr lang="zh-TW" altLang="en-US" sz="3200" b="1" dirty="0" smtClean="0"/>
              <a:t>。</a:t>
            </a:r>
            <a:endParaRPr lang="en-US" altLang="zh-TW" sz="3200" b="1" dirty="0" smtClean="0"/>
          </a:p>
          <a:p>
            <a:pPr>
              <a:lnSpc>
                <a:spcPct val="85000"/>
              </a:lnSpc>
            </a:pPr>
            <a:r>
              <a:rPr lang="en-US" sz="3200" b="1" baseline="30000" dirty="0" smtClean="0"/>
              <a:t>8</a:t>
            </a:r>
            <a:r>
              <a:rPr lang="en-US" sz="3200" b="1" dirty="0" smtClean="0"/>
              <a:t>"Remember </a:t>
            </a:r>
            <a:r>
              <a:rPr lang="en-US" sz="3200" b="1" dirty="0"/>
              <a:t>the Sabbath day by keeping it holy. </a:t>
            </a:r>
            <a:r>
              <a:rPr lang="en-US" sz="3200" b="1" baseline="30000" dirty="0"/>
              <a:t>9</a:t>
            </a:r>
            <a:r>
              <a:rPr lang="en-US" sz="3200" b="1" dirty="0"/>
              <a:t>Six days you shall labor and do all your work, </a:t>
            </a:r>
            <a:r>
              <a:rPr lang="en-US" sz="3200" b="1" baseline="30000" dirty="0"/>
              <a:t>10</a:t>
            </a:r>
            <a:r>
              <a:rPr lang="en-US" sz="3200" b="1" dirty="0"/>
              <a:t>but the seventh day is a Sabbath to the LORD your God. On it you shall not do any work, neither you, nor your son or daughter, nor your manservant or maidservant, nor your animals, nor the alien within your gates. </a:t>
            </a:r>
            <a:r>
              <a:rPr lang="en-US" sz="3200" b="1" baseline="30000" dirty="0"/>
              <a:t>11</a:t>
            </a:r>
            <a:r>
              <a:rPr lang="en-US" sz="3200" b="1" dirty="0"/>
              <a:t>For in six days the LORD made the heavens and the earth, the sea, and all that is in them, but he rested on the seventh day. Therefore the LORD blessed the Sabbath day and made it holy. </a:t>
            </a:r>
            <a:endParaRPr lang="en-US" altLang="zh-TW" sz="3200" b="1" dirty="0" smtClean="0"/>
          </a:p>
        </p:txBody>
      </p:sp>
    </p:spTree>
    <p:extLst>
      <p:ext uri="{BB962C8B-B14F-4D97-AF65-F5344CB8AC3E}">
        <p14:creationId xmlns:p14="http://schemas.microsoft.com/office/powerpoint/2010/main" val="186252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AutoShape 2" descr="data:image/gif;base64,R0lGODdhygOHAvAAAP///wAAACwAAAAAAQABAEACAkQBADs="/>
          <p:cNvSpPr>
            <a:spLocks noChangeAspect="1" noChangeArrowheads="1"/>
          </p:cNvSpPr>
          <p:nvPr/>
        </p:nvSpPr>
        <p:spPr bwMode="auto">
          <a:xfrm>
            <a:off x="14288" y="2809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230501" y="2249861"/>
            <a:ext cx="6532031" cy="43513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872126" y="1051965"/>
            <a:ext cx="3576428" cy="584775"/>
          </a:xfrm>
          <a:prstGeom prst="rect">
            <a:avLst/>
          </a:prstGeom>
        </p:spPr>
        <p:txBody>
          <a:bodyPr wrap="none">
            <a:spAutoFit/>
          </a:bodyPr>
          <a:lstStyle/>
          <a:p>
            <a:r>
              <a:rPr lang="en-US" sz="3200" b="1" i="0" dirty="0" smtClean="0">
                <a:solidFill>
                  <a:srgbClr val="000000"/>
                </a:solidFill>
                <a:effectLst/>
                <a:latin typeface="Merriweather"/>
              </a:rPr>
              <a:t>Nokia 8110 - 1996</a:t>
            </a:r>
            <a:endParaRPr lang="en-US" sz="3200" b="1" i="0" dirty="0">
              <a:solidFill>
                <a:srgbClr val="000000"/>
              </a:solidFill>
              <a:effectLst/>
              <a:latin typeface="Merriweather"/>
            </a:endParaRPr>
          </a:p>
        </p:txBody>
      </p:sp>
    </p:spTree>
    <p:extLst>
      <p:ext uri="{BB962C8B-B14F-4D97-AF65-F5344CB8AC3E}">
        <p14:creationId xmlns:p14="http://schemas.microsoft.com/office/powerpoint/2010/main" val="1669145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5612" y="1915527"/>
            <a:ext cx="10329519" cy="4735687"/>
          </a:xfrm>
        </p:spPr>
      </p:pic>
      <p:sp>
        <p:nvSpPr>
          <p:cNvPr id="5" name="Rectangle 4"/>
          <p:cNvSpPr/>
          <p:nvPr/>
        </p:nvSpPr>
        <p:spPr>
          <a:xfrm>
            <a:off x="838200" y="879135"/>
            <a:ext cx="9179116" cy="584775"/>
          </a:xfrm>
          <a:prstGeom prst="rect">
            <a:avLst/>
          </a:prstGeom>
        </p:spPr>
        <p:txBody>
          <a:bodyPr wrap="none">
            <a:spAutoFit/>
          </a:bodyPr>
          <a:lstStyle/>
          <a:p>
            <a:r>
              <a:rPr lang="it-IT" sz="3200" b="1" i="0" dirty="0" smtClean="0">
                <a:solidFill>
                  <a:srgbClr val="000000"/>
                </a:solidFill>
                <a:effectLst/>
                <a:latin typeface="Merriweather"/>
              </a:rPr>
              <a:t>Nokia 9000 Communicator series - 1996 - 2007</a:t>
            </a:r>
            <a:endParaRPr lang="it-IT" sz="3200" b="1" i="0" dirty="0">
              <a:solidFill>
                <a:srgbClr val="000000"/>
              </a:solidFill>
              <a:effectLst/>
              <a:latin typeface="Merriweather"/>
            </a:endParaRPr>
          </a:p>
        </p:txBody>
      </p:sp>
    </p:spTree>
    <p:extLst>
      <p:ext uri="{BB962C8B-B14F-4D97-AF65-F5344CB8AC3E}">
        <p14:creationId xmlns:p14="http://schemas.microsoft.com/office/powerpoint/2010/main" val="4280183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Nokia 3210 - </a:t>
            </a:r>
            <a:r>
              <a:rPr lang="en-US" b="1" dirty="0" smtClean="0"/>
              <a:t>1999</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1442" y="1433565"/>
            <a:ext cx="6950183" cy="4629891"/>
          </a:xfrm>
        </p:spPr>
      </p:pic>
    </p:spTree>
    <p:extLst>
      <p:ext uri="{BB962C8B-B14F-4D97-AF65-F5344CB8AC3E}">
        <p14:creationId xmlns:p14="http://schemas.microsoft.com/office/powerpoint/2010/main" val="2256056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Nokia 6310 - </a:t>
            </a:r>
            <a:r>
              <a:rPr lang="en-US" b="1" dirty="0" smtClean="0"/>
              <a:t>2002</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5429" y="2173793"/>
            <a:ext cx="7255436" cy="3672367"/>
          </a:xfrm>
        </p:spPr>
      </p:pic>
    </p:spTree>
    <p:extLst>
      <p:ext uri="{BB962C8B-B14F-4D97-AF65-F5344CB8AC3E}">
        <p14:creationId xmlns:p14="http://schemas.microsoft.com/office/powerpoint/2010/main" val="3583458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1147</Words>
  <Application>Microsoft Office PowerPoint</Application>
  <PresentationFormat>Widescreen</PresentationFormat>
  <Paragraphs>71</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Merriweather</vt:lpstr>
      <vt:lpstr>PMingLiU</vt:lpstr>
      <vt:lpstr>Arial</vt:lpstr>
      <vt:lpstr>Calibri</vt:lpstr>
      <vt:lpstr>Calibri Light</vt:lpstr>
      <vt:lpstr>Office Theme</vt:lpstr>
      <vt:lpstr>Rest 安息</vt:lpstr>
      <vt:lpstr>現代人的精神健康  Mental Health of Modern Era</vt:lpstr>
      <vt:lpstr>Which day is your Sabbath? 哪一天是你的安息日?</vt:lpstr>
      <vt:lpstr>I. 要學習我們的天父 To learn from our Heavenly Father</vt:lpstr>
      <vt:lpstr>出埃及記 Exodus 20:8-11</vt:lpstr>
      <vt:lpstr>PowerPoint Presentation</vt:lpstr>
      <vt:lpstr>PowerPoint Presentation</vt:lpstr>
      <vt:lpstr>Nokia 3210 - 1999</vt:lpstr>
      <vt:lpstr>Nokia 6310 - 2002</vt:lpstr>
      <vt:lpstr>Nokia 1110 - 2003</vt:lpstr>
      <vt:lpstr>Nokia N-Gage - 2003</vt:lpstr>
      <vt:lpstr>Nokia 7600 - 2003</vt:lpstr>
      <vt:lpstr>Nokia 7610 - 2004</vt:lpstr>
      <vt:lpstr>Nokia 7280 - 2005</vt:lpstr>
      <vt:lpstr>Nokia 770 Internet Tablet - 2005</vt:lpstr>
      <vt:lpstr>Nokia N95 - 2007</vt:lpstr>
      <vt:lpstr>PowerPoint Presentation</vt:lpstr>
      <vt:lpstr>2007-iPhone</vt:lpstr>
      <vt:lpstr>II. 因為我們不是奴隸For we are not slaves</vt:lpstr>
      <vt:lpstr>申命記 Deuteronomy 5:12-15</vt:lpstr>
      <vt:lpstr>申命記 Deuteronomy 5:12-15</vt:lpstr>
      <vt:lpstr>What are we? 我們是甚麼?</vt:lpstr>
      <vt:lpstr>III. 因果關係  Cause and Effect</vt:lpstr>
      <vt:lpstr>PowerPoint Presentation</vt:lpstr>
      <vt:lpstr>歷代志下  2 Chronicles 36:21</vt:lpstr>
      <vt:lpstr>民數記  Numbers 32:23</vt:lpstr>
      <vt:lpstr>利未記  Leviticus 25:18-22</vt:lpstr>
      <vt:lpstr>利未記  Leviticus 25:18-22</vt:lpstr>
      <vt:lpstr>PowerPoint Presentation</vt:lpstr>
      <vt:lpstr>PowerPoint Presentation</vt:lpstr>
      <vt:lpstr>Energy Drinks</vt:lpstr>
      <vt:lpstr>PowerPoint Presentation</vt:lpstr>
      <vt:lpstr>PowerPoint Presentation</vt:lpstr>
      <vt:lpstr>IV. 安息日我們做什麼?  What do we do in Sabbath?</vt:lpstr>
      <vt:lpstr>PowerPoint Presentation</vt:lpstr>
      <vt:lpstr>V. Promise for keeping the Sabbath 守安息日的應許</vt:lpstr>
      <vt:lpstr>以賽亞書  Isaiah 58:13-14</vt:lpstr>
      <vt:lpstr>以賽亞書  Isaiah 58:13-14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 安息</dc:title>
  <dc:creator>ADVENT Taiwan</dc:creator>
  <cp:lastModifiedBy>ADVENT Taiwan</cp:lastModifiedBy>
  <cp:revision>16</cp:revision>
  <dcterms:created xsi:type="dcterms:W3CDTF">2017-05-27T19:48:42Z</dcterms:created>
  <dcterms:modified xsi:type="dcterms:W3CDTF">2017-05-27T21:27:56Z</dcterms:modified>
</cp:coreProperties>
</file>