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70" r:id="rId5"/>
    <p:sldId id="271" r:id="rId6"/>
    <p:sldId id="272" r:id="rId7"/>
    <p:sldId id="269" r:id="rId8"/>
    <p:sldId id="268" r:id="rId9"/>
    <p:sldId id="267" r:id="rId10"/>
    <p:sldId id="273" r:id="rId11"/>
    <p:sldId id="259" r:id="rId12"/>
    <p:sldId id="274" r:id="rId13"/>
    <p:sldId id="275" r:id="rId14"/>
    <p:sldId id="258" r:id="rId15"/>
    <p:sldId id="257" r:id="rId16"/>
    <p:sldId id="265" r:id="rId17"/>
    <p:sldId id="277" r:id="rId18"/>
    <p:sldId id="278" r:id="rId19"/>
    <p:sldId id="279" r:id="rId20"/>
    <p:sldId id="280" r:id="rId21"/>
    <p:sldId id="283" r:id="rId22"/>
    <p:sldId id="284" r:id="rId23"/>
    <p:sldId id="285" r:id="rId24"/>
    <p:sldId id="286" r:id="rId25"/>
    <p:sldId id="287" r:id="rId26"/>
    <p:sldId id="288" r:id="rId27"/>
    <p:sldId id="289" r:id="rId28"/>
    <p:sldId id="281" r:id="rId29"/>
    <p:sldId id="282" r:id="rId30"/>
    <p:sldId id="291" r:id="rId31"/>
    <p:sldId id="290" r:id="rId32"/>
    <p:sldId id="292" r:id="rId33"/>
    <p:sldId id="293" r:id="rId34"/>
    <p:sldId id="294"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48"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F905A-EAFB-4381-BF2F-94FC0798959F}"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2318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F905A-EAFB-4381-BF2F-94FC0798959F}"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403454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F905A-EAFB-4381-BF2F-94FC0798959F}"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3566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CF905A-EAFB-4381-BF2F-94FC0798959F}"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144348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ECF905A-EAFB-4381-BF2F-94FC0798959F}"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94807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CF905A-EAFB-4381-BF2F-94FC0798959F}"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235363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CF905A-EAFB-4381-BF2F-94FC0798959F}" type="datetimeFigureOut">
              <a:rPr lang="en-US" smtClean="0"/>
              <a:t>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383176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CF905A-EAFB-4381-BF2F-94FC0798959F}" type="datetimeFigureOut">
              <a:rPr lang="en-US" smtClean="0"/>
              <a:t>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201853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F905A-EAFB-4381-BF2F-94FC0798959F}" type="datetimeFigureOut">
              <a:rPr lang="en-US" smtClean="0"/>
              <a:t>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278172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CF905A-EAFB-4381-BF2F-94FC0798959F}"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354691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ECF905A-EAFB-4381-BF2F-94FC0798959F}"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9C063-72B0-4EC8-BBBF-CD8773AB8A3F}" type="slidenum">
              <a:rPr lang="en-US" smtClean="0"/>
              <a:t>‹#›</a:t>
            </a:fld>
            <a:endParaRPr lang="en-US"/>
          </a:p>
        </p:txBody>
      </p:sp>
    </p:spTree>
    <p:extLst>
      <p:ext uri="{BB962C8B-B14F-4D97-AF65-F5344CB8AC3E}">
        <p14:creationId xmlns:p14="http://schemas.microsoft.com/office/powerpoint/2010/main" val="266688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F905A-EAFB-4381-BF2F-94FC0798959F}" type="datetimeFigureOut">
              <a:rPr lang="en-US" smtClean="0"/>
              <a:t>1/13/2018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9C063-72B0-4EC8-BBBF-CD8773AB8A3F}" type="slidenum">
              <a:rPr lang="en-US" smtClean="0"/>
              <a:t>‹#›</a:t>
            </a:fld>
            <a:endParaRPr lang="en-US"/>
          </a:p>
        </p:txBody>
      </p:sp>
    </p:spTree>
    <p:extLst>
      <p:ext uri="{BB962C8B-B14F-4D97-AF65-F5344CB8AC3E}">
        <p14:creationId xmlns:p14="http://schemas.microsoft.com/office/powerpoint/2010/main" val="2307598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List_of_California_wildfires" TargetMode="External"/><Relationship Id="rId13" Type="http://schemas.openxmlformats.org/officeDocument/2006/relationships/hyperlink" Target="https://en.wikipedia.org/wiki/Thomas_Fire#cite_note-largest_wildfire-14" TargetMode="External"/><Relationship Id="rId18" Type="http://schemas.openxmlformats.org/officeDocument/2006/relationships/hyperlink" Target="https://en.wikipedia.org/wiki/Thomas_Fire#cite_note-grows-18" TargetMode="External"/><Relationship Id="rId3" Type="http://schemas.openxmlformats.org/officeDocument/2006/relationships/hyperlink" Target="https://en.wikipedia.org/wiki/Wildfire" TargetMode="External"/><Relationship Id="rId7" Type="http://schemas.openxmlformats.org/officeDocument/2006/relationships/hyperlink" Target="https://en.wikipedia.org/wiki/Southern_California" TargetMode="External"/><Relationship Id="rId12" Type="http://schemas.openxmlformats.org/officeDocument/2006/relationships/hyperlink" Target="https://en.wikipedia.org/wiki/Thomas_Fire#cite_note-InciWeb-6" TargetMode="External"/><Relationship Id="rId17" Type="http://schemas.openxmlformats.org/officeDocument/2006/relationships/hyperlink" Target="https://en.wikipedia.org/wiki/Thomas_Fire#cite_note-top_20_most_destructive-17" TargetMode="External"/><Relationship Id="rId2" Type="http://schemas.openxmlformats.org/officeDocument/2006/relationships/image" Target="../media/image14.png"/><Relationship Id="rId16" Type="http://schemas.openxmlformats.org/officeDocument/2006/relationships/hyperlink" Target="https://en.wikipedia.org/wiki/Thomas_Fire#cite_note-31,000_acres-16" TargetMode="External"/><Relationship Id="rId1" Type="http://schemas.openxmlformats.org/officeDocument/2006/relationships/slideLayout" Target="../slideLayouts/slideLayout7.xml"/><Relationship Id="rId6" Type="http://schemas.openxmlformats.org/officeDocument/2006/relationships/hyperlink" Target="https://en.wikipedia.org/wiki/December_2017_Southern_California_wildfires" TargetMode="External"/><Relationship Id="rId11" Type="http://schemas.openxmlformats.org/officeDocument/2006/relationships/hyperlink" Target="https://en.wikipedia.org/wiki/Thomas_Fire#cite_note-Thomas_Fire-3" TargetMode="External"/><Relationship Id="rId5" Type="http://schemas.openxmlformats.org/officeDocument/2006/relationships/hyperlink" Target="https://en.wikipedia.org/wiki/Santa_Barbara_County,_California" TargetMode="External"/><Relationship Id="rId15" Type="http://schemas.openxmlformats.org/officeDocument/2006/relationships/hyperlink" Target="https://en.wikipedia.org/wiki/Thomas_Fire#cite_note-Thomas_Fire2-4" TargetMode="External"/><Relationship Id="rId10" Type="http://schemas.openxmlformats.org/officeDocument/2006/relationships/hyperlink" Target="https://en.wikipedia.org/wiki/Thomas_Fire#cite_note-13" TargetMode="External"/><Relationship Id="rId4" Type="http://schemas.openxmlformats.org/officeDocument/2006/relationships/hyperlink" Target="https://en.wikipedia.org/wiki/Ventura_County,_California" TargetMode="External"/><Relationship Id="rId9" Type="http://schemas.openxmlformats.org/officeDocument/2006/relationships/hyperlink" Target="https://en.wikipedia.org/wiki/Thomas_Fire#cite_note-12" TargetMode="External"/><Relationship Id="rId14" Type="http://schemas.openxmlformats.org/officeDocument/2006/relationships/hyperlink" Target="https://en.wikipedia.org/wiki/Thomas_Fire#cite_note-1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708243"/>
          </a:xfrm>
        </p:spPr>
        <p:txBody>
          <a:bodyPr>
            <a:normAutofit fontScale="90000"/>
          </a:bodyPr>
          <a:lstStyle/>
          <a:p>
            <a:r>
              <a:rPr lang="en-US" altLang="zh-TW" dirty="0" smtClean="0"/>
              <a:t>Busy Bee Provoker</a:t>
            </a:r>
            <a:br>
              <a:rPr lang="en-US" altLang="zh-TW" dirty="0" smtClean="0"/>
            </a:br>
            <a:r>
              <a:rPr lang="zh-TW" altLang="en-US" dirty="0" smtClean="0"/>
              <a:t>忙碌的虎頭蜂</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p>
            <a:r>
              <a:rPr lang="en-US" altLang="zh-TW" sz="3200" dirty="0" smtClean="0"/>
              <a:t>1/14/2018</a:t>
            </a:r>
          </a:p>
          <a:p>
            <a:r>
              <a:rPr lang="en-US" altLang="zh-TW" sz="3200" dirty="0" smtClean="0"/>
              <a:t>BOLGPC</a:t>
            </a:r>
            <a:r>
              <a:rPr lang="zh-TW" altLang="en-US" sz="3200" dirty="0" smtClean="0"/>
              <a:t> 爾</a:t>
            </a:r>
            <a:r>
              <a:rPr lang="zh-TW" altLang="en-US" sz="3200" dirty="0"/>
              <a:t>灣大公園靈</a:t>
            </a:r>
            <a:r>
              <a:rPr lang="zh-TW" altLang="en-US" sz="3200" dirty="0" smtClean="0"/>
              <a:t>糧堂</a:t>
            </a:r>
            <a:endParaRPr lang="en-US" altLang="zh-TW" sz="3200" dirty="0" smtClean="0"/>
          </a:p>
          <a:p>
            <a:r>
              <a:rPr lang="en-US" altLang="zh-TW" sz="3200" dirty="0" smtClean="0"/>
              <a:t>Rev. Joseph Chang</a:t>
            </a:r>
            <a:r>
              <a:rPr lang="zh-TW" altLang="en-US" sz="3200" dirty="0" smtClean="0"/>
              <a:t> 張玉明牧師</a:t>
            </a:r>
            <a:endParaRPr lang="en-US" sz="3200" dirty="0"/>
          </a:p>
        </p:txBody>
      </p:sp>
    </p:spTree>
    <p:extLst>
      <p:ext uri="{BB962C8B-B14F-4D97-AF65-F5344CB8AC3E}">
        <p14:creationId xmlns:p14="http://schemas.microsoft.com/office/powerpoint/2010/main" val="24566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III. </a:t>
            </a:r>
            <a:r>
              <a:rPr lang="en-US" b="1" dirty="0" err="1"/>
              <a:t>Hiel</a:t>
            </a:r>
            <a:r>
              <a:rPr lang="en-US" b="1" dirty="0"/>
              <a:t>—A Humanistic Busy </a:t>
            </a:r>
            <a:r>
              <a:rPr lang="en-US" b="1" dirty="0" smtClean="0"/>
              <a:t>man</a:t>
            </a:r>
            <a:br>
              <a:rPr lang="en-US" b="1" dirty="0" smtClean="0"/>
            </a:br>
            <a:r>
              <a:rPr lang="en-US" b="1" dirty="0" smtClean="0"/>
              <a:t> </a:t>
            </a:r>
            <a:r>
              <a:rPr lang="zh-TW" altLang="en-US" b="1" dirty="0"/>
              <a:t>一個人文主義的大忙人</a:t>
            </a:r>
            <a:r>
              <a:rPr lang="en-US" b="1" dirty="0"/>
              <a:t>—</a:t>
            </a:r>
            <a:r>
              <a:rPr lang="zh-TW" altLang="en-US" b="1" dirty="0"/>
              <a:t>希伊</a:t>
            </a:r>
            <a:r>
              <a:rPr lang="zh-TW" altLang="en-US" b="1" dirty="0" smtClean="0"/>
              <a:t>勒</a:t>
            </a:r>
            <a:endParaRPr lang="en-US" dirty="0"/>
          </a:p>
        </p:txBody>
      </p:sp>
      <p:sp>
        <p:nvSpPr>
          <p:cNvPr id="3" name="Content Placeholder 2"/>
          <p:cNvSpPr>
            <a:spLocks noGrp="1"/>
          </p:cNvSpPr>
          <p:nvPr>
            <p:ph idx="1"/>
          </p:nvPr>
        </p:nvSpPr>
        <p:spPr/>
        <p:txBody>
          <a:bodyPr/>
          <a:lstStyle/>
          <a:p>
            <a:r>
              <a:rPr lang="en-US" sz="3200" dirty="0" smtClean="0"/>
              <a:t>Destruction of Jericho –1406 B.C.</a:t>
            </a:r>
          </a:p>
          <a:p>
            <a:r>
              <a:rPr lang="zh-TW" altLang="en-US" sz="3200" dirty="0" smtClean="0"/>
              <a:t>耶利哥被毀</a:t>
            </a:r>
            <a:r>
              <a:rPr lang="en-US" altLang="zh-TW" sz="3200" dirty="0" smtClean="0"/>
              <a:t>—1406</a:t>
            </a:r>
            <a:r>
              <a:rPr lang="zh-TW" altLang="en-US" sz="3200" dirty="0" smtClean="0"/>
              <a:t> </a:t>
            </a:r>
            <a:r>
              <a:rPr lang="en-US" altLang="zh-TW" sz="3200" dirty="0" smtClean="0"/>
              <a:t>B.C.</a:t>
            </a:r>
          </a:p>
          <a:p>
            <a:endParaRPr lang="en-US" sz="3200" dirty="0"/>
          </a:p>
          <a:p>
            <a:r>
              <a:rPr lang="en-US" altLang="zh-TW" sz="3200" dirty="0" smtClean="0"/>
              <a:t>Ahab served as king of Israel—874 B.C.</a:t>
            </a:r>
          </a:p>
          <a:p>
            <a:r>
              <a:rPr lang="zh-TW" altLang="en-US" sz="3200" dirty="0" smtClean="0"/>
              <a:t>亞哈做以色列王</a:t>
            </a:r>
            <a:r>
              <a:rPr lang="en-US" altLang="zh-TW" sz="3200" dirty="0" smtClean="0"/>
              <a:t>—874 B.C.</a:t>
            </a:r>
          </a:p>
          <a:p>
            <a:endParaRPr lang="en-US" altLang="zh-TW" sz="3200" dirty="0"/>
          </a:p>
          <a:p>
            <a:r>
              <a:rPr lang="en-US" altLang="zh-TW" sz="3200" dirty="0" smtClean="0"/>
              <a:t>1406-874 = 532 years.</a:t>
            </a:r>
          </a:p>
          <a:p>
            <a:endParaRPr lang="en-US" dirty="0"/>
          </a:p>
          <a:p>
            <a:endParaRPr lang="en-US" dirty="0"/>
          </a:p>
        </p:txBody>
      </p:sp>
    </p:spTree>
    <p:extLst>
      <p:ext uri="{BB962C8B-B14F-4D97-AF65-F5344CB8AC3E}">
        <p14:creationId xmlns:p14="http://schemas.microsoft.com/office/powerpoint/2010/main" val="169048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Father &amp; Son Conversation</a:t>
            </a:r>
            <a:r>
              <a:rPr lang="zh-TW" altLang="en-US" dirty="0" smtClean="0"/>
              <a:t> 父子的對話</a:t>
            </a:r>
            <a:endParaRPr lang="en-US" dirty="0"/>
          </a:p>
        </p:txBody>
      </p:sp>
      <p:pic>
        <p:nvPicPr>
          <p:cNvPr id="1026" name="Picture 2" descr="Image result for ancient ruined city of Jerich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2064" y="2292237"/>
            <a:ext cx="5943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srael-a-history-of.com/images/RuinsOfOldJerich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5" y="2273925"/>
            <a:ext cx="50006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8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Father &amp; Son Conversation</a:t>
            </a:r>
            <a:r>
              <a:rPr lang="zh-TW" altLang="en-US" dirty="0" smtClean="0"/>
              <a:t> 父子的對話</a:t>
            </a:r>
            <a:endParaRPr lang="en-US" dirty="0"/>
          </a:p>
        </p:txBody>
      </p:sp>
      <p:sp>
        <p:nvSpPr>
          <p:cNvPr id="3" name="Content Placeholder 2"/>
          <p:cNvSpPr>
            <a:spLocks noGrp="1"/>
          </p:cNvSpPr>
          <p:nvPr>
            <p:ph idx="1"/>
          </p:nvPr>
        </p:nvSpPr>
        <p:spPr/>
        <p:txBody>
          <a:bodyPr>
            <a:normAutofit/>
          </a:bodyPr>
          <a:lstStyle/>
          <a:p>
            <a:r>
              <a:rPr lang="en-US" sz="3200" b="1" dirty="0"/>
              <a:t>“</a:t>
            </a:r>
            <a:r>
              <a:rPr lang="en-US" sz="3200" b="1" baseline="30000" dirty="0"/>
              <a:t>26</a:t>
            </a:r>
            <a:r>
              <a:rPr lang="zh-TW" altLang="en-US" sz="3200" b="1" dirty="0"/>
              <a:t>當時，約書亞叫眾人起誓說：有興起重修這耶利哥城的人，當在耶和華面前受咒詛。他立根基的時候，必喪長子，安門的時候，必喪幼子。</a:t>
            </a:r>
            <a:r>
              <a:rPr lang="en-US" altLang="zh-TW" sz="3200" b="1" dirty="0"/>
              <a:t>【</a:t>
            </a:r>
            <a:r>
              <a:rPr lang="zh-TW" altLang="en-US" sz="3200" b="1" dirty="0"/>
              <a:t>書</a:t>
            </a:r>
            <a:r>
              <a:rPr lang="en-US" sz="3200" b="1" dirty="0"/>
              <a:t> 6:26</a:t>
            </a:r>
            <a:r>
              <a:rPr lang="en-US" altLang="zh-TW" sz="3200" b="1" dirty="0"/>
              <a:t>】</a:t>
            </a:r>
            <a:r>
              <a:rPr lang="en-US" sz="3200" b="1" dirty="0"/>
              <a:t/>
            </a:r>
            <a:br>
              <a:rPr lang="en-US" sz="3200" b="1" dirty="0"/>
            </a:br>
            <a:r>
              <a:rPr lang="en-US" sz="3200" b="1" baseline="30000" dirty="0"/>
              <a:t>26</a:t>
            </a:r>
            <a:r>
              <a:rPr lang="en-US" sz="3200" b="1" dirty="0"/>
              <a:t>At that time Joshua pronounced this solemn oath: "Cursed before the LORD is the man who undertakes to rebuild this city, Jericho: "At the cost of his firstborn son will he lay its foundations; at the cost of his youngest will he set up its gates." </a:t>
            </a:r>
            <a:r>
              <a:rPr lang="en-US" altLang="zh-TW" sz="3200" b="1" dirty="0"/>
              <a:t>【</a:t>
            </a:r>
            <a:r>
              <a:rPr lang="en-US" sz="3200" b="1" dirty="0"/>
              <a:t>Josh 6:26</a:t>
            </a:r>
            <a:r>
              <a:rPr lang="en-US" altLang="zh-TW" sz="3200" b="1" dirty="0" smtClean="0"/>
              <a:t>】</a:t>
            </a:r>
            <a:endParaRPr lang="en-US" sz="3200" b="1" dirty="0"/>
          </a:p>
        </p:txBody>
      </p:sp>
    </p:spTree>
    <p:extLst>
      <p:ext uri="{BB962C8B-B14F-4D97-AF65-F5344CB8AC3E}">
        <p14:creationId xmlns:p14="http://schemas.microsoft.com/office/powerpoint/2010/main" val="1156853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Ahab &amp; </a:t>
            </a:r>
            <a:r>
              <a:rPr lang="en-US" dirty="0" err="1" smtClean="0"/>
              <a:t>Hiel</a:t>
            </a:r>
            <a:r>
              <a:rPr lang="en-US" dirty="0" smtClean="0"/>
              <a:t> Conversation</a:t>
            </a:r>
            <a:r>
              <a:rPr lang="zh-TW" altLang="en-US" dirty="0" smtClean="0"/>
              <a:t> 亞哈和希伊勒對話</a:t>
            </a:r>
            <a:r>
              <a:rPr lang="en-US" dirty="0" smtClean="0"/>
              <a:t> </a:t>
            </a:r>
            <a:endParaRPr lang="en-US" dirty="0"/>
          </a:p>
        </p:txBody>
      </p:sp>
      <p:sp>
        <p:nvSpPr>
          <p:cNvPr id="3" name="Content Placeholder 2"/>
          <p:cNvSpPr>
            <a:spLocks noGrp="1"/>
          </p:cNvSpPr>
          <p:nvPr>
            <p:ph idx="1"/>
          </p:nvPr>
        </p:nvSpPr>
        <p:spPr/>
        <p:txBody>
          <a:bodyPr>
            <a:normAutofit/>
          </a:bodyPr>
          <a:lstStyle/>
          <a:p>
            <a:r>
              <a:rPr lang="en-US" altLang="zh-TW" sz="3200" dirty="0" err="1" smtClean="0"/>
              <a:t>Hiel</a:t>
            </a:r>
            <a:r>
              <a:rPr lang="en-US" altLang="zh-TW" sz="3200" dirty="0" smtClean="0"/>
              <a:t> of Bethel </a:t>
            </a:r>
            <a:r>
              <a:rPr lang="zh-TW" altLang="en-US" sz="3200" dirty="0" smtClean="0"/>
              <a:t>伯特利人希伊勒</a:t>
            </a:r>
            <a:endParaRPr lang="en-US" altLang="zh-TW" sz="3200" dirty="0" smtClean="0"/>
          </a:p>
          <a:p>
            <a:r>
              <a:rPr lang="en-US" sz="3200" dirty="0" smtClean="0"/>
              <a:t>King Ahab</a:t>
            </a:r>
            <a:r>
              <a:rPr lang="zh-TW" altLang="en-US" sz="3200" dirty="0" smtClean="0"/>
              <a:t> 亞哈王</a:t>
            </a:r>
            <a:endParaRPr lang="en-US" altLang="zh-TW" sz="3200" dirty="0" smtClean="0"/>
          </a:p>
          <a:p>
            <a:r>
              <a:rPr lang="en-US" sz="3200" b="1" dirty="0" smtClean="0"/>
              <a:t>“</a:t>
            </a:r>
            <a:r>
              <a:rPr lang="zh-TW" altLang="en-US" sz="3200" b="1" dirty="0" smtClean="0"/>
              <a:t>他</a:t>
            </a:r>
            <a:r>
              <a:rPr lang="zh-TW" altLang="en-US" sz="3200" b="1" dirty="0"/>
              <a:t>立根基的時候，必喪長子，安門的時候，必喪幼子</a:t>
            </a:r>
            <a:r>
              <a:rPr lang="zh-TW" altLang="en-US" sz="3200" b="1" dirty="0" smtClean="0"/>
              <a:t>。</a:t>
            </a:r>
            <a:r>
              <a:rPr lang="en-US" altLang="zh-TW" sz="3200" b="1" dirty="0" smtClean="0"/>
              <a:t>”</a:t>
            </a:r>
            <a:r>
              <a:rPr lang="en-US" sz="3200" b="1" dirty="0"/>
              <a:t/>
            </a:r>
            <a:br>
              <a:rPr lang="en-US" sz="3200" b="1" dirty="0"/>
            </a:br>
            <a:r>
              <a:rPr lang="en-US" sz="3200" b="1" dirty="0" smtClean="0"/>
              <a:t>"</a:t>
            </a:r>
            <a:r>
              <a:rPr lang="en-US" sz="3200" b="1" dirty="0"/>
              <a:t>At the cost of his firstborn son will he lay its foundations; at the cost of his youngest will he set up its gates." </a:t>
            </a:r>
            <a:r>
              <a:rPr lang="en-US" altLang="zh-TW" sz="3200" b="1" dirty="0"/>
              <a:t>【</a:t>
            </a:r>
            <a:r>
              <a:rPr lang="en-US" sz="3200" b="1" dirty="0"/>
              <a:t>Josh 6:26</a:t>
            </a:r>
            <a:r>
              <a:rPr lang="en-US" altLang="zh-TW" sz="3200" b="1" dirty="0"/>
              <a:t>】</a:t>
            </a:r>
            <a:endParaRPr lang="en-US" sz="3200" b="1" dirty="0"/>
          </a:p>
          <a:p>
            <a:endParaRPr lang="en-US" sz="3200" dirty="0"/>
          </a:p>
        </p:txBody>
      </p:sp>
    </p:spTree>
    <p:extLst>
      <p:ext uri="{BB962C8B-B14F-4D97-AF65-F5344CB8AC3E}">
        <p14:creationId xmlns:p14="http://schemas.microsoft.com/office/powerpoint/2010/main" val="215280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Lay Foundation</a:t>
            </a:r>
            <a:r>
              <a:rPr lang="zh-TW" altLang="en-US" dirty="0" smtClean="0"/>
              <a:t> 立根基</a:t>
            </a:r>
            <a:endParaRPr lang="en-US" dirty="0"/>
          </a:p>
        </p:txBody>
      </p:sp>
      <p:pic>
        <p:nvPicPr>
          <p:cNvPr id="2050" name="Picture 2" descr="http://www.crystalinks.com/Jericho_tell_es_sulta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7352" y="1825625"/>
            <a:ext cx="581729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03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Keystone of the Gate </a:t>
            </a:r>
            <a:r>
              <a:rPr lang="zh-TW" altLang="en-US" dirty="0" smtClean="0"/>
              <a:t>安城門</a:t>
            </a:r>
            <a:endParaRPr lang="en-US" dirty="0"/>
          </a:p>
        </p:txBody>
      </p:sp>
      <p:pic>
        <p:nvPicPr>
          <p:cNvPr id="1026" name="Picture 2" descr="http://iriguchiukuleles.com/wp-content/uploads/2012/02/keystone_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375" y="4057649"/>
            <a:ext cx="4195188" cy="238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28563" y="2038349"/>
            <a:ext cx="6981825" cy="2885850"/>
          </a:xfrm>
          <a:prstGeom prst="rect">
            <a:avLst/>
          </a:prstGeom>
        </p:spPr>
      </p:pic>
    </p:spTree>
    <p:extLst>
      <p:ext uri="{BB962C8B-B14F-4D97-AF65-F5344CB8AC3E}">
        <p14:creationId xmlns:p14="http://schemas.microsoft.com/office/powerpoint/2010/main" val="23164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7" y="324304"/>
            <a:ext cx="11315700" cy="650128"/>
          </a:xfrm>
        </p:spPr>
        <p:txBody>
          <a:bodyPr>
            <a:normAutofit fontScale="90000"/>
          </a:bodyPr>
          <a:lstStyle/>
          <a:p>
            <a:pPr algn="ctr"/>
            <a:r>
              <a:rPr lang="en-US" b="1" dirty="0" smtClean="0"/>
              <a:t>I</a:t>
            </a:r>
            <a:r>
              <a:rPr lang="en-US" altLang="zh-TW" b="1" dirty="0" smtClean="0"/>
              <a:t>V</a:t>
            </a:r>
            <a:r>
              <a:rPr lang="en-US" b="1" dirty="0" smtClean="0"/>
              <a:t>. </a:t>
            </a:r>
            <a:r>
              <a:rPr lang="en-US" b="1" dirty="0"/>
              <a:t>Ahab—a </a:t>
            </a:r>
            <a:r>
              <a:rPr lang="en-US" b="1" dirty="0" smtClean="0"/>
              <a:t>practical busy </a:t>
            </a:r>
            <a:r>
              <a:rPr lang="en-US" b="1" dirty="0"/>
              <a:t>man. </a:t>
            </a:r>
            <a:r>
              <a:rPr lang="zh-TW" altLang="en-US" b="1" dirty="0" smtClean="0"/>
              <a:t>務實</a:t>
            </a:r>
            <a:r>
              <a:rPr lang="zh-TW" altLang="en-US" b="1" dirty="0"/>
              <a:t>的</a:t>
            </a:r>
            <a:r>
              <a:rPr lang="zh-TW" altLang="en-US" b="1" dirty="0" smtClean="0"/>
              <a:t>大</a:t>
            </a:r>
            <a:r>
              <a:rPr lang="zh-TW" altLang="en-US" b="1" dirty="0"/>
              <a:t>忙</a:t>
            </a:r>
            <a:r>
              <a:rPr lang="zh-TW" altLang="en-US" b="1" dirty="0" smtClean="0"/>
              <a:t>人</a:t>
            </a:r>
            <a:r>
              <a:rPr lang="en-US" b="1" dirty="0" smtClean="0"/>
              <a:t>—</a:t>
            </a:r>
            <a:r>
              <a:rPr lang="zh-TW" altLang="en-US" b="1" dirty="0" smtClean="0"/>
              <a:t>亞</a:t>
            </a:r>
            <a:r>
              <a:rPr lang="zh-TW" altLang="en-US" b="1" dirty="0"/>
              <a:t>哈</a:t>
            </a:r>
            <a:endParaRPr lang="en-US" dirty="0"/>
          </a:p>
        </p:txBody>
      </p:sp>
      <p:sp>
        <p:nvSpPr>
          <p:cNvPr id="3" name="Content Placeholder 2"/>
          <p:cNvSpPr>
            <a:spLocks noGrp="1"/>
          </p:cNvSpPr>
          <p:nvPr>
            <p:ph idx="1"/>
          </p:nvPr>
        </p:nvSpPr>
        <p:spPr>
          <a:xfrm>
            <a:off x="0" y="1163171"/>
            <a:ext cx="12068735" cy="5634317"/>
          </a:xfrm>
        </p:spPr>
        <p:txBody>
          <a:bodyPr>
            <a:noAutofit/>
          </a:bodyPr>
          <a:lstStyle/>
          <a:p>
            <a:r>
              <a:rPr lang="en-US" sz="3200" b="1" baseline="30000" dirty="0" smtClean="0"/>
              <a:t>32</a:t>
            </a:r>
            <a:r>
              <a:rPr lang="zh-TW" altLang="en-US" sz="3200" b="1" dirty="0"/>
              <a:t>在撒瑪利亞</a:t>
            </a:r>
            <a:r>
              <a:rPr lang="zh-TW" altLang="en-US" sz="3200" b="1" dirty="0">
                <a:solidFill>
                  <a:srgbClr val="FF0000"/>
                </a:solidFill>
              </a:rPr>
              <a:t>建造</a:t>
            </a:r>
            <a:r>
              <a:rPr lang="zh-TW" altLang="en-US" sz="3200" b="1" dirty="0"/>
              <a:t>巴力的廟，在廟裡為巴力</a:t>
            </a:r>
            <a:r>
              <a:rPr lang="zh-TW" altLang="en-US" sz="3200" b="1" dirty="0">
                <a:solidFill>
                  <a:srgbClr val="FF0000"/>
                </a:solidFill>
              </a:rPr>
              <a:t>築</a:t>
            </a:r>
            <a:r>
              <a:rPr lang="zh-TW" altLang="en-US" sz="3200" b="1" dirty="0"/>
              <a:t>壇。</a:t>
            </a:r>
            <a:r>
              <a:rPr lang="en-US" sz="3200" b="1" baseline="30000" dirty="0"/>
              <a:t>33</a:t>
            </a:r>
            <a:r>
              <a:rPr lang="zh-TW" altLang="en-US" sz="3200" b="1" dirty="0"/>
              <a:t>亞哈又</a:t>
            </a:r>
            <a:r>
              <a:rPr lang="zh-TW" altLang="en-US" sz="3200" b="1" dirty="0">
                <a:solidFill>
                  <a:srgbClr val="FF0000"/>
                </a:solidFill>
              </a:rPr>
              <a:t>做</a:t>
            </a:r>
            <a:r>
              <a:rPr lang="zh-TW" altLang="en-US" sz="3200" b="1" dirty="0"/>
              <a:t>亞舍拉，他所行的惹耶和華</a:t>
            </a:r>
            <a:r>
              <a:rPr lang="en-US" sz="3200" b="1" dirty="0"/>
              <a:t>─</a:t>
            </a:r>
            <a:r>
              <a:rPr lang="zh-TW" altLang="en-US" sz="3200" b="1" dirty="0"/>
              <a:t>以色列　 神的怒氣，比他以前的以色列諸王更甚。</a:t>
            </a:r>
            <a:r>
              <a:rPr lang="en-US" sz="3200" b="1" baseline="30000" dirty="0"/>
              <a:t>34</a:t>
            </a:r>
            <a:r>
              <a:rPr lang="zh-TW" altLang="en-US" sz="3200" b="1" dirty="0"/>
              <a:t>亞哈在位的時候，有伯特利人希伊勒</a:t>
            </a:r>
            <a:r>
              <a:rPr lang="zh-TW" altLang="en-US" sz="3200" b="1" dirty="0">
                <a:solidFill>
                  <a:srgbClr val="FF0000"/>
                </a:solidFill>
              </a:rPr>
              <a:t>重修</a:t>
            </a:r>
            <a:r>
              <a:rPr lang="zh-TW" altLang="en-US" sz="3200" b="1" dirty="0"/>
              <a:t>耶利哥城；</a:t>
            </a:r>
            <a:r>
              <a:rPr lang="zh-TW" altLang="en-US" sz="3200" b="1" dirty="0">
                <a:solidFill>
                  <a:srgbClr val="FF0000"/>
                </a:solidFill>
              </a:rPr>
              <a:t>立</a:t>
            </a:r>
            <a:r>
              <a:rPr lang="zh-TW" altLang="en-US" sz="3200" b="1" dirty="0"/>
              <a:t>根基的時候，喪了長子亞比蘭；</a:t>
            </a:r>
            <a:r>
              <a:rPr lang="zh-TW" altLang="en-US" sz="3200" b="1" dirty="0">
                <a:solidFill>
                  <a:srgbClr val="FF0000"/>
                </a:solidFill>
              </a:rPr>
              <a:t>安門</a:t>
            </a:r>
            <a:r>
              <a:rPr lang="zh-TW" altLang="en-US" sz="3200" b="1" dirty="0"/>
              <a:t>的時候，喪了幼子西割，正如耶和華藉嫩的兒子約書亞所說的話。</a:t>
            </a:r>
            <a:r>
              <a:rPr lang="en-US" altLang="zh-TW" sz="3200" b="1" dirty="0"/>
              <a:t>【</a:t>
            </a:r>
            <a:r>
              <a:rPr lang="zh-TW" altLang="en-US" sz="3200" b="1" dirty="0"/>
              <a:t>王上</a:t>
            </a:r>
            <a:r>
              <a:rPr lang="en-US" sz="3200" b="1" dirty="0"/>
              <a:t> </a:t>
            </a:r>
            <a:r>
              <a:rPr lang="en-US" sz="3200" b="1" dirty="0" smtClean="0"/>
              <a:t>16:32~34</a:t>
            </a:r>
            <a:r>
              <a:rPr lang="en-US" altLang="zh-TW" sz="3200" b="1" dirty="0" smtClean="0"/>
              <a:t>】</a:t>
            </a:r>
            <a:endParaRPr lang="en-US" sz="3200" b="1" baseline="30000" dirty="0" smtClean="0"/>
          </a:p>
          <a:p>
            <a:r>
              <a:rPr lang="en-US" sz="3200" b="1" baseline="30000" dirty="0" smtClean="0"/>
              <a:t>32</a:t>
            </a:r>
            <a:r>
              <a:rPr lang="en-US" sz="3200" b="1" dirty="0" smtClean="0"/>
              <a:t>He </a:t>
            </a:r>
            <a:r>
              <a:rPr lang="en-US" sz="3200" b="1" dirty="0">
                <a:solidFill>
                  <a:srgbClr val="FF0000"/>
                </a:solidFill>
              </a:rPr>
              <a:t>set up </a:t>
            </a:r>
            <a:r>
              <a:rPr lang="en-US" sz="3200" b="1" dirty="0"/>
              <a:t>an altar for Baal in the temple of Baal that he </a:t>
            </a:r>
            <a:r>
              <a:rPr lang="en-US" sz="3200" b="1" dirty="0">
                <a:solidFill>
                  <a:srgbClr val="FF0000"/>
                </a:solidFill>
              </a:rPr>
              <a:t>built</a:t>
            </a:r>
            <a:r>
              <a:rPr lang="en-US" sz="3200" b="1" dirty="0"/>
              <a:t> in Samaria. </a:t>
            </a:r>
            <a:r>
              <a:rPr lang="en-US" sz="3200" b="1" baseline="30000" dirty="0"/>
              <a:t>33</a:t>
            </a:r>
            <a:r>
              <a:rPr lang="en-US" sz="3200" b="1" dirty="0"/>
              <a:t>Ahab also </a:t>
            </a:r>
            <a:r>
              <a:rPr lang="en-US" sz="3200" b="1" dirty="0">
                <a:solidFill>
                  <a:srgbClr val="FF0000"/>
                </a:solidFill>
              </a:rPr>
              <a:t>made </a:t>
            </a:r>
            <a:r>
              <a:rPr lang="en-US" sz="3200" b="1" dirty="0"/>
              <a:t>an </a:t>
            </a:r>
            <a:r>
              <a:rPr lang="en-US" sz="3200" b="1" dirty="0" err="1"/>
              <a:t>Asherah</a:t>
            </a:r>
            <a:r>
              <a:rPr lang="en-US" sz="3200" b="1" dirty="0"/>
              <a:t> pole and did more to provoke the LORD, the God of Israel, to anger than did all the kings of Israel before him. </a:t>
            </a:r>
            <a:r>
              <a:rPr lang="en-US" sz="3200" b="1" baseline="30000" dirty="0"/>
              <a:t>34</a:t>
            </a:r>
            <a:r>
              <a:rPr lang="en-US" sz="3200" b="1" dirty="0"/>
              <a:t>In Ahab's time, </a:t>
            </a:r>
            <a:r>
              <a:rPr lang="en-US" sz="3200" b="1" dirty="0" err="1"/>
              <a:t>Hiel</a:t>
            </a:r>
            <a:r>
              <a:rPr lang="en-US" sz="3200" b="1" dirty="0"/>
              <a:t> of Bethel </a:t>
            </a:r>
            <a:r>
              <a:rPr lang="en-US" sz="3200" b="1" dirty="0">
                <a:solidFill>
                  <a:srgbClr val="FF0000"/>
                </a:solidFill>
              </a:rPr>
              <a:t>rebuilt </a:t>
            </a:r>
            <a:r>
              <a:rPr lang="en-US" sz="3200" b="1" dirty="0"/>
              <a:t>Jericho. He </a:t>
            </a:r>
            <a:r>
              <a:rPr lang="en-US" sz="3200" b="1" dirty="0">
                <a:solidFill>
                  <a:srgbClr val="FF0000"/>
                </a:solidFill>
              </a:rPr>
              <a:t>laid</a:t>
            </a:r>
            <a:r>
              <a:rPr lang="en-US" sz="3200" b="1" dirty="0"/>
              <a:t> its </a:t>
            </a:r>
            <a:r>
              <a:rPr lang="en-US" sz="3200" b="1" dirty="0">
                <a:solidFill>
                  <a:srgbClr val="FF0000"/>
                </a:solidFill>
              </a:rPr>
              <a:t>foundations</a:t>
            </a:r>
            <a:r>
              <a:rPr lang="en-US" sz="3200" b="1" dirty="0"/>
              <a:t> at the cost of his firstborn son </a:t>
            </a:r>
            <a:r>
              <a:rPr lang="en-US" sz="3200" b="1" dirty="0" err="1"/>
              <a:t>Abiram</a:t>
            </a:r>
            <a:r>
              <a:rPr lang="en-US" sz="3200" b="1" dirty="0"/>
              <a:t>, and he </a:t>
            </a:r>
            <a:r>
              <a:rPr lang="en-US" sz="3200" b="1" dirty="0" smtClean="0">
                <a:solidFill>
                  <a:srgbClr val="FF0000"/>
                </a:solidFill>
              </a:rPr>
              <a:t>set up </a:t>
            </a:r>
            <a:r>
              <a:rPr lang="en-US" sz="3200" b="1" dirty="0"/>
              <a:t>its </a:t>
            </a:r>
            <a:r>
              <a:rPr lang="en-US" sz="3200" b="1" dirty="0">
                <a:solidFill>
                  <a:srgbClr val="FF0000"/>
                </a:solidFill>
              </a:rPr>
              <a:t>gates</a:t>
            </a:r>
            <a:r>
              <a:rPr lang="en-US" sz="3200" b="1" dirty="0"/>
              <a:t> at the cost of his youngest son </a:t>
            </a:r>
            <a:r>
              <a:rPr lang="en-US" sz="3200" b="1" dirty="0" err="1"/>
              <a:t>Segub</a:t>
            </a:r>
            <a:r>
              <a:rPr lang="en-US" sz="3200" b="1" dirty="0"/>
              <a:t>, in accordance with the word of the LORD spoken by Joshua son of Nun. </a:t>
            </a:r>
            <a:r>
              <a:rPr lang="en-US" altLang="zh-TW" sz="3200" b="1" dirty="0"/>
              <a:t>【</a:t>
            </a:r>
            <a:r>
              <a:rPr lang="en-US" sz="3200" b="1" dirty="0"/>
              <a:t>1King </a:t>
            </a:r>
            <a:r>
              <a:rPr lang="en-US" sz="3200" b="1" dirty="0" smtClean="0"/>
              <a:t>16:32~34</a:t>
            </a:r>
            <a:r>
              <a:rPr lang="en-US" altLang="zh-TW" sz="3200" b="1" dirty="0"/>
              <a:t>】</a:t>
            </a:r>
            <a:endParaRPr lang="en-US" sz="3200" b="1" dirty="0"/>
          </a:p>
          <a:p>
            <a:endParaRPr lang="en-US" sz="3200" dirty="0"/>
          </a:p>
        </p:txBody>
      </p:sp>
    </p:spTree>
    <p:extLst>
      <p:ext uri="{BB962C8B-B14F-4D97-AF65-F5344CB8AC3E}">
        <p14:creationId xmlns:p14="http://schemas.microsoft.com/office/powerpoint/2010/main" val="719324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5951" y="617195"/>
            <a:ext cx="8392886" cy="1569660"/>
          </a:xfrm>
          <a:prstGeom prst="rect">
            <a:avLst/>
          </a:prstGeom>
        </p:spPr>
        <p:txBody>
          <a:bodyPr wrap="square">
            <a:spAutoFit/>
          </a:bodyPr>
          <a:lstStyle/>
          <a:p>
            <a:r>
              <a:rPr lang="en-US" sz="3200" dirty="0"/>
              <a:t>Ahab son of </a:t>
            </a:r>
            <a:r>
              <a:rPr lang="en-US" sz="3200" dirty="0" err="1" smtClean="0"/>
              <a:t>Omri</a:t>
            </a:r>
            <a:r>
              <a:rPr lang="en-US" altLang="zh-TW" sz="3200" dirty="0" smtClean="0"/>
              <a:t>)</a:t>
            </a:r>
            <a:r>
              <a:rPr lang="en-US" altLang="zh-TW" sz="3200" dirty="0"/>
              <a:t>	</a:t>
            </a:r>
            <a:r>
              <a:rPr lang="en-US" altLang="zh-TW" sz="3200" dirty="0" smtClean="0"/>
              <a:t>	</a:t>
            </a:r>
            <a:r>
              <a:rPr lang="en-US" sz="3200" dirty="0" err="1" smtClean="0"/>
              <a:t>Hiel</a:t>
            </a:r>
            <a:r>
              <a:rPr lang="en-US" sz="3200" dirty="0" smtClean="0"/>
              <a:t> </a:t>
            </a:r>
            <a:r>
              <a:rPr lang="en-US" sz="3200" dirty="0"/>
              <a:t>of </a:t>
            </a:r>
            <a:r>
              <a:rPr lang="en-US" sz="3200" dirty="0" smtClean="0"/>
              <a:t>Bethel</a:t>
            </a:r>
            <a:endParaRPr lang="en-US" altLang="zh-TW" sz="3200" dirty="0" smtClean="0"/>
          </a:p>
          <a:p>
            <a:r>
              <a:rPr lang="zh-TW" altLang="en-US" sz="3200" dirty="0"/>
              <a:t>亞哈王</a:t>
            </a:r>
            <a:r>
              <a:rPr lang="en-US" altLang="zh-TW" sz="3200" dirty="0"/>
              <a:t>(</a:t>
            </a:r>
            <a:r>
              <a:rPr lang="zh-TW" altLang="en-US" sz="3200" dirty="0"/>
              <a:t>暗利的兒</a:t>
            </a:r>
            <a:r>
              <a:rPr lang="zh-TW" altLang="en-US" sz="3200" dirty="0" smtClean="0"/>
              <a:t>子</a:t>
            </a:r>
            <a:r>
              <a:rPr lang="en-US" altLang="zh-TW" sz="3200" dirty="0" smtClean="0"/>
              <a:t>)		</a:t>
            </a:r>
            <a:r>
              <a:rPr lang="zh-TW" altLang="en-US" sz="3200" dirty="0" smtClean="0"/>
              <a:t>伯</a:t>
            </a:r>
            <a:r>
              <a:rPr lang="zh-TW" altLang="en-US" sz="3200" dirty="0"/>
              <a:t>特利人希伊</a:t>
            </a:r>
            <a:r>
              <a:rPr lang="zh-TW" altLang="en-US" sz="3200" dirty="0" smtClean="0"/>
              <a:t>勒</a:t>
            </a:r>
            <a:endParaRPr lang="en-US" altLang="zh-TW" sz="3200" dirty="0" smtClean="0"/>
          </a:p>
          <a:p>
            <a:endParaRPr lang="zh-TW" altLang="en-US" sz="3200" dirty="0"/>
          </a:p>
        </p:txBody>
      </p:sp>
    </p:spTree>
    <p:extLst>
      <p:ext uri="{BB962C8B-B14F-4D97-AF65-F5344CB8AC3E}">
        <p14:creationId xmlns:p14="http://schemas.microsoft.com/office/powerpoint/2010/main" val="3591372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5951" y="617195"/>
            <a:ext cx="8392886" cy="3046988"/>
          </a:xfrm>
          <a:prstGeom prst="rect">
            <a:avLst/>
          </a:prstGeom>
        </p:spPr>
        <p:txBody>
          <a:bodyPr wrap="square">
            <a:spAutoFit/>
          </a:bodyPr>
          <a:lstStyle/>
          <a:p>
            <a:r>
              <a:rPr lang="en-US" sz="3200" dirty="0"/>
              <a:t>Ahab son of </a:t>
            </a:r>
            <a:r>
              <a:rPr lang="en-US" sz="3200" dirty="0" err="1" smtClean="0"/>
              <a:t>Omri</a:t>
            </a:r>
            <a:r>
              <a:rPr lang="en-US" altLang="zh-TW" sz="3200" dirty="0" smtClean="0"/>
              <a:t>)</a:t>
            </a:r>
            <a:r>
              <a:rPr lang="en-US" altLang="zh-TW" sz="3200" dirty="0"/>
              <a:t>	</a:t>
            </a:r>
            <a:r>
              <a:rPr lang="en-US" altLang="zh-TW" sz="3200" dirty="0" smtClean="0"/>
              <a:t>	</a:t>
            </a:r>
            <a:r>
              <a:rPr lang="en-US" sz="3200" dirty="0" err="1" smtClean="0"/>
              <a:t>Hiel</a:t>
            </a:r>
            <a:r>
              <a:rPr lang="en-US" sz="3200" dirty="0" smtClean="0"/>
              <a:t> </a:t>
            </a:r>
            <a:r>
              <a:rPr lang="en-US" sz="3200" dirty="0"/>
              <a:t>of </a:t>
            </a:r>
            <a:r>
              <a:rPr lang="en-US" sz="3200" dirty="0" smtClean="0"/>
              <a:t>Bethel</a:t>
            </a:r>
            <a:endParaRPr lang="en-US" altLang="zh-TW" sz="3200" dirty="0" smtClean="0"/>
          </a:p>
          <a:p>
            <a:r>
              <a:rPr lang="zh-TW" altLang="en-US" sz="3200" dirty="0"/>
              <a:t>亞哈王</a:t>
            </a:r>
            <a:r>
              <a:rPr lang="en-US" altLang="zh-TW" sz="3200" dirty="0"/>
              <a:t>(</a:t>
            </a:r>
            <a:r>
              <a:rPr lang="zh-TW" altLang="en-US" sz="3200" dirty="0"/>
              <a:t>暗利的兒</a:t>
            </a:r>
            <a:r>
              <a:rPr lang="zh-TW" altLang="en-US" sz="3200" dirty="0" smtClean="0"/>
              <a:t>子</a:t>
            </a:r>
            <a:r>
              <a:rPr lang="en-US" altLang="zh-TW" sz="3200" dirty="0" smtClean="0"/>
              <a:t>)		</a:t>
            </a:r>
            <a:r>
              <a:rPr lang="zh-TW" altLang="en-US" sz="3200" dirty="0" smtClean="0"/>
              <a:t>伯</a:t>
            </a:r>
            <a:r>
              <a:rPr lang="zh-TW" altLang="en-US" sz="3200" dirty="0"/>
              <a:t>特利人希伊</a:t>
            </a:r>
            <a:r>
              <a:rPr lang="zh-TW" altLang="en-US" sz="3200" dirty="0" smtClean="0"/>
              <a:t>勒</a:t>
            </a:r>
            <a:endParaRPr lang="en-US" altLang="zh-TW" sz="3200" dirty="0" smtClean="0"/>
          </a:p>
          <a:p>
            <a:endParaRPr lang="zh-TW" altLang="en-US" sz="3200" dirty="0"/>
          </a:p>
          <a:p>
            <a:r>
              <a:rPr lang="en-US" sz="3200" dirty="0">
                <a:solidFill>
                  <a:srgbClr val="FF0000"/>
                </a:solidFill>
              </a:rPr>
              <a:t>Built Temple of </a:t>
            </a:r>
            <a:r>
              <a:rPr lang="en-US" sz="3200" dirty="0" smtClean="0">
                <a:solidFill>
                  <a:srgbClr val="FF0000"/>
                </a:solidFill>
              </a:rPr>
              <a:t>Baal</a:t>
            </a:r>
            <a:r>
              <a:rPr lang="zh-TW" altLang="en-US" sz="3200" dirty="0">
                <a:solidFill>
                  <a:srgbClr val="FF0000"/>
                </a:solidFill>
              </a:rPr>
              <a:t>	</a:t>
            </a:r>
            <a:r>
              <a:rPr lang="en-US" altLang="zh-TW" sz="3200" dirty="0" smtClean="0">
                <a:solidFill>
                  <a:srgbClr val="FF0000"/>
                </a:solidFill>
              </a:rPr>
              <a:t>	</a:t>
            </a:r>
            <a:r>
              <a:rPr lang="en-US" sz="3200" dirty="0" smtClean="0">
                <a:solidFill>
                  <a:srgbClr val="FF0000"/>
                </a:solidFill>
              </a:rPr>
              <a:t>Rebuilt Jericho</a:t>
            </a:r>
            <a:endParaRPr lang="en-US" altLang="zh-TW" sz="3200" dirty="0" smtClean="0">
              <a:solidFill>
                <a:srgbClr val="FF0000"/>
              </a:solidFill>
            </a:endParaRPr>
          </a:p>
          <a:p>
            <a:r>
              <a:rPr lang="zh-TW" altLang="en-US" sz="3200" dirty="0">
                <a:solidFill>
                  <a:srgbClr val="FF0000"/>
                </a:solidFill>
              </a:rPr>
              <a:t>建造巴力的</a:t>
            </a:r>
            <a:r>
              <a:rPr lang="zh-TW" altLang="en-US" sz="3200" dirty="0" smtClean="0">
                <a:solidFill>
                  <a:srgbClr val="FF0000"/>
                </a:solidFill>
              </a:rPr>
              <a:t>廟</a:t>
            </a:r>
            <a:r>
              <a:rPr lang="en-US" altLang="zh-TW" sz="3200" dirty="0" smtClean="0">
                <a:solidFill>
                  <a:srgbClr val="FF0000"/>
                </a:solidFill>
              </a:rPr>
              <a:t>			</a:t>
            </a:r>
            <a:r>
              <a:rPr lang="zh-TW" altLang="en-US" sz="3200" dirty="0" smtClean="0">
                <a:solidFill>
                  <a:srgbClr val="FF0000"/>
                </a:solidFill>
              </a:rPr>
              <a:t>重</a:t>
            </a:r>
            <a:r>
              <a:rPr lang="zh-TW" altLang="en-US" sz="3200" dirty="0">
                <a:solidFill>
                  <a:srgbClr val="FF0000"/>
                </a:solidFill>
              </a:rPr>
              <a:t>修耶利哥</a:t>
            </a:r>
            <a:r>
              <a:rPr lang="zh-TW" altLang="en-US" sz="3200" dirty="0" smtClean="0">
                <a:solidFill>
                  <a:srgbClr val="FF0000"/>
                </a:solidFill>
              </a:rPr>
              <a:t>城</a:t>
            </a:r>
            <a:endParaRPr lang="en-US" altLang="zh-TW" sz="3200" dirty="0" smtClean="0">
              <a:solidFill>
                <a:srgbClr val="FF0000"/>
              </a:solidFill>
            </a:endParaRPr>
          </a:p>
          <a:p>
            <a:endParaRPr lang="zh-TW" altLang="en-US" sz="3200" dirty="0"/>
          </a:p>
        </p:txBody>
      </p:sp>
    </p:spTree>
    <p:extLst>
      <p:ext uri="{BB962C8B-B14F-4D97-AF65-F5344CB8AC3E}">
        <p14:creationId xmlns:p14="http://schemas.microsoft.com/office/powerpoint/2010/main" val="1329791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5951" y="617195"/>
            <a:ext cx="8392886" cy="4524315"/>
          </a:xfrm>
          <a:prstGeom prst="rect">
            <a:avLst/>
          </a:prstGeom>
        </p:spPr>
        <p:txBody>
          <a:bodyPr wrap="square">
            <a:spAutoFit/>
          </a:bodyPr>
          <a:lstStyle/>
          <a:p>
            <a:r>
              <a:rPr lang="en-US" sz="3200" dirty="0"/>
              <a:t>Ahab son of </a:t>
            </a:r>
            <a:r>
              <a:rPr lang="en-US" sz="3200" dirty="0" err="1" smtClean="0"/>
              <a:t>Omri</a:t>
            </a:r>
            <a:r>
              <a:rPr lang="en-US" altLang="zh-TW" sz="3200" dirty="0" smtClean="0"/>
              <a:t>)</a:t>
            </a:r>
            <a:r>
              <a:rPr lang="en-US" altLang="zh-TW" sz="3200" dirty="0"/>
              <a:t>	</a:t>
            </a:r>
            <a:r>
              <a:rPr lang="en-US" altLang="zh-TW" sz="3200" dirty="0" smtClean="0"/>
              <a:t>	</a:t>
            </a:r>
            <a:r>
              <a:rPr lang="en-US" sz="3200" dirty="0" err="1" smtClean="0"/>
              <a:t>Hiel</a:t>
            </a:r>
            <a:r>
              <a:rPr lang="en-US" sz="3200" dirty="0" smtClean="0"/>
              <a:t> </a:t>
            </a:r>
            <a:r>
              <a:rPr lang="en-US" sz="3200" dirty="0"/>
              <a:t>of </a:t>
            </a:r>
            <a:r>
              <a:rPr lang="en-US" sz="3200" dirty="0" smtClean="0"/>
              <a:t>Bethel</a:t>
            </a:r>
            <a:endParaRPr lang="en-US" altLang="zh-TW" sz="3200" dirty="0" smtClean="0"/>
          </a:p>
          <a:p>
            <a:r>
              <a:rPr lang="zh-TW" altLang="en-US" sz="3200" dirty="0"/>
              <a:t>亞哈王</a:t>
            </a:r>
            <a:r>
              <a:rPr lang="en-US" altLang="zh-TW" sz="3200" dirty="0"/>
              <a:t>(</a:t>
            </a:r>
            <a:r>
              <a:rPr lang="zh-TW" altLang="en-US" sz="3200" dirty="0"/>
              <a:t>暗利的兒</a:t>
            </a:r>
            <a:r>
              <a:rPr lang="zh-TW" altLang="en-US" sz="3200" dirty="0" smtClean="0"/>
              <a:t>子</a:t>
            </a:r>
            <a:r>
              <a:rPr lang="en-US" altLang="zh-TW" sz="3200" dirty="0" smtClean="0"/>
              <a:t>)		</a:t>
            </a:r>
            <a:r>
              <a:rPr lang="zh-TW" altLang="en-US" sz="3200" dirty="0" smtClean="0"/>
              <a:t>伯</a:t>
            </a:r>
            <a:r>
              <a:rPr lang="zh-TW" altLang="en-US" sz="3200" dirty="0"/>
              <a:t>特利人希伊</a:t>
            </a:r>
            <a:r>
              <a:rPr lang="zh-TW" altLang="en-US" sz="3200" dirty="0" smtClean="0"/>
              <a:t>勒</a:t>
            </a:r>
            <a:endParaRPr lang="en-US" altLang="zh-TW" sz="3200" dirty="0" smtClean="0"/>
          </a:p>
          <a:p>
            <a:endParaRPr lang="zh-TW" altLang="en-US" sz="3200" dirty="0"/>
          </a:p>
          <a:p>
            <a:r>
              <a:rPr lang="en-US" sz="3200" dirty="0"/>
              <a:t>Built Temple of </a:t>
            </a:r>
            <a:r>
              <a:rPr lang="en-US" sz="3200" dirty="0" smtClean="0"/>
              <a:t>Baal</a:t>
            </a:r>
            <a:r>
              <a:rPr lang="zh-TW" altLang="en-US" sz="3200" dirty="0"/>
              <a:t>	</a:t>
            </a:r>
            <a:r>
              <a:rPr lang="en-US" altLang="zh-TW" sz="3200" dirty="0" smtClean="0"/>
              <a:t>	</a:t>
            </a:r>
            <a:r>
              <a:rPr lang="en-US" sz="3200" dirty="0" smtClean="0"/>
              <a:t>Rebuilt Jericho</a:t>
            </a:r>
            <a:endParaRPr lang="en-US" altLang="zh-TW" sz="3200" dirty="0" smtClean="0"/>
          </a:p>
          <a:p>
            <a:r>
              <a:rPr lang="zh-TW" altLang="en-US" sz="3200" dirty="0"/>
              <a:t>建造巴力的</a:t>
            </a:r>
            <a:r>
              <a:rPr lang="zh-TW" altLang="en-US" sz="3200" dirty="0" smtClean="0"/>
              <a:t>廟</a:t>
            </a:r>
            <a:r>
              <a:rPr lang="en-US" altLang="zh-TW" sz="3200" dirty="0" smtClean="0"/>
              <a:t>			</a:t>
            </a:r>
            <a:r>
              <a:rPr lang="zh-TW" altLang="en-US" sz="3200" dirty="0" smtClean="0"/>
              <a:t>重</a:t>
            </a:r>
            <a:r>
              <a:rPr lang="zh-TW" altLang="en-US" sz="3200" dirty="0"/>
              <a:t>修耶利哥</a:t>
            </a:r>
            <a:r>
              <a:rPr lang="zh-TW" altLang="en-US" sz="3200" dirty="0" smtClean="0"/>
              <a:t>城</a:t>
            </a:r>
            <a:endParaRPr lang="en-US" altLang="zh-TW" sz="3200" dirty="0" smtClean="0"/>
          </a:p>
          <a:p>
            <a:endParaRPr lang="zh-TW" altLang="en-US" sz="3200" dirty="0"/>
          </a:p>
          <a:p>
            <a:r>
              <a:rPr lang="en-US" sz="3200" dirty="0">
                <a:solidFill>
                  <a:srgbClr val="FF0000"/>
                </a:solidFill>
              </a:rPr>
              <a:t>Set up Altar for Baal </a:t>
            </a:r>
            <a:r>
              <a:rPr lang="zh-TW" altLang="en-US" sz="3200" dirty="0">
                <a:solidFill>
                  <a:srgbClr val="FF0000"/>
                </a:solidFill>
              </a:rPr>
              <a:t>	</a:t>
            </a:r>
            <a:r>
              <a:rPr lang="en-US" altLang="zh-TW" sz="3200" dirty="0" smtClean="0">
                <a:solidFill>
                  <a:srgbClr val="FF0000"/>
                </a:solidFill>
              </a:rPr>
              <a:t>	</a:t>
            </a:r>
            <a:r>
              <a:rPr lang="en-US" sz="3200" dirty="0" smtClean="0">
                <a:solidFill>
                  <a:srgbClr val="FF0000"/>
                </a:solidFill>
              </a:rPr>
              <a:t>Laid </a:t>
            </a:r>
            <a:r>
              <a:rPr lang="en-US" sz="3200" dirty="0">
                <a:solidFill>
                  <a:srgbClr val="FF0000"/>
                </a:solidFill>
              </a:rPr>
              <a:t>its </a:t>
            </a:r>
            <a:r>
              <a:rPr lang="en-US" sz="3200" dirty="0" smtClean="0">
                <a:solidFill>
                  <a:srgbClr val="FF0000"/>
                </a:solidFill>
              </a:rPr>
              <a:t>Foundations</a:t>
            </a:r>
            <a:endParaRPr lang="en-US" altLang="zh-TW" sz="3200" dirty="0" smtClean="0">
              <a:solidFill>
                <a:srgbClr val="FF0000"/>
              </a:solidFill>
            </a:endParaRPr>
          </a:p>
          <a:p>
            <a:r>
              <a:rPr lang="zh-TW" altLang="en-US" sz="3200" dirty="0">
                <a:solidFill>
                  <a:srgbClr val="FF0000"/>
                </a:solidFill>
              </a:rPr>
              <a:t>為巴力築</a:t>
            </a:r>
            <a:r>
              <a:rPr lang="zh-TW" altLang="en-US" sz="3200" dirty="0" smtClean="0">
                <a:solidFill>
                  <a:srgbClr val="FF0000"/>
                </a:solidFill>
              </a:rPr>
              <a:t>壇</a:t>
            </a:r>
            <a:r>
              <a:rPr lang="en-US" altLang="zh-TW" sz="3200" dirty="0" smtClean="0">
                <a:solidFill>
                  <a:srgbClr val="FF0000"/>
                </a:solidFill>
              </a:rPr>
              <a:t>			</a:t>
            </a:r>
            <a:r>
              <a:rPr lang="zh-TW" altLang="en-US" sz="3200" dirty="0" smtClean="0">
                <a:solidFill>
                  <a:srgbClr val="FF0000"/>
                </a:solidFill>
              </a:rPr>
              <a:t>立</a:t>
            </a:r>
            <a:r>
              <a:rPr lang="zh-TW" altLang="en-US" sz="3200" dirty="0">
                <a:solidFill>
                  <a:srgbClr val="FF0000"/>
                </a:solidFill>
              </a:rPr>
              <a:t>根</a:t>
            </a:r>
            <a:r>
              <a:rPr lang="zh-TW" altLang="en-US" sz="3200" dirty="0" smtClean="0">
                <a:solidFill>
                  <a:srgbClr val="FF0000"/>
                </a:solidFill>
              </a:rPr>
              <a:t>基</a:t>
            </a:r>
            <a:endParaRPr lang="en-US" altLang="zh-TW" sz="3200" dirty="0" smtClean="0">
              <a:solidFill>
                <a:srgbClr val="FF0000"/>
              </a:solidFill>
            </a:endParaRPr>
          </a:p>
          <a:p>
            <a:endParaRPr lang="zh-TW" altLang="en-US" sz="3200" dirty="0"/>
          </a:p>
        </p:txBody>
      </p:sp>
    </p:spTree>
    <p:extLst>
      <p:ext uri="{BB962C8B-B14F-4D97-AF65-F5344CB8AC3E}">
        <p14:creationId xmlns:p14="http://schemas.microsoft.com/office/powerpoint/2010/main" val="2051836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753" y="351678"/>
            <a:ext cx="10515600" cy="784599"/>
          </a:xfrm>
        </p:spPr>
        <p:txBody>
          <a:bodyPr/>
          <a:lstStyle/>
          <a:p>
            <a:pPr algn="ctr"/>
            <a:r>
              <a:rPr lang="en-US" b="1" dirty="0"/>
              <a:t>I. Ahab—a busy man. </a:t>
            </a:r>
            <a:r>
              <a:rPr lang="zh-TW" altLang="en-US" b="1" dirty="0"/>
              <a:t>大忙</a:t>
            </a:r>
            <a:r>
              <a:rPr lang="zh-TW" altLang="en-US" b="1" dirty="0" smtClean="0"/>
              <a:t>人</a:t>
            </a:r>
            <a:r>
              <a:rPr lang="en-US" b="1" dirty="0" smtClean="0"/>
              <a:t>—</a:t>
            </a:r>
            <a:r>
              <a:rPr lang="zh-TW" altLang="en-US" b="1" dirty="0" smtClean="0"/>
              <a:t>亞</a:t>
            </a:r>
            <a:r>
              <a:rPr lang="zh-TW" altLang="en-US" b="1" dirty="0"/>
              <a:t>哈</a:t>
            </a:r>
            <a:endParaRPr lang="en-US" dirty="0"/>
          </a:p>
        </p:txBody>
      </p:sp>
      <p:sp>
        <p:nvSpPr>
          <p:cNvPr id="3" name="Content Placeholder 2"/>
          <p:cNvSpPr>
            <a:spLocks noGrp="1"/>
          </p:cNvSpPr>
          <p:nvPr>
            <p:ph idx="1"/>
          </p:nvPr>
        </p:nvSpPr>
        <p:spPr>
          <a:xfrm>
            <a:off x="201706" y="1230406"/>
            <a:ext cx="11645153" cy="5345206"/>
          </a:xfrm>
        </p:spPr>
        <p:txBody>
          <a:bodyPr>
            <a:noAutofit/>
          </a:bodyPr>
          <a:lstStyle/>
          <a:p>
            <a:r>
              <a:rPr lang="en-US" sz="3200" b="1" baseline="30000" dirty="0"/>
              <a:t>29</a:t>
            </a:r>
            <a:r>
              <a:rPr lang="zh-TW" altLang="en-US" sz="3200" b="1" dirty="0"/>
              <a:t>猶大王亞撒三十八年，暗利的兒子亞哈登基作了以色列王。暗利的兒子亞哈在撒瑪利亞作以色列王二十二年。</a:t>
            </a:r>
            <a:r>
              <a:rPr lang="en-US" sz="3200" b="1" baseline="30000" dirty="0"/>
              <a:t>30</a:t>
            </a:r>
            <a:r>
              <a:rPr lang="zh-TW" altLang="en-US" sz="3200" b="1" dirty="0"/>
              <a:t>暗利的兒子亞哈行耶和華眼中看為惡的事，比他以前的列王更甚，</a:t>
            </a:r>
            <a:r>
              <a:rPr lang="en-US" sz="3200" b="1" baseline="30000" dirty="0"/>
              <a:t>31</a:t>
            </a:r>
            <a:r>
              <a:rPr lang="zh-TW" altLang="en-US" sz="3200" b="1" dirty="0"/>
              <a:t>犯了尼八的兒子耶羅波安所犯的罪；他還以為輕，又娶了西頓王謁巴力的女兒耶洗別為妻，去事奉敬拜巴力</a:t>
            </a:r>
            <a:r>
              <a:rPr lang="zh-TW" altLang="en-US" sz="3200" b="1" dirty="0" smtClean="0"/>
              <a:t>，</a:t>
            </a:r>
            <a:r>
              <a:rPr lang="en-US" altLang="zh-TW" sz="3200" b="1" dirty="0" smtClean="0"/>
              <a:t>【</a:t>
            </a:r>
            <a:r>
              <a:rPr lang="zh-TW" altLang="en-US" sz="3200" b="1" dirty="0"/>
              <a:t>王上</a:t>
            </a:r>
            <a:r>
              <a:rPr lang="en-US" sz="3200" b="1" dirty="0"/>
              <a:t> </a:t>
            </a:r>
            <a:r>
              <a:rPr lang="en-US" sz="3200" b="1" dirty="0" smtClean="0"/>
              <a:t>16:29~31</a:t>
            </a:r>
            <a:r>
              <a:rPr lang="en-US" altLang="zh-TW" sz="3200" b="1" dirty="0" smtClean="0"/>
              <a:t>】</a:t>
            </a:r>
            <a:r>
              <a:rPr lang="en-US" sz="3200" b="1" dirty="0"/>
              <a:t/>
            </a:r>
            <a:br>
              <a:rPr lang="en-US" sz="3200" b="1" dirty="0"/>
            </a:br>
            <a:r>
              <a:rPr lang="en-US" sz="3200" b="1" baseline="30000" dirty="0"/>
              <a:t>29</a:t>
            </a:r>
            <a:r>
              <a:rPr lang="en-US" sz="3200" b="1" dirty="0"/>
              <a:t>In the thirty-eighth year of </a:t>
            </a:r>
            <a:r>
              <a:rPr lang="en-US" sz="3200" b="1" dirty="0" err="1"/>
              <a:t>Asa</a:t>
            </a:r>
            <a:r>
              <a:rPr lang="en-US" sz="3200" b="1" dirty="0"/>
              <a:t> king of Judah, Ahab son of </a:t>
            </a:r>
            <a:r>
              <a:rPr lang="en-US" sz="3200" b="1" dirty="0" err="1"/>
              <a:t>Omri</a:t>
            </a:r>
            <a:r>
              <a:rPr lang="en-US" sz="3200" b="1" dirty="0"/>
              <a:t> became king of Israel, and he reigned in Samaria over Israel twenty-two years. </a:t>
            </a:r>
            <a:r>
              <a:rPr lang="en-US" sz="3200" b="1" baseline="30000" dirty="0"/>
              <a:t>30</a:t>
            </a:r>
            <a:r>
              <a:rPr lang="en-US" sz="3200" b="1" dirty="0"/>
              <a:t>Ahab son of </a:t>
            </a:r>
            <a:r>
              <a:rPr lang="en-US" sz="3200" b="1" dirty="0" err="1"/>
              <a:t>Omri</a:t>
            </a:r>
            <a:r>
              <a:rPr lang="en-US" sz="3200" b="1" dirty="0"/>
              <a:t> did more evil in the eyes of the LORD than any of those before him. </a:t>
            </a:r>
            <a:r>
              <a:rPr lang="en-US" sz="3200" b="1" baseline="30000" dirty="0"/>
              <a:t>31</a:t>
            </a:r>
            <a:r>
              <a:rPr lang="en-US" sz="3200" b="1" dirty="0"/>
              <a:t>He not only considered it trivial to commit the sins of Jeroboam son of </a:t>
            </a:r>
            <a:r>
              <a:rPr lang="en-US" sz="3200" b="1" dirty="0" err="1"/>
              <a:t>Nebat</a:t>
            </a:r>
            <a:r>
              <a:rPr lang="en-US" sz="3200" b="1" dirty="0"/>
              <a:t>, but he also married Jezebel daughter of </a:t>
            </a:r>
            <a:r>
              <a:rPr lang="en-US" sz="3200" b="1" dirty="0" err="1"/>
              <a:t>Ethbaal</a:t>
            </a:r>
            <a:r>
              <a:rPr lang="en-US" sz="3200" b="1" dirty="0"/>
              <a:t> king of the </a:t>
            </a:r>
            <a:r>
              <a:rPr lang="en-US" sz="3200" b="1" dirty="0" err="1"/>
              <a:t>Sidonians</a:t>
            </a:r>
            <a:r>
              <a:rPr lang="en-US" sz="3200" b="1" dirty="0"/>
              <a:t>, and began to serve Baal and worship him. </a:t>
            </a:r>
            <a:r>
              <a:rPr lang="en-US" altLang="zh-TW" sz="3200" b="1" dirty="0" smtClean="0"/>
              <a:t>【</a:t>
            </a:r>
            <a:r>
              <a:rPr lang="en-US" sz="3200" b="1" dirty="0"/>
              <a:t>1King </a:t>
            </a:r>
            <a:r>
              <a:rPr lang="en-US" sz="3200" b="1" dirty="0" smtClean="0"/>
              <a:t>16:29~31</a:t>
            </a:r>
            <a:r>
              <a:rPr lang="en-US" altLang="zh-TW" sz="3200" b="1" dirty="0" smtClean="0"/>
              <a:t>】</a:t>
            </a:r>
            <a:endParaRPr lang="en-US" sz="3200" b="1" dirty="0"/>
          </a:p>
          <a:p>
            <a:endParaRPr lang="en-US" sz="3200" dirty="0"/>
          </a:p>
        </p:txBody>
      </p:sp>
    </p:spTree>
    <p:extLst>
      <p:ext uri="{BB962C8B-B14F-4D97-AF65-F5344CB8AC3E}">
        <p14:creationId xmlns:p14="http://schemas.microsoft.com/office/powerpoint/2010/main" val="3159165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5951" y="617195"/>
            <a:ext cx="8392886" cy="5509200"/>
          </a:xfrm>
          <a:prstGeom prst="rect">
            <a:avLst/>
          </a:prstGeom>
        </p:spPr>
        <p:txBody>
          <a:bodyPr wrap="square">
            <a:spAutoFit/>
          </a:bodyPr>
          <a:lstStyle/>
          <a:p>
            <a:r>
              <a:rPr lang="en-US" sz="3200" dirty="0"/>
              <a:t>Ahab son of </a:t>
            </a:r>
            <a:r>
              <a:rPr lang="en-US" sz="3200" dirty="0" err="1" smtClean="0"/>
              <a:t>Omri</a:t>
            </a:r>
            <a:r>
              <a:rPr lang="en-US" altLang="zh-TW" sz="3200" dirty="0" smtClean="0"/>
              <a:t>)</a:t>
            </a:r>
            <a:r>
              <a:rPr lang="en-US" altLang="zh-TW" sz="3200" dirty="0"/>
              <a:t>	</a:t>
            </a:r>
            <a:r>
              <a:rPr lang="en-US" altLang="zh-TW" sz="3200" dirty="0" smtClean="0"/>
              <a:t>	</a:t>
            </a:r>
            <a:r>
              <a:rPr lang="en-US" sz="3200" dirty="0" err="1" smtClean="0"/>
              <a:t>Hiel</a:t>
            </a:r>
            <a:r>
              <a:rPr lang="en-US" sz="3200" dirty="0" smtClean="0"/>
              <a:t> </a:t>
            </a:r>
            <a:r>
              <a:rPr lang="en-US" sz="3200" dirty="0"/>
              <a:t>of </a:t>
            </a:r>
            <a:r>
              <a:rPr lang="en-US" sz="3200" dirty="0" smtClean="0"/>
              <a:t>Bethel</a:t>
            </a:r>
            <a:endParaRPr lang="en-US" altLang="zh-TW" sz="3200" dirty="0" smtClean="0"/>
          </a:p>
          <a:p>
            <a:r>
              <a:rPr lang="zh-TW" altLang="en-US" sz="3200" dirty="0"/>
              <a:t>亞哈王</a:t>
            </a:r>
            <a:r>
              <a:rPr lang="en-US" altLang="zh-TW" sz="3200" dirty="0"/>
              <a:t>(</a:t>
            </a:r>
            <a:r>
              <a:rPr lang="zh-TW" altLang="en-US" sz="3200" dirty="0"/>
              <a:t>暗利的兒</a:t>
            </a:r>
            <a:r>
              <a:rPr lang="zh-TW" altLang="en-US" sz="3200" dirty="0" smtClean="0"/>
              <a:t>子</a:t>
            </a:r>
            <a:r>
              <a:rPr lang="en-US" altLang="zh-TW" sz="3200" dirty="0" smtClean="0"/>
              <a:t>)		</a:t>
            </a:r>
            <a:r>
              <a:rPr lang="zh-TW" altLang="en-US" sz="3200" dirty="0" smtClean="0"/>
              <a:t>伯</a:t>
            </a:r>
            <a:r>
              <a:rPr lang="zh-TW" altLang="en-US" sz="3200" dirty="0"/>
              <a:t>特利人希伊</a:t>
            </a:r>
            <a:r>
              <a:rPr lang="zh-TW" altLang="en-US" sz="3200" dirty="0" smtClean="0"/>
              <a:t>勒</a:t>
            </a:r>
            <a:endParaRPr lang="en-US" altLang="zh-TW" sz="3200" dirty="0" smtClean="0"/>
          </a:p>
          <a:p>
            <a:endParaRPr lang="zh-TW" altLang="en-US" sz="3200" dirty="0"/>
          </a:p>
          <a:p>
            <a:r>
              <a:rPr lang="en-US" sz="3200" dirty="0"/>
              <a:t>Built Temple of </a:t>
            </a:r>
            <a:r>
              <a:rPr lang="en-US" sz="3200" dirty="0" smtClean="0"/>
              <a:t>Baal</a:t>
            </a:r>
            <a:r>
              <a:rPr lang="zh-TW" altLang="en-US" sz="3200" dirty="0"/>
              <a:t>	</a:t>
            </a:r>
            <a:r>
              <a:rPr lang="en-US" altLang="zh-TW" sz="3200" dirty="0" smtClean="0"/>
              <a:t>	</a:t>
            </a:r>
            <a:r>
              <a:rPr lang="en-US" sz="3200" dirty="0" smtClean="0"/>
              <a:t>Rebuilt Jericho</a:t>
            </a:r>
            <a:endParaRPr lang="en-US" altLang="zh-TW" sz="3200" dirty="0" smtClean="0"/>
          </a:p>
          <a:p>
            <a:r>
              <a:rPr lang="zh-TW" altLang="en-US" sz="3200" dirty="0"/>
              <a:t>建造巴力的</a:t>
            </a:r>
            <a:r>
              <a:rPr lang="zh-TW" altLang="en-US" sz="3200" dirty="0" smtClean="0"/>
              <a:t>廟</a:t>
            </a:r>
            <a:r>
              <a:rPr lang="en-US" altLang="zh-TW" sz="3200" dirty="0" smtClean="0"/>
              <a:t>			</a:t>
            </a:r>
            <a:r>
              <a:rPr lang="zh-TW" altLang="en-US" sz="3200" dirty="0" smtClean="0"/>
              <a:t>重</a:t>
            </a:r>
            <a:r>
              <a:rPr lang="zh-TW" altLang="en-US" sz="3200" dirty="0"/>
              <a:t>修耶利哥</a:t>
            </a:r>
            <a:r>
              <a:rPr lang="zh-TW" altLang="en-US" sz="3200" dirty="0" smtClean="0"/>
              <a:t>城</a:t>
            </a:r>
            <a:endParaRPr lang="en-US" altLang="zh-TW" sz="3200" dirty="0" smtClean="0"/>
          </a:p>
          <a:p>
            <a:endParaRPr lang="zh-TW" altLang="en-US" sz="3200" dirty="0"/>
          </a:p>
          <a:p>
            <a:r>
              <a:rPr lang="en-US" sz="3200" dirty="0"/>
              <a:t>Set up Altar for Baal </a:t>
            </a:r>
            <a:r>
              <a:rPr lang="zh-TW" altLang="en-US" sz="3200" dirty="0"/>
              <a:t>	</a:t>
            </a:r>
            <a:r>
              <a:rPr lang="en-US" altLang="zh-TW" sz="3200" dirty="0" smtClean="0"/>
              <a:t>	</a:t>
            </a:r>
            <a:r>
              <a:rPr lang="en-US" sz="3200" dirty="0" smtClean="0"/>
              <a:t>Laid </a:t>
            </a:r>
            <a:r>
              <a:rPr lang="en-US" sz="3200" dirty="0"/>
              <a:t>its </a:t>
            </a:r>
            <a:r>
              <a:rPr lang="en-US" sz="3200" dirty="0" smtClean="0"/>
              <a:t>Foundations</a:t>
            </a:r>
            <a:endParaRPr lang="en-US" altLang="zh-TW" sz="3200" dirty="0" smtClean="0"/>
          </a:p>
          <a:p>
            <a:r>
              <a:rPr lang="zh-TW" altLang="en-US" sz="3200" dirty="0"/>
              <a:t>為巴力築</a:t>
            </a:r>
            <a:r>
              <a:rPr lang="zh-TW" altLang="en-US" sz="3200" dirty="0" smtClean="0"/>
              <a:t>壇</a:t>
            </a:r>
            <a:r>
              <a:rPr lang="en-US" altLang="zh-TW" sz="3200" dirty="0" smtClean="0"/>
              <a:t>			</a:t>
            </a:r>
            <a:r>
              <a:rPr lang="zh-TW" altLang="en-US" sz="3200" dirty="0" smtClean="0"/>
              <a:t>立</a:t>
            </a:r>
            <a:r>
              <a:rPr lang="zh-TW" altLang="en-US" sz="3200" dirty="0"/>
              <a:t>根</a:t>
            </a:r>
            <a:r>
              <a:rPr lang="zh-TW" altLang="en-US" sz="3200" dirty="0" smtClean="0"/>
              <a:t>基</a:t>
            </a:r>
            <a:endParaRPr lang="en-US" altLang="zh-TW" sz="3200" dirty="0" smtClean="0"/>
          </a:p>
          <a:p>
            <a:endParaRPr lang="zh-TW" altLang="en-US" sz="3200" dirty="0"/>
          </a:p>
          <a:p>
            <a:r>
              <a:rPr lang="en-US" sz="3200" dirty="0">
                <a:solidFill>
                  <a:srgbClr val="FF0000"/>
                </a:solidFill>
              </a:rPr>
              <a:t>Made an </a:t>
            </a:r>
            <a:r>
              <a:rPr lang="en-US" sz="3200" dirty="0" err="1">
                <a:solidFill>
                  <a:srgbClr val="FF0000"/>
                </a:solidFill>
              </a:rPr>
              <a:t>Asherah</a:t>
            </a:r>
            <a:r>
              <a:rPr lang="en-US" sz="3200" dirty="0">
                <a:solidFill>
                  <a:srgbClr val="FF0000"/>
                </a:solidFill>
              </a:rPr>
              <a:t> Pole </a:t>
            </a:r>
            <a:r>
              <a:rPr lang="zh-TW" altLang="en-US" sz="3200" dirty="0">
                <a:solidFill>
                  <a:srgbClr val="FF0000"/>
                </a:solidFill>
              </a:rPr>
              <a:t>	</a:t>
            </a:r>
            <a:r>
              <a:rPr lang="en-US" sz="3200" dirty="0">
                <a:solidFill>
                  <a:srgbClr val="FF0000"/>
                </a:solidFill>
              </a:rPr>
              <a:t>Set up its </a:t>
            </a:r>
            <a:r>
              <a:rPr lang="en-US" sz="3200" dirty="0" smtClean="0">
                <a:solidFill>
                  <a:srgbClr val="FF0000"/>
                </a:solidFill>
              </a:rPr>
              <a:t>Gates</a:t>
            </a:r>
            <a:endParaRPr lang="en-US" altLang="zh-TW" sz="3200" dirty="0" smtClean="0">
              <a:solidFill>
                <a:srgbClr val="FF0000"/>
              </a:solidFill>
            </a:endParaRPr>
          </a:p>
          <a:p>
            <a:r>
              <a:rPr lang="zh-TW" altLang="en-US" sz="3200" dirty="0">
                <a:solidFill>
                  <a:srgbClr val="FF0000"/>
                </a:solidFill>
              </a:rPr>
              <a:t>做亞舍</a:t>
            </a:r>
            <a:r>
              <a:rPr lang="zh-TW" altLang="en-US" sz="3200" dirty="0" smtClean="0">
                <a:solidFill>
                  <a:srgbClr val="FF0000"/>
                </a:solidFill>
              </a:rPr>
              <a:t>拉</a:t>
            </a:r>
            <a:r>
              <a:rPr lang="en-US" altLang="zh-TW" sz="3200" dirty="0" smtClean="0">
                <a:solidFill>
                  <a:srgbClr val="FF0000"/>
                </a:solidFill>
              </a:rPr>
              <a:t>				</a:t>
            </a:r>
            <a:r>
              <a:rPr lang="zh-TW" altLang="en-US" sz="3200" dirty="0" smtClean="0">
                <a:solidFill>
                  <a:srgbClr val="FF0000"/>
                </a:solidFill>
              </a:rPr>
              <a:t>安</a:t>
            </a:r>
            <a:r>
              <a:rPr lang="zh-TW" altLang="en-US" sz="3200" dirty="0">
                <a:solidFill>
                  <a:srgbClr val="FF0000"/>
                </a:solidFill>
              </a:rPr>
              <a:t>門</a:t>
            </a:r>
          </a:p>
        </p:txBody>
      </p:sp>
    </p:spTree>
    <p:extLst>
      <p:ext uri="{BB962C8B-B14F-4D97-AF65-F5344CB8AC3E}">
        <p14:creationId xmlns:p14="http://schemas.microsoft.com/office/powerpoint/2010/main" val="3531459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Ahab </a:t>
            </a:r>
            <a:r>
              <a:rPr lang="zh-TW" altLang="en-US" dirty="0" smtClean="0"/>
              <a:t>亞哈王</a:t>
            </a:r>
            <a:endParaRPr lang="en-US" dirty="0"/>
          </a:p>
        </p:txBody>
      </p:sp>
      <p:sp>
        <p:nvSpPr>
          <p:cNvPr id="3" name="Content Placeholder 2"/>
          <p:cNvSpPr>
            <a:spLocks noGrp="1"/>
          </p:cNvSpPr>
          <p:nvPr>
            <p:ph idx="1"/>
          </p:nvPr>
        </p:nvSpPr>
        <p:spPr>
          <a:xfrm>
            <a:off x="176893" y="1948089"/>
            <a:ext cx="11838214" cy="4351338"/>
          </a:xfrm>
        </p:spPr>
        <p:txBody>
          <a:bodyPr>
            <a:noAutofit/>
          </a:bodyPr>
          <a:lstStyle/>
          <a:p>
            <a:r>
              <a:rPr lang="en-US" sz="3200" baseline="30000" dirty="0"/>
              <a:t>34</a:t>
            </a:r>
            <a:r>
              <a:rPr lang="zh-TW" altLang="en-US" sz="3200" dirty="0"/>
              <a:t>有一人隨便開弓，恰巧射入以色列王的甲縫裡。王對趕車的說：我受了重傷，你轉過車來，拉我出陣罷！</a:t>
            </a:r>
            <a:r>
              <a:rPr lang="en-US" sz="3200" baseline="30000" dirty="0"/>
              <a:t>35</a:t>
            </a:r>
            <a:r>
              <a:rPr lang="zh-TW" altLang="en-US" sz="3200" dirty="0"/>
              <a:t>那日，陣勢越戰越猛，有人扶王站在車上，抵擋亞蘭人。到晚上，王就死了，血從傷處流在車中。</a:t>
            </a:r>
            <a:r>
              <a:rPr lang="en-US" altLang="zh-TW" sz="3200" dirty="0"/>
              <a:t>【</a:t>
            </a:r>
            <a:r>
              <a:rPr lang="zh-TW" altLang="en-US" sz="3200" dirty="0"/>
              <a:t>王上</a:t>
            </a:r>
            <a:r>
              <a:rPr lang="en-US" sz="3200" dirty="0"/>
              <a:t> 22:34~35</a:t>
            </a:r>
            <a:r>
              <a:rPr lang="en-US" altLang="zh-TW" sz="3200" dirty="0"/>
              <a:t>】</a:t>
            </a:r>
            <a:r>
              <a:rPr lang="en-US" sz="3200" dirty="0"/>
              <a:t/>
            </a:r>
            <a:br>
              <a:rPr lang="en-US" sz="3200" dirty="0"/>
            </a:br>
            <a:r>
              <a:rPr lang="en-US" sz="3200" baseline="30000" dirty="0"/>
              <a:t>34</a:t>
            </a:r>
            <a:r>
              <a:rPr lang="en-US" sz="3200" dirty="0"/>
              <a:t>But someone drew his bow at random and hit the king of Israel between the sections of his armor. The king told his chariot driver, "Wheel around and get me out of the fighting. I've been wounded." </a:t>
            </a:r>
            <a:r>
              <a:rPr lang="en-US" sz="3200" baseline="30000" dirty="0"/>
              <a:t>35</a:t>
            </a:r>
            <a:r>
              <a:rPr lang="en-US" sz="3200" dirty="0"/>
              <a:t>All day long the battle raged, and the king was propped up in his chariot facing the </a:t>
            </a:r>
            <a:r>
              <a:rPr lang="en-US" sz="3200" dirty="0" err="1"/>
              <a:t>Arameans</a:t>
            </a:r>
            <a:r>
              <a:rPr lang="en-US" sz="3200" dirty="0"/>
              <a:t>. The blood from his wound ran onto the floor of the chariot, and that evening he died. </a:t>
            </a:r>
            <a:r>
              <a:rPr lang="en-US" altLang="zh-TW" sz="3200" dirty="0"/>
              <a:t>【</a:t>
            </a:r>
            <a:r>
              <a:rPr lang="en-US" sz="3200" dirty="0"/>
              <a:t>1King 22:34~35</a:t>
            </a:r>
            <a:r>
              <a:rPr lang="en-US" altLang="zh-TW" sz="3200" dirty="0"/>
              <a:t>】</a:t>
            </a:r>
            <a:endParaRPr lang="en-US" sz="3200" dirty="0"/>
          </a:p>
        </p:txBody>
      </p:sp>
    </p:spTree>
    <p:extLst>
      <p:ext uri="{BB962C8B-B14F-4D97-AF65-F5344CB8AC3E}">
        <p14:creationId xmlns:p14="http://schemas.microsoft.com/office/powerpoint/2010/main" val="419191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err="1" smtClean="0"/>
              <a:t>Ahaziah</a:t>
            </a:r>
            <a:r>
              <a:rPr lang="en-US" altLang="zh-TW" dirty="0" smtClean="0"/>
              <a:t> </a:t>
            </a:r>
            <a:r>
              <a:rPr lang="zh-TW" altLang="en-US" dirty="0" smtClean="0"/>
              <a:t>亞哈謝</a:t>
            </a:r>
            <a:endParaRPr lang="en-US" dirty="0"/>
          </a:p>
        </p:txBody>
      </p:sp>
      <p:sp>
        <p:nvSpPr>
          <p:cNvPr id="3" name="Content Placeholder 2"/>
          <p:cNvSpPr>
            <a:spLocks noGrp="1"/>
          </p:cNvSpPr>
          <p:nvPr>
            <p:ph idx="1"/>
          </p:nvPr>
        </p:nvSpPr>
        <p:spPr>
          <a:xfrm>
            <a:off x="838200" y="1825625"/>
            <a:ext cx="10515600" cy="4762954"/>
          </a:xfrm>
        </p:spPr>
        <p:txBody>
          <a:bodyPr>
            <a:normAutofit/>
          </a:bodyPr>
          <a:lstStyle/>
          <a:p>
            <a:r>
              <a:rPr lang="en-US" sz="3200" b="1" baseline="30000" dirty="0"/>
              <a:t>51</a:t>
            </a:r>
            <a:r>
              <a:rPr lang="zh-TW" altLang="en-US" sz="3200" b="1" dirty="0"/>
              <a:t>猶大王約沙法十七年，亞哈的兒子亞哈謝在撒瑪利亞登基，作以色列王共二年。</a:t>
            </a:r>
            <a:r>
              <a:rPr lang="en-US" altLang="zh-TW" sz="3200" b="1" dirty="0"/>
              <a:t>【</a:t>
            </a:r>
            <a:r>
              <a:rPr lang="zh-TW" altLang="en-US" sz="3200" b="1" dirty="0"/>
              <a:t>王上</a:t>
            </a:r>
            <a:r>
              <a:rPr lang="en-US" sz="3200" b="1" dirty="0"/>
              <a:t> 22:51</a:t>
            </a:r>
            <a:r>
              <a:rPr lang="en-US" altLang="zh-TW" sz="3200" b="1" dirty="0"/>
              <a:t>】</a:t>
            </a:r>
            <a:r>
              <a:rPr lang="en-US" sz="3200" b="1" dirty="0"/>
              <a:t/>
            </a:r>
            <a:br>
              <a:rPr lang="en-US" sz="3200" b="1" dirty="0"/>
            </a:br>
            <a:r>
              <a:rPr lang="en-US" sz="3200" b="1" baseline="30000" dirty="0"/>
              <a:t>51</a:t>
            </a:r>
            <a:r>
              <a:rPr lang="en-US" sz="3200" b="1" dirty="0"/>
              <a:t>Ahaziah son of Ahab became king of Israel in Samaria in the seventeenth year of Jehoshaphat king of Judah, and he reigned over Israel two years. </a:t>
            </a:r>
            <a:r>
              <a:rPr lang="en-US" altLang="zh-TW" sz="3200" b="1" dirty="0"/>
              <a:t>【</a:t>
            </a:r>
            <a:r>
              <a:rPr lang="en-US" sz="3200" b="1" dirty="0"/>
              <a:t>1King 22:51</a:t>
            </a:r>
            <a:r>
              <a:rPr lang="en-US" altLang="zh-TW" sz="3200" b="1" dirty="0"/>
              <a:t>】</a:t>
            </a:r>
            <a:endParaRPr lang="en-US" sz="3200" b="1" dirty="0"/>
          </a:p>
          <a:p>
            <a:endParaRPr lang="en-US" sz="3200" b="1" baseline="30000" dirty="0" smtClean="0"/>
          </a:p>
          <a:p>
            <a:r>
              <a:rPr lang="en-US" sz="3200" b="1" baseline="30000" dirty="0" smtClean="0"/>
              <a:t>2</a:t>
            </a:r>
            <a:r>
              <a:rPr lang="zh-TW" altLang="en-US" sz="3200" b="1" dirty="0"/>
              <a:t>亞哈謝在撒瑪利亞，一日從樓上的欄杆裡掉下來，就病了；</a:t>
            </a:r>
            <a:r>
              <a:rPr lang="en-US" altLang="zh-TW" sz="3200" b="1" dirty="0"/>
              <a:t>【</a:t>
            </a:r>
            <a:r>
              <a:rPr lang="zh-TW" altLang="en-US" sz="3200" b="1" dirty="0"/>
              <a:t>王下</a:t>
            </a:r>
            <a:r>
              <a:rPr lang="en-US" sz="3200" b="1" dirty="0"/>
              <a:t> 1:2a</a:t>
            </a:r>
            <a:r>
              <a:rPr lang="en-US" altLang="zh-TW" sz="3200" b="1" dirty="0"/>
              <a:t>】</a:t>
            </a:r>
            <a:r>
              <a:rPr lang="en-US" sz="3200" b="1" dirty="0"/>
              <a:t/>
            </a:r>
            <a:br>
              <a:rPr lang="en-US" sz="3200" b="1" dirty="0"/>
            </a:br>
            <a:r>
              <a:rPr lang="en-US" sz="3200" b="1" baseline="30000" dirty="0"/>
              <a:t>2</a:t>
            </a:r>
            <a:r>
              <a:rPr lang="en-US" sz="3200" b="1" dirty="0"/>
              <a:t>Now </a:t>
            </a:r>
            <a:r>
              <a:rPr lang="en-US" sz="3200" b="1" dirty="0" err="1"/>
              <a:t>Ahaziah</a:t>
            </a:r>
            <a:r>
              <a:rPr lang="en-US" sz="3200" b="1" dirty="0"/>
              <a:t> had fallen through the lattice of his upper room in Samaria and injured himself.</a:t>
            </a:r>
            <a:r>
              <a:rPr lang="en-US" altLang="zh-TW" sz="3200" b="1" dirty="0"/>
              <a:t>【</a:t>
            </a:r>
            <a:r>
              <a:rPr lang="en-US" sz="3200" b="1" dirty="0"/>
              <a:t>2King 1:2a</a:t>
            </a:r>
            <a:r>
              <a:rPr lang="en-US" altLang="zh-TW" sz="3200" b="1" dirty="0"/>
              <a:t>】</a:t>
            </a:r>
            <a:endParaRPr lang="en-US" sz="3200" b="1" dirty="0"/>
          </a:p>
          <a:p>
            <a:pPr marL="0" indent="0">
              <a:buNone/>
            </a:pPr>
            <a:endParaRPr lang="en-US" sz="3200" dirty="0"/>
          </a:p>
        </p:txBody>
      </p:sp>
    </p:spTree>
    <p:extLst>
      <p:ext uri="{BB962C8B-B14F-4D97-AF65-F5344CB8AC3E}">
        <p14:creationId xmlns:p14="http://schemas.microsoft.com/office/powerpoint/2010/main" val="8939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err="1" smtClean="0"/>
              <a:t>Joram</a:t>
            </a:r>
            <a:r>
              <a:rPr lang="en-US" altLang="zh-TW" dirty="0" smtClean="0"/>
              <a:t> </a:t>
            </a:r>
            <a:r>
              <a:rPr lang="zh-TW" altLang="en-US" dirty="0" smtClean="0"/>
              <a:t>約蘭王</a:t>
            </a:r>
            <a:endParaRPr lang="en-US" dirty="0"/>
          </a:p>
        </p:txBody>
      </p:sp>
      <p:sp>
        <p:nvSpPr>
          <p:cNvPr id="3" name="Content Placeholder 2"/>
          <p:cNvSpPr>
            <a:spLocks noGrp="1"/>
          </p:cNvSpPr>
          <p:nvPr>
            <p:ph idx="1"/>
          </p:nvPr>
        </p:nvSpPr>
        <p:spPr/>
        <p:txBody>
          <a:bodyPr>
            <a:normAutofit/>
          </a:bodyPr>
          <a:lstStyle/>
          <a:p>
            <a:r>
              <a:rPr lang="en-US" sz="3200" b="1" baseline="30000" dirty="0"/>
              <a:t>17</a:t>
            </a:r>
            <a:r>
              <a:rPr lang="zh-TW" altLang="en-US" sz="3200" b="1" dirty="0"/>
              <a:t>亞哈謝果然死了，正如耶和華藉以利亞所說的話。因他沒有兒子，他兄弟約蘭接續他作王，正在猶大王約沙法的兒子約蘭第二年。</a:t>
            </a:r>
            <a:r>
              <a:rPr lang="en-US" altLang="zh-TW" sz="3200" b="1" dirty="0"/>
              <a:t>【</a:t>
            </a:r>
            <a:r>
              <a:rPr lang="zh-TW" altLang="en-US" sz="3200" b="1" dirty="0"/>
              <a:t>王下</a:t>
            </a:r>
            <a:r>
              <a:rPr lang="en-US" sz="3200" b="1" dirty="0"/>
              <a:t> 1:17</a:t>
            </a:r>
            <a:r>
              <a:rPr lang="en-US" altLang="zh-TW" sz="3200" b="1" dirty="0"/>
              <a:t>】</a:t>
            </a:r>
            <a:r>
              <a:rPr lang="en-US" sz="3200" b="1" dirty="0"/>
              <a:t/>
            </a:r>
            <a:br>
              <a:rPr lang="en-US" sz="3200" b="1" dirty="0"/>
            </a:br>
            <a:r>
              <a:rPr lang="en-US" sz="3200" b="1" baseline="30000" dirty="0"/>
              <a:t>17</a:t>
            </a:r>
            <a:r>
              <a:rPr lang="en-US" sz="3200" b="1" dirty="0"/>
              <a:t>So he died, according to the word of the LORD that Elijah had spoken. Because </a:t>
            </a:r>
            <a:r>
              <a:rPr lang="en-US" sz="3200" b="1" dirty="0" err="1"/>
              <a:t>Ahaziah</a:t>
            </a:r>
            <a:r>
              <a:rPr lang="en-US" sz="3200" b="1" dirty="0"/>
              <a:t> had no son, </a:t>
            </a:r>
            <a:r>
              <a:rPr lang="en-US" sz="3200" b="1" dirty="0" err="1"/>
              <a:t>Joram</a:t>
            </a:r>
            <a:r>
              <a:rPr lang="en-US" sz="3200" b="1" dirty="0"/>
              <a:t> succeeded him as king in the second year of </a:t>
            </a:r>
            <a:r>
              <a:rPr lang="en-US" sz="3200" b="1" dirty="0" err="1"/>
              <a:t>Jehoram</a:t>
            </a:r>
            <a:r>
              <a:rPr lang="en-US" sz="3200" b="1" dirty="0"/>
              <a:t> son of Jehoshaphat king of Judah. </a:t>
            </a:r>
            <a:r>
              <a:rPr lang="en-US" altLang="zh-TW" sz="3200" b="1" dirty="0"/>
              <a:t>【</a:t>
            </a:r>
            <a:r>
              <a:rPr lang="en-US" sz="3200" b="1" dirty="0"/>
              <a:t>2King 1:17</a:t>
            </a:r>
            <a:r>
              <a:rPr lang="en-US" altLang="zh-TW" sz="3200" b="1" dirty="0"/>
              <a:t>】</a:t>
            </a:r>
            <a:endParaRPr lang="en-US" sz="3200" b="1" dirty="0"/>
          </a:p>
          <a:p>
            <a:pPr marL="0" indent="0">
              <a:buNone/>
            </a:pPr>
            <a:endParaRPr lang="en-US" sz="3200" dirty="0"/>
          </a:p>
        </p:txBody>
      </p:sp>
    </p:spTree>
    <p:extLst>
      <p:ext uri="{BB962C8B-B14F-4D97-AF65-F5344CB8AC3E}">
        <p14:creationId xmlns:p14="http://schemas.microsoft.com/office/powerpoint/2010/main" val="2415148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err="1"/>
              <a:t>Joram</a:t>
            </a:r>
            <a:r>
              <a:rPr lang="en-US" altLang="zh-TW" dirty="0"/>
              <a:t> </a:t>
            </a:r>
            <a:r>
              <a:rPr lang="zh-TW" altLang="en-US" dirty="0"/>
              <a:t>約蘭王</a:t>
            </a:r>
            <a:endParaRPr lang="en-US" dirty="0"/>
          </a:p>
        </p:txBody>
      </p:sp>
      <p:sp>
        <p:nvSpPr>
          <p:cNvPr id="3" name="Content Placeholder 2"/>
          <p:cNvSpPr>
            <a:spLocks noGrp="1"/>
          </p:cNvSpPr>
          <p:nvPr>
            <p:ph idx="1"/>
          </p:nvPr>
        </p:nvSpPr>
        <p:spPr>
          <a:xfrm>
            <a:off x="432707" y="1825625"/>
            <a:ext cx="11495313" cy="4351338"/>
          </a:xfrm>
        </p:spPr>
        <p:txBody>
          <a:bodyPr>
            <a:noAutofit/>
          </a:bodyPr>
          <a:lstStyle/>
          <a:p>
            <a:r>
              <a:rPr lang="en-US" sz="3200" b="1" baseline="30000" dirty="0"/>
              <a:t>22</a:t>
            </a:r>
            <a:r>
              <a:rPr lang="zh-TW" altLang="en-US" sz="3200" b="1" dirty="0"/>
              <a:t>約蘭見耶戶就說：耶戶啊，平安麼？耶戶說：你母親耶洗別的淫行邪術這樣多，焉能平安呢？</a:t>
            </a:r>
            <a:r>
              <a:rPr lang="en-US" sz="3200" b="1" baseline="30000" dirty="0"/>
              <a:t>23</a:t>
            </a:r>
            <a:r>
              <a:rPr lang="zh-TW" altLang="en-US" sz="3200" b="1" dirty="0"/>
              <a:t>約蘭就轉車逃跑，對亞哈謝說：亞哈謝啊，反了！</a:t>
            </a:r>
            <a:r>
              <a:rPr lang="en-US" sz="3200" b="1" baseline="30000" dirty="0"/>
              <a:t>24</a:t>
            </a:r>
            <a:r>
              <a:rPr lang="zh-TW" altLang="en-US" sz="3200" b="1" dirty="0"/>
              <a:t>耶戶開滿了弓，射中約蘭的脊背，箭從心窩穿出，約蘭就仆倒在車上。</a:t>
            </a:r>
            <a:r>
              <a:rPr lang="en-US" altLang="zh-TW" sz="3200" b="1" dirty="0"/>
              <a:t>【</a:t>
            </a:r>
            <a:r>
              <a:rPr lang="zh-TW" altLang="en-US" sz="3200" b="1" dirty="0"/>
              <a:t>王下</a:t>
            </a:r>
            <a:r>
              <a:rPr lang="en-US" sz="3200" b="1" dirty="0"/>
              <a:t> 9:22~24</a:t>
            </a:r>
            <a:r>
              <a:rPr lang="en-US" altLang="zh-TW" sz="3200" b="1" dirty="0"/>
              <a:t>】</a:t>
            </a:r>
            <a:r>
              <a:rPr lang="en-US" sz="3200" b="1" dirty="0"/>
              <a:t/>
            </a:r>
            <a:br>
              <a:rPr lang="en-US" sz="3200" b="1" dirty="0"/>
            </a:br>
            <a:r>
              <a:rPr lang="en-US" sz="3200" b="1" baseline="30000" dirty="0"/>
              <a:t>22</a:t>
            </a:r>
            <a:r>
              <a:rPr lang="en-US" sz="3200" b="1" dirty="0"/>
              <a:t>When </a:t>
            </a:r>
            <a:r>
              <a:rPr lang="en-US" sz="3200" b="1" dirty="0" err="1"/>
              <a:t>Joram</a:t>
            </a:r>
            <a:r>
              <a:rPr lang="en-US" sz="3200" b="1" dirty="0"/>
              <a:t> saw Jehu he asked, "Have you come in peace, Jehu?" "How can there be peace," Jehu replied, "as long as all the idolatry and witchcraft of your mother Jezebel abound?" </a:t>
            </a:r>
            <a:r>
              <a:rPr lang="en-US" sz="3200" b="1" baseline="30000" dirty="0"/>
              <a:t>23</a:t>
            </a:r>
            <a:r>
              <a:rPr lang="en-US" sz="3200" b="1" dirty="0"/>
              <a:t>Joram turned about and fled, calling out to </a:t>
            </a:r>
            <a:r>
              <a:rPr lang="en-US" sz="3200" b="1" dirty="0" err="1"/>
              <a:t>Ahaziah</a:t>
            </a:r>
            <a:r>
              <a:rPr lang="en-US" sz="3200" b="1" dirty="0"/>
              <a:t>, "Treachery, </a:t>
            </a:r>
            <a:r>
              <a:rPr lang="en-US" sz="3200" b="1" dirty="0" err="1"/>
              <a:t>Ahaziah</a:t>
            </a:r>
            <a:r>
              <a:rPr lang="en-US" sz="3200" b="1" dirty="0"/>
              <a:t>!" </a:t>
            </a:r>
            <a:r>
              <a:rPr lang="en-US" sz="3200" b="1" baseline="30000" dirty="0"/>
              <a:t>24</a:t>
            </a:r>
            <a:r>
              <a:rPr lang="en-US" sz="3200" b="1" dirty="0"/>
              <a:t>Then Jehu drew his bow and shot </a:t>
            </a:r>
            <a:r>
              <a:rPr lang="en-US" sz="3200" b="1" dirty="0" err="1"/>
              <a:t>Joram</a:t>
            </a:r>
            <a:r>
              <a:rPr lang="en-US" sz="3200" b="1" dirty="0"/>
              <a:t> between the shoulders. The arrow pierced his heart and he slumped down in his chariot. </a:t>
            </a:r>
            <a:r>
              <a:rPr lang="en-US" altLang="zh-TW" sz="3200" b="1" dirty="0"/>
              <a:t>【</a:t>
            </a:r>
            <a:r>
              <a:rPr lang="en-US" sz="3200" b="1" dirty="0"/>
              <a:t>2King 9:22~24</a:t>
            </a:r>
            <a:r>
              <a:rPr lang="en-US" altLang="zh-TW" sz="3200" b="1" dirty="0"/>
              <a:t>】</a:t>
            </a:r>
            <a:endParaRPr lang="en-US" sz="3200" b="1" dirty="0"/>
          </a:p>
          <a:p>
            <a:endParaRPr lang="en-US" sz="3200" dirty="0"/>
          </a:p>
        </p:txBody>
      </p:sp>
    </p:spTree>
    <p:extLst>
      <p:ext uri="{BB962C8B-B14F-4D97-AF65-F5344CB8AC3E}">
        <p14:creationId xmlns:p14="http://schemas.microsoft.com/office/powerpoint/2010/main" val="467397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V. Are we the busy bee provoker? </a:t>
            </a:r>
            <a:r>
              <a:rPr lang="en-US" b="1" dirty="0" smtClean="0"/>
              <a:t/>
            </a:r>
            <a:br>
              <a:rPr lang="en-US" b="1" dirty="0" smtClean="0"/>
            </a:br>
            <a:r>
              <a:rPr lang="zh-TW" altLang="en-US" b="1" dirty="0" smtClean="0"/>
              <a:t>我</a:t>
            </a:r>
            <a:r>
              <a:rPr lang="zh-TW" altLang="en-US" b="1" dirty="0"/>
              <a:t>們是忙碌的虎頭蜂嗎</a:t>
            </a:r>
            <a:r>
              <a:rPr lang="en-US" b="1" dirty="0"/>
              <a:t>?</a:t>
            </a:r>
            <a:endParaRPr lang="en-US" dirty="0"/>
          </a:p>
        </p:txBody>
      </p:sp>
      <p:pic>
        <p:nvPicPr>
          <p:cNvPr id="4" name="Content Placeholder 3"/>
          <p:cNvPicPr>
            <a:picLocks noGrp="1" noChangeAspect="1"/>
          </p:cNvPicPr>
          <p:nvPr>
            <p:ph idx="1"/>
          </p:nvPr>
        </p:nvPicPr>
        <p:blipFill>
          <a:blip r:embed="rId2"/>
          <a:stretch>
            <a:fillRect/>
          </a:stretch>
        </p:blipFill>
        <p:spPr>
          <a:xfrm>
            <a:off x="3102279" y="1923596"/>
            <a:ext cx="5987441" cy="4351338"/>
          </a:xfrm>
          <a:prstGeom prst="rect">
            <a:avLst/>
          </a:prstGeom>
        </p:spPr>
      </p:pic>
      <p:pic>
        <p:nvPicPr>
          <p:cNvPr id="3074" name="Picture 2" descr="1 california legalize cannabis sign Ethan Nadelmann: Why California Is The Big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46" y="2194265"/>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California</a:t>
            </a:r>
            <a:r>
              <a:rPr lang="zh-TW" altLang="en-US" dirty="0" smtClean="0"/>
              <a:t> 加州</a:t>
            </a:r>
            <a:endParaRPr lang="en-US" dirty="0"/>
          </a:p>
        </p:txBody>
      </p:sp>
      <p:sp>
        <p:nvSpPr>
          <p:cNvPr id="3" name="Content Placeholder 2"/>
          <p:cNvSpPr>
            <a:spLocks noGrp="1"/>
          </p:cNvSpPr>
          <p:nvPr>
            <p:ph idx="1"/>
          </p:nvPr>
        </p:nvSpPr>
        <p:spPr/>
        <p:txBody>
          <a:bodyPr>
            <a:normAutofit/>
          </a:bodyPr>
          <a:lstStyle/>
          <a:p>
            <a:r>
              <a:rPr lang="en-US" altLang="zh-TW" sz="3200" dirty="0" smtClean="0"/>
              <a:t>2 years ago, Greatest Drought in 100 years. </a:t>
            </a:r>
          </a:p>
          <a:p>
            <a:r>
              <a:rPr lang="zh-TW" altLang="en-US" sz="3200" dirty="0" smtClean="0"/>
              <a:t>兩</a:t>
            </a:r>
            <a:r>
              <a:rPr lang="zh-TW" altLang="en-US" sz="3200" dirty="0"/>
              <a:t>年前</a:t>
            </a:r>
            <a:r>
              <a:rPr lang="en-US" sz="3200" dirty="0"/>
              <a:t>, </a:t>
            </a:r>
            <a:r>
              <a:rPr lang="zh-TW" altLang="en-US" sz="3200" dirty="0"/>
              <a:t>我們才經歷過</a:t>
            </a:r>
            <a:r>
              <a:rPr lang="en-US" sz="3200" dirty="0"/>
              <a:t>100 </a:t>
            </a:r>
            <a:r>
              <a:rPr lang="zh-TW" altLang="en-US" sz="3200" dirty="0"/>
              <a:t>年來最大的</a:t>
            </a:r>
            <a:r>
              <a:rPr lang="en-US" sz="3200" dirty="0"/>
              <a:t>drought</a:t>
            </a:r>
          </a:p>
          <a:p>
            <a:r>
              <a:rPr lang="en-US" altLang="zh-TW" sz="3200" dirty="0" smtClean="0"/>
              <a:t>Many years of budget deficit</a:t>
            </a:r>
          </a:p>
          <a:p>
            <a:r>
              <a:rPr lang="zh-TW" altLang="en-US" sz="3200" dirty="0" smtClean="0"/>
              <a:t>我</a:t>
            </a:r>
            <a:r>
              <a:rPr lang="zh-TW" altLang="en-US" sz="3200" dirty="0"/>
              <a:t>們有好多年的預算赤字</a:t>
            </a:r>
            <a:r>
              <a:rPr lang="en-US" sz="3200" dirty="0"/>
              <a:t>.</a:t>
            </a:r>
          </a:p>
          <a:p>
            <a:endParaRPr lang="en-US" sz="3200" dirty="0"/>
          </a:p>
        </p:txBody>
      </p:sp>
    </p:spTree>
    <p:extLst>
      <p:ext uri="{BB962C8B-B14F-4D97-AF65-F5344CB8AC3E}">
        <p14:creationId xmlns:p14="http://schemas.microsoft.com/office/powerpoint/2010/main" val="187575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Northern </a:t>
            </a:r>
            <a:r>
              <a:rPr lang="en-US" b="1" dirty="0"/>
              <a:t>California fires</a:t>
            </a:r>
            <a:r>
              <a:rPr lang="en-US" dirty="0"/>
              <a:t> in October, which burned 245,000 acres, destroyed 8,900 structures and were blamed for 43 deaths. </a:t>
            </a:r>
          </a:p>
          <a:p>
            <a:endParaRPr lang="en-US" dirty="0"/>
          </a:p>
        </p:txBody>
      </p:sp>
      <p:pic>
        <p:nvPicPr>
          <p:cNvPr id="5" name="Picture 4"/>
          <p:cNvPicPr>
            <a:picLocks noChangeAspect="1"/>
          </p:cNvPicPr>
          <p:nvPr/>
        </p:nvPicPr>
        <p:blipFill>
          <a:blip r:embed="rId2"/>
          <a:stretch>
            <a:fillRect/>
          </a:stretch>
        </p:blipFill>
        <p:spPr>
          <a:xfrm>
            <a:off x="1089685" y="2806838"/>
            <a:ext cx="4769365" cy="3169419"/>
          </a:xfrm>
          <a:prstGeom prst="rect">
            <a:avLst/>
          </a:prstGeom>
        </p:spPr>
      </p:pic>
      <p:sp>
        <p:nvSpPr>
          <p:cNvPr id="7" name="TextBox 6"/>
          <p:cNvSpPr txBox="1"/>
          <p:nvPr/>
        </p:nvSpPr>
        <p:spPr>
          <a:xfrm>
            <a:off x="5926622" y="2806839"/>
            <a:ext cx="6265378" cy="3708262"/>
          </a:xfrm>
          <a:prstGeom prst="rect">
            <a:avLst/>
          </a:prstGeom>
          <a:noFill/>
        </p:spPr>
        <p:txBody>
          <a:bodyPr wrap="square" rtlCol="0">
            <a:spAutoFit/>
          </a:bodyPr>
          <a:lstStyle/>
          <a:p>
            <a:r>
              <a:rPr lang="en-US" sz="2400" dirty="0"/>
              <a:t>A motorists on Highway 101 watches flames from the Thomas fire leap above the roadway north of Ventura, Calif., on Wednesday, Dec. 6, 2017. As many as five fires have closed highways, schools and museums, shut down production of TV series and cast a hazardous haze over the region. About 200,000 people were under evacuation orders. No deaths and only a few injuries were reported. (AP Photo/Noah Berger)</a:t>
            </a:r>
          </a:p>
          <a:p>
            <a:endParaRPr lang="en-US" dirty="0"/>
          </a:p>
        </p:txBody>
      </p:sp>
    </p:spTree>
    <p:extLst>
      <p:ext uri="{BB962C8B-B14F-4D97-AF65-F5344CB8AC3E}">
        <p14:creationId xmlns:p14="http://schemas.microsoft.com/office/powerpoint/2010/main" val="270365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6186" y="242421"/>
            <a:ext cx="6602498" cy="3457574"/>
          </a:xfrm>
          <a:prstGeom prst="rect">
            <a:avLst/>
          </a:prstGeom>
        </p:spPr>
      </p:pic>
      <p:sp>
        <p:nvSpPr>
          <p:cNvPr id="4" name="TextBox 3"/>
          <p:cNvSpPr txBox="1"/>
          <p:nvPr/>
        </p:nvSpPr>
        <p:spPr>
          <a:xfrm>
            <a:off x="334736" y="3699995"/>
            <a:ext cx="11062607" cy="3539430"/>
          </a:xfrm>
          <a:prstGeom prst="rect">
            <a:avLst/>
          </a:prstGeom>
          <a:noFill/>
        </p:spPr>
        <p:txBody>
          <a:bodyPr wrap="square" rtlCol="0">
            <a:spAutoFit/>
          </a:bodyPr>
          <a:lstStyle/>
          <a:p>
            <a:r>
              <a:rPr lang="en-US" sz="2800" dirty="0"/>
              <a:t>Satellite picture shows 3 brush fires are burning across Los Angeles and Ventura counties Tuesday.</a:t>
            </a:r>
          </a:p>
          <a:p>
            <a:r>
              <a:rPr lang="en-US" sz="2800" dirty="0"/>
              <a:t>(CNN) The </a:t>
            </a:r>
            <a:r>
              <a:rPr lang="en-US" sz="2800" dirty="0">
                <a:solidFill>
                  <a:srgbClr val="FF0000"/>
                </a:solidFill>
              </a:rPr>
              <a:t>Thomas Fire </a:t>
            </a:r>
            <a:r>
              <a:rPr lang="en-US" sz="2800" dirty="0"/>
              <a:t>is now the largest wildfire in California's modern history after torching </a:t>
            </a:r>
            <a:r>
              <a:rPr lang="en-US" sz="2800" b="1" dirty="0"/>
              <a:t>273,400 acres</a:t>
            </a:r>
            <a:r>
              <a:rPr lang="en-US" sz="2800" dirty="0"/>
              <a:t>. The blaze has surpassed the size of the Cedar Fire near San Diego, which destroyed </a:t>
            </a:r>
            <a:r>
              <a:rPr lang="en-US" sz="2800" b="1" dirty="0"/>
              <a:t>273,246 acres</a:t>
            </a:r>
            <a:r>
              <a:rPr lang="en-US" sz="2800" dirty="0"/>
              <a:t> in 2003, according to the California Department of Forestry and Fire Protection, also known as Cal </a:t>
            </a:r>
            <a:r>
              <a:rPr lang="en-US" sz="2800" dirty="0" err="1"/>
              <a:t>Fire.Dec</a:t>
            </a:r>
            <a:r>
              <a:rPr lang="en-US" sz="2800" dirty="0"/>
              <a:t> 23, 2017</a:t>
            </a:r>
          </a:p>
          <a:p>
            <a:endParaRPr lang="en-US" sz="2800" dirty="0"/>
          </a:p>
        </p:txBody>
      </p:sp>
    </p:spTree>
    <p:extLst>
      <p:ext uri="{BB962C8B-B14F-4D97-AF65-F5344CB8AC3E}">
        <p14:creationId xmlns:p14="http://schemas.microsoft.com/office/powerpoint/2010/main" val="26157207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880" y="885545"/>
            <a:ext cx="4932197" cy="5392789"/>
          </a:xfrm>
          <a:prstGeom prst="rect">
            <a:avLst/>
          </a:prstGeom>
        </p:spPr>
      </p:pic>
      <p:sp>
        <p:nvSpPr>
          <p:cNvPr id="3" name="TextBox 2"/>
          <p:cNvSpPr txBox="1"/>
          <p:nvPr/>
        </p:nvSpPr>
        <p:spPr>
          <a:xfrm>
            <a:off x="5282293" y="302359"/>
            <a:ext cx="6653892" cy="6555641"/>
          </a:xfrm>
          <a:prstGeom prst="rect">
            <a:avLst/>
          </a:prstGeom>
          <a:noFill/>
        </p:spPr>
        <p:txBody>
          <a:bodyPr wrap="square" rtlCol="0">
            <a:spAutoFit/>
          </a:bodyPr>
          <a:lstStyle/>
          <a:p>
            <a:pPr>
              <a:spcBef>
                <a:spcPts val="600"/>
              </a:spcBef>
              <a:spcAft>
                <a:spcPts val="600"/>
              </a:spcAft>
            </a:pPr>
            <a:r>
              <a:rPr lang="en-US" sz="2800" dirty="0" smtClean="0">
                <a:solidFill>
                  <a:srgbClr val="222222"/>
                </a:solidFill>
                <a:latin typeface="Arial" panose="020B0604020202020204" pitchFamily="34" charset="0"/>
                <a:ea typeface="Times New Roman" panose="02020603050405020304" pitchFamily="18" charset="0"/>
              </a:rPr>
              <a:t>The </a:t>
            </a:r>
            <a:r>
              <a:rPr lang="en-US" sz="2800" b="1" dirty="0" smtClean="0">
                <a:solidFill>
                  <a:srgbClr val="222222"/>
                </a:solidFill>
                <a:latin typeface="Arial" panose="020B0604020202020204" pitchFamily="34" charset="0"/>
                <a:ea typeface="Times New Roman" panose="02020603050405020304" pitchFamily="18" charset="0"/>
              </a:rPr>
              <a:t>Thomas Fire</a:t>
            </a:r>
            <a:r>
              <a:rPr lang="en-US" sz="2800" dirty="0" smtClean="0">
                <a:solidFill>
                  <a:srgbClr val="222222"/>
                </a:solidFill>
                <a:latin typeface="Arial" panose="020B0604020202020204" pitchFamily="34" charset="0"/>
                <a:ea typeface="Times New Roman" panose="02020603050405020304" pitchFamily="18" charset="0"/>
              </a:rPr>
              <a:t> was a very large </a:t>
            </a:r>
            <a:r>
              <a:rPr lang="en-US" sz="2800" u="sng" dirty="0" smtClean="0">
                <a:solidFill>
                  <a:srgbClr val="0B0080"/>
                </a:solidFill>
                <a:latin typeface="Arial" panose="020B0604020202020204" pitchFamily="34" charset="0"/>
                <a:ea typeface="Times New Roman" panose="02020603050405020304" pitchFamily="18" charset="0"/>
                <a:hlinkClick r:id="rId3" tooltip="Wildfire"/>
              </a:rPr>
              <a:t>wildfire</a:t>
            </a:r>
            <a:r>
              <a:rPr lang="en-US" sz="2800" dirty="0" smtClean="0">
                <a:solidFill>
                  <a:srgbClr val="222222"/>
                </a:solidFill>
                <a:latin typeface="Arial" panose="020B0604020202020204" pitchFamily="34" charset="0"/>
                <a:ea typeface="Times New Roman" panose="02020603050405020304" pitchFamily="18" charset="0"/>
              </a:rPr>
              <a:t> affecting </a:t>
            </a:r>
            <a:r>
              <a:rPr lang="en-US" sz="2800" u="sng" dirty="0" smtClean="0">
                <a:solidFill>
                  <a:srgbClr val="0B0080"/>
                </a:solidFill>
                <a:latin typeface="Arial" panose="020B0604020202020204" pitchFamily="34" charset="0"/>
                <a:ea typeface="Times New Roman" panose="02020603050405020304" pitchFamily="18" charset="0"/>
                <a:hlinkClick r:id="rId4" tooltip="Ventura County, California"/>
              </a:rPr>
              <a:t>Ventura</a:t>
            </a:r>
            <a:r>
              <a:rPr lang="en-US" sz="2800" dirty="0" smtClean="0">
                <a:solidFill>
                  <a:srgbClr val="222222"/>
                </a:solidFill>
                <a:latin typeface="Arial" panose="020B0604020202020204" pitchFamily="34" charset="0"/>
                <a:ea typeface="Times New Roman" panose="02020603050405020304" pitchFamily="18" charset="0"/>
              </a:rPr>
              <a:t> and </a:t>
            </a:r>
            <a:r>
              <a:rPr lang="en-US" sz="2800" u="sng" dirty="0" smtClean="0">
                <a:solidFill>
                  <a:srgbClr val="0B0080"/>
                </a:solidFill>
                <a:latin typeface="Arial" panose="020B0604020202020204" pitchFamily="34" charset="0"/>
                <a:ea typeface="Times New Roman" panose="02020603050405020304" pitchFamily="18" charset="0"/>
                <a:hlinkClick r:id="rId5" tooltip="Santa Barbara County, California"/>
              </a:rPr>
              <a:t>Santa Barbara</a:t>
            </a:r>
            <a:r>
              <a:rPr lang="en-US" sz="2800" dirty="0" smtClean="0">
                <a:solidFill>
                  <a:srgbClr val="222222"/>
                </a:solidFill>
                <a:latin typeface="Arial" panose="020B0604020202020204" pitchFamily="34" charset="0"/>
                <a:ea typeface="Times New Roman" panose="02020603050405020304" pitchFamily="18" charset="0"/>
              </a:rPr>
              <a:t> counties, and one of </a:t>
            </a:r>
            <a:r>
              <a:rPr lang="en-US" sz="2800" u="sng" dirty="0" smtClean="0">
                <a:solidFill>
                  <a:srgbClr val="0B0080"/>
                </a:solidFill>
                <a:latin typeface="Arial" panose="020B0604020202020204" pitchFamily="34" charset="0"/>
                <a:ea typeface="Times New Roman" panose="02020603050405020304" pitchFamily="18" charset="0"/>
                <a:hlinkClick r:id="rId6" tooltip="December 2017 Southern California wildfires"/>
              </a:rPr>
              <a:t>multiple wildfires</a:t>
            </a:r>
            <a:r>
              <a:rPr lang="en-US" sz="2800" dirty="0" smtClean="0">
                <a:solidFill>
                  <a:srgbClr val="222222"/>
                </a:solidFill>
                <a:latin typeface="Arial" panose="020B0604020202020204" pitchFamily="34" charset="0"/>
                <a:ea typeface="Times New Roman" panose="02020603050405020304" pitchFamily="18" charset="0"/>
              </a:rPr>
              <a:t> that ignited in </a:t>
            </a:r>
            <a:r>
              <a:rPr lang="en-US" sz="2800" u="sng" dirty="0" smtClean="0">
                <a:solidFill>
                  <a:srgbClr val="0B0080"/>
                </a:solidFill>
                <a:latin typeface="Arial" panose="020B0604020202020204" pitchFamily="34" charset="0"/>
                <a:ea typeface="Times New Roman" panose="02020603050405020304" pitchFamily="18" charset="0"/>
                <a:hlinkClick r:id="rId7" tooltip="Southern California"/>
              </a:rPr>
              <a:t>Southern California</a:t>
            </a:r>
            <a:r>
              <a:rPr lang="en-US" sz="2800" dirty="0" smtClean="0">
                <a:solidFill>
                  <a:srgbClr val="222222"/>
                </a:solidFill>
                <a:latin typeface="Arial" panose="020B0604020202020204" pitchFamily="34" charset="0"/>
                <a:ea typeface="Times New Roman" panose="02020603050405020304" pitchFamily="18" charset="0"/>
              </a:rPr>
              <a:t> on December 4, 2017. It burned approximately 281,893 acres (440 </a:t>
            </a:r>
            <a:r>
              <a:rPr lang="en-US" sz="2800" dirty="0" err="1" smtClean="0">
                <a:solidFill>
                  <a:srgbClr val="222222"/>
                </a:solidFill>
                <a:latin typeface="Arial" panose="020B0604020202020204" pitchFamily="34" charset="0"/>
                <a:ea typeface="Times New Roman" panose="02020603050405020304" pitchFamily="18" charset="0"/>
              </a:rPr>
              <a:t>sq</a:t>
            </a:r>
            <a:r>
              <a:rPr lang="en-US" sz="2800" dirty="0" smtClean="0">
                <a:solidFill>
                  <a:srgbClr val="222222"/>
                </a:solidFill>
                <a:latin typeface="Arial" panose="020B0604020202020204" pitchFamily="34" charset="0"/>
                <a:ea typeface="Times New Roman" panose="02020603050405020304" pitchFamily="18" charset="0"/>
              </a:rPr>
              <a:t> mi; 114,078 ha), becoming the largest </a:t>
            </a:r>
            <a:r>
              <a:rPr lang="en-US" sz="2800" u="sng" dirty="0" smtClean="0">
                <a:solidFill>
                  <a:srgbClr val="0B0080"/>
                </a:solidFill>
                <a:latin typeface="Arial" panose="020B0604020202020204" pitchFamily="34" charset="0"/>
                <a:ea typeface="Times New Roman" panose="02020603050405020304" pitchFamily="18" charset="0"/>
                <a:hlinkClick r:id="rId8" tooltip="List of California wildfires"/>
              </a:rPr>
              <a:t>wildfire in modern California history</a:t>
            </a:r>
            <a:r>
              <a:rPr lang="en-US" sz="2800" dirty="0" smtClean="0">
                <a:solidFill>
                  <a:srgbClr val="222222"/>
                </a:solidFill>
                <a:latin typeface="Arial" panose="020B0604020202020204" pitchFamily="34" charset="0"/>
                <a:ea typeface="Times New Roman" panose="02020603050405020304" pitchFamily="18" charset="0"/>
              </a:rPr>
              <a:t>, and was fully contained on January 12, 2018.</a:t>
            </a:r>
            <a:r>
              <a:rPr lang="en-US" sz="2800" u="sng" baseline="30000" dirty="0" smtClean="0">
                <a:solidFill>
                  <a:srgbClr val="0B0080"/>
                </a:solidFill>
                <a:latin typeface="Arial" panose="020B0604020202020204" pitchFamily="34" charset="0"/>
                <a:ea typeface="Times New Roman" panose="02020603050405020304" pitchFamily="18" charset="0"/>
                <a:hlinkClick r:id="rId9"/>
              </a:rPr>
              <a:t>[12]</a:t>
            </a:r>
            <a:r>
              <a:rPr lang="en-US" sz="2800" u="sng" baseline="30000" dirty="0" smtClean="0">
                <a:solidFill>
                  <a:srgbClr val="0B0080"/>
                </a:solidFill>
                <a:latin typeface="Arial" panose="020B0604020202020204" pitchFamily="34" charset="0"/>
                <a:ea typeface="Times New Roman" panose="02020603050405020304" pitchFamily="18" charset="0"/>
                <a:hlinkClick r:id="rId10"/>
              </a:rPr>
              <a:t>[13]</a:t>
            </a:r>
            <a:r>
              <a:rPr lang="en-US" sz="2800" u="sng" baseline="30000" dirty="0" smtClean="0">
                <a:solidFill>
                  <a:srgbClr val="0B0080"/>
                </a:solidFill>
                <a:latin typeface="Arial" panose="020B0604020202020204" pitchFamily="34" charset="0"/>
                <a:ea typeface="Times New Roman" panose="02020603050405020304" pitchFamily="18" charset="0"/>
                <a:hlinkClick r:id="rId11"/>
              </a:rPr>
              <a:t>[3]</a:t>
            </a:r>
            <a:r>
              <a:rPr lang="en-US" sz="2800" u="sng" baseline="30000" dirty="0" smtClean="0">
                <a:solidFill>
                  <a:srgbClr val="0B0080"/>
                </a:solidFill>
                <a:latin typeface="Arial" panose="020B0604020202020204" pitchFamily="34" charset="0"/>
                <a:ea typeface="Times New Roman" panose="02020603050405020304" pitchFamily="18" charset="0"/>
                <a:hlinkClick r:id="rId12"/>
              </a:rPr>
              <a:t>[6]</a:t>
            </a:r>
            <a:r>
              <a:rPr lang="en-US" sz="2800" u="sng" baseline="30000" dirty="0" smtClean="0">
                <a:solidFill>
                  <a:srgbClr val="0B0080"/>
                </a:solidFill>
                <a:latin typeface="Arial" panose="020B0604020202020204" pitchFamily="34" charset="0"/>
                <a:ea typeface="Times New Roman" panose="02020603050405020304" pitchFamily="18" charset="0"/>
                <a:hlinkClick r:id="rId13"/>
              </a:rPr>
              <a:t>[14]</a:t>
            </a:r>
            <a:r>
              <a:rPr lang="en-US" sz="2800" u="sng" baseline="30000" dirty="0" smtClean="0">
                <a:solidFill>
                  <a:srgbClr val="0B0080"/>
                </a:solidFill>
                <a:latin typeface="Arial" panose="020B0604020202020204" pitchFamily="34" charset="0"/>
                <a:ea typeface="Times New Roman" panose="02020603050405020304" pitchFamily="18" charset="0"/>
                <a:hlinkClick r:id="rId14"/>
              </a:rPr>
              <a:t>[a]</a:t>
            </a:r>
            <a:r>
              <a:rPr lang="en-US" sz="2800" dirty="0" smtClean="0">
                <a:solidFill>
                  <a:srgbClr val="222222"/>
                </a:solidFill>
                <a:latin typeface="Arial" panose="020B0604020202020204" pitchFamily="34" charset="0"/>
                <a:ea typeface="Times New Roman" panose="02020603050405020304" pitchFamily="18" charset="0"/>
              </a:rPr>
              <a:t> The Thomas Fire destroyed at least 1,063 structures, while damaging 280 others;</a:t>
            </a:r>
            <a:r>
              <a:rPr lang="en-US" sz="2800" u="sng" baseline="30000" dirty="0" smtClean="0">
                <a:solidFill>
                  <a:srgbClr val="0B0080"/>
                </a:solidFill>
                <a:latin typeface="Arial" panose="020B0604020202020204" pitchFamily="34" charset="0"/>
                <a:ea typeface="Times New Roman" panose="02020603050405020304" pitchFamily="18" charset="0"/>
                <a:hlinkClick r:id="rId11"/>
              </a:rPr>
              <a:t>[3]</a:t>
            </a:r>
            <a:r>
              <a:rPr lang="en-US" sz="2800" u="sng" baseline="30000" dirty="0" smtClean="0">
                <a:solidFill>
                  <a:srgbClr val="0B0080"/>
                </a:solidFill>
                <a:latin typeface="Arial" panose="020B0604020202020204" pitchFamily="34" charset="0"/>
                <a:ea typeface="Times New Roman" panose="02020603050405020304" pitchFamily="18" charset="0"/>
                <a:hlinkClick r:id="rId15"/>
              </a:rPr>
              <a:t>[4]</a:t>
            </a:r>
            <a:r>
              <a:rPr lang="en-US" sz="2800" u="sng" baseline="30000" dirty="0" smtClean="0">
                <a:solidFill>
                  <a:srgbClr val="0B0080"/>
                </a:solidFill>
                <a:latin typeface="Arial" panose="020B0604020202020204" pitchFamily="34" charset="0"/>
                <a:ea typeface="Times New Roman" panose="02020603050405020304" pitchFamily="18" charset="0"/>
                <a:hlinkClick r:id="rId16"/>
              </a:rPr>
              <a:t>[15]</a:t>
            </a:r>
            <a:r>
              <a:rPr lang="en-US" sz="2800" u="sng" baseline="30000" dirty="0" smtClean="0">
                <a:solidFill>
                  <a:srgbClr val="0B0080"/>
                </a:solidFill>
                <a:latin typeface="Arial" panose="020B0604020202020204" pitchFamily="34" charset="0"/>
                <a:ea typeface="Times New Roman" panose="02020603050405020304" pitchFamily="18" charset="0"/>
                <a:hlinkClick r:id="rId12"/>
              </a:rPr>
              <a:t>[6]</a:t>
            </a:r>
            <a:r>
              <a:rPr lang="en-US" sz="2800" dirty="0" smtClean="0">
                <a:solidFill>
                  <a:srgbClr val="222222"/>
                </a:solidFill>
                <a:latin typeface="Arial" panose="020B0604020202020204" pitchFamily="34" charset="0"/>
                <a:ea typeface="Times New Roman" panose="02020603050405020304" pitchFamily="18" charset="0"/>
              </a:rPr>
              <a:t> becoming the seventh-most destructive wildfire in state history.</a:t>
            </a:r>
            <a:r>
              <a:rPr lang="en-US" sz="2800" u="sng" baseline="30000" dirty="0" smtClean="0">
                <a:solidFill>
                  <a:srgbClr val="0B0080"/>
                </a:solidFill>
                <a:latin typeface="Arial" panose="020B0604020202020204" pitchFamily="34" charset="0"/>
                <a:ea typeface="Times New Roman" panose="02020603050405020304" pitchFamily="18" charset="0"/>
                <a:hlinkClick r:id="rId17"/>
              </a:rPr>
              <a:t>[16]</a:t>
            </a:r>
            <a:r>
              <a:rPr lang="en-US" sz="2800" u="sng" baseline="30000" dirty="0" smtClean="0">
                <a:solidFill>
                  <a:srgbClr val="0B0080"/>
                </a:solidFill>
                <a:latin typeface="Arial" panose="020B0604020202020204" pitchFamily="34" charset="0"/>
                <a:ea typeface="Times New Roman" panose="02020603050405020304" pitchFamily="18" charset="0"/>
                <a:hlinkClick r:id="rId18"/>
              </a:rPr>
              <a:t>[17]</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84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0128"/>
          </a:xfrm>
        </p:spPr>
        <p:txBody>
          <a:bodyPr>
            <a:normAutofit fontScale="90000"/>
          </a:bodyPr>
          <a:lstStyle/>
          <a:p>
            <a:pPr algn="ctr"/>
            <a:r>
              <a:rPr lang="en-US" b="1" dirty="0"/>
              <a:t>I. Ahab—a busy man. </a:t>
            </a:r>
            <a:r>
              <a:rPr lang="zh-TW" altLang="en-US" b="1" dirty="0"/>
              <a:t>大忙</a:t>
            </a:r>
            <a:r>
              <a:rPr lang="zh-TW" altLang="en-US" b="1" dirty="0" smtClean="0"/>
              <a:t>人</a:t>
            </a:r>
            <a:r>
              <a:rPr lang="en-US" b="1" dirty="0" smtClean="0"/>
              <a:t>—</a:t>
            </a:r>
            <a:r>
              <a:rPr lang="zh-TW" altLang="en-US" b="1" dirty="0" smtClean="0"/>
              <a:t>亞</a:t>
            </a:r>
            <a:r>
              <a:rPr lang="zh-TW" altLang="en-US" b="1" dirty="0"/>
              <a:t>哈</a:t>
            </a:r>
            <a:endParaRPr lang="en-US" dirty="0"/>
          </a:p>
        </p:txBody>
      </p:sp>
      <p:sp>
        <p:nvSpPr>
          <p:cNvPr id="3" name="Content Placeholder 2"/>
          <p:cNvSpPr>
            <a:spLocks noGrp="1"/>
          </p:cNvSpPr>
          <p:nvPr>
            <p:ph idx="1"/>
          </p:nvPr>
        </p:nvSpPr>
        <p:spPr>
          <a:xfrm>
            <a:off x="0" y="1163171"/>
            <a:ext cx="12068735" cy="5634317"/>
          </a:xfrm>
        </p:spPr>
        <p:txBody>
          <a:bodyPr>
            <a:noAutofit/>
          </a:bodyPr>
          <a:lstStyle/>
          <a:p>
            <a:r>
              <a:rPr lang="en-US" sz="3200" b="1" baseline="30000" dirty="0" smtClean="0"/>
              <a:t>32</a:t>
            </a:r>
            <a:r>
              <a:rPr lang="zh-TW" altLang="en-US" sz="3200" b="1" dirty="0"/>
              <a:t>在撒瑪利亞建造巴力的廟，在廟裡為巴力築壇。</a:t>
            </a:r>
            <a:r>
              <a:rPr lang="en-US" sz="3200" b="1" baseline="30000" dirty="0"/>
              <a:t>33</a:t>
            </a:r>
            <a:r>
              <a:rPr lang="zh-TW" altLang="en-US" sz="3200" b="1" dirty="0"/>
              <a:t>亞哈又做亞舍拉，他所行的惹耶和華</a:t>
            </a:r>
            <a:r>
              <a:rPr lang="en-US" sz="3200" b="1" dirty="0"/>
              <a:t>─</a:t>
            </a:r>
            <a:r>
              <a:rPr lang="zh-TW" altLang="en-US" sz="3200" b="1" dirty="0"/>
              <a:t>以色列　 神的怒氣，比他以前的以色列諸王更甚。</a:t>
            </a:r>
            <a:r>
              <a:rPr lang="en-US" sz="3200" b="1" baseline="30000" dirty="0"/>
              <a:t>34</a:t>
            </a:r>
            <a:r>
              <a:rPr lang="zh-TW" altLang="en-US" sz="3200" b="1" dirty="0"/>
              <a:t>亞哈在位的時候，有伯特利人希伊勒重修耶利哥城；立根基的時候，喪了長子亞比蘭；安門的時候，喪了幼子西割，正如耶和華藉嫩的兒子約書亞所說的話。</a:t>
            </a:r>
            <a:r>
              <a:rPr lang="en-US" altLang="zh-TW" sz="3200" b="1" dirty="0"/>
              <a:t>【</a:t>
            </a:r>
            <a:r>
              <a:rPr lang="zh-TW" altLang="en-US" sz="3200" b="1" dirty="0"/>
              <a:t>王上</a:t>
            </a:r>
            <a:r>
              <a:rPr lang="en-US" sz="3200" b="1" dirty="0"/>
              <a:t> </a:t>
            </a:r>
            <a:r>
              <a:rPr lang="en-US" sz="3200" b="1" dirty="0" smtClean="0"/>
              <a:t>16:32~34</a:t>
            </a:r>
            <a:r>
              <a:rPr lang="en-US" altLang="zh-TW" sz="3200" b="1" dirty="0" smtClean="0"/>
              <a:t>】</a:t>
            </a:r>
            <a:endParaRPr lang="en-US" sz="3200" b="1" baseline="30000" dirty="0" smtClean="0"/>
          </a:p>
          <a:p>
            <a:r>
              <a:rPr lang="en-US" sz="3200" b="1" baseline="30000" dirty="0" smtClean="0"/>
              <a:t>32</a:t>
            </a:r>
            <a:r>
              <a:rPr lang="en-US" sz="3200" b="1" dirty="0" smtClean="0"/>
              <a:t>He </a:t>
            </a:r>
            <a:r>
              <a:rPr lang="en-US" sz="3200" b="1" dirty="0"/>
              <a:t>set up an altar for Baal in the temple of Baal that he built in Samaria. </a:t>
            </a:r>
            <a:r>
              <a:rPr lang="en-US" sz="3200" b="1" baseline="30000" dirty="0"/>
              <a:t>33</a:t>
            </a:r>
            <a:r>
              <a:rPr lang="en-US" sz="3200" b="1" dirty="0"/>
              <a:t>Ahab also made an </a:t>
            </a:r>
            <a:r>
              <a:rPr lang="en-US" sz="3200" b="1" dirty="0" err="1"/>
              <a:t>Asherah</a:t>
            </a:r>
            <a:r>
              <a:rPr lang="en-US" sz="3200" b="1" dirty="0"/>
              <a:t> pole and did more to provoke the LORD, the God of Israel, to anger than did all the kings of Israel before him. </a:t>
            </a:r>
            <a:r>
              <a:rPr lang="en-US" sz="3200" b="1" baseline="30000" dirty="0"/>
              <a:t>34</a:t>
            </a:r>
            <a:r>
              <a:rPr lang="en-US" sz="3200" b="1" dirty="0"/>
              <a:t>In Ahab's time, </a:t>
            </a:r>
            <a:r>
              <a:rPr lang="en-US" sz="3200" b="1" dirty="0" err="1"/>
              <a:t>Hiel</a:t>
            </a:r>
            <a:r>
              <a:rPr lang="en-US" sz="3200" b="1" dirty="0"/>
              <a:t> of Bethel rebuilt Jericho. He laid its foundations at the cost of his firstborn son </a:t>
            </a:r>
            <a:r>
              <a:rPr lang="en-US" sz="3200" b="1" dirty="0" err="1"/>
              <a:t>Abiram</a:t>
            </a:r>
            <a:r>
              <a:rPr lang="en-US" sz="3200" b="1" dirty="0"/>
              <a:t>, and he set up its gates at the cost of his youngest son </a:t>
            </a:r>
            <a:r>
              <a:rPr lang="en-US" sz="3200" b="1" dirty="0" err="1"/>
              <a:t>Segub</a:t>
            </a:r>
            <a:r>
              <a:rPr lang="en-US" sz="3200" b="1" dirty="0"/>
              <a:t>, in accordance with the word of the LORD spoken by Joshua son of Nun. </a:t>
            </a:r>
            <a:r>
              <a:rPr lang="en-US" altLang="zh-TW" sz="3200" b="1" dirty="0"/>
              <a:t>【</a:t>
            </a:r>
            <a:r>
              <a:rPr lang="en-US" sz="3200" b="1" dirty="0"/>
              <a:t>1King </a:t>
            </a:r>
            <a:r>
              <a:rPr lang="en-US" sz="3200" b="1" dirty="0" smtClean="0"/>
              <a:t>16:32~34</a:t>
            </a:r>
            <a:r>
              <a:rPr lang="en-US" altLang="zh-TW" sz="3200" b="1" dirty="0"/>
              <a:t>】</a:t>
            </a:r>
            <a:endParaRPr lang="en-US" sz="3200" b="1" dirty="0"/>
          </a:p>
          <a:p>
            <a:endParaRPr lang="en-US" sz="3200" dirty="0"/>
          </a:p>
        </p:txBody>
      </p:sp>
    </p:spTree>
    <p:extLst>
      <p:ext uri="{BB962C8B-B14F-4D97-AF65-F5344CB8AC3E}">
        <p14:creationId xmlns:p14="http://schemas.microsoft.com/office/powerpoint/2010/main" val="3118251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Santa </a:t>
            </a:r>
            <a:r>
              <a:rPr lang="en-US" altLang="zh-TW" dirty="0" err="1" smtClean="0"/>
              <a:t>Babara</a:t>
            </a:r>
            <a:r>
              <a:rPr lang="en-US" altLang="zh-TW" dirty="0" smtClean="0"/>
              <a:t> County Mud Slide</a:t>
            </a:r>
            <a:r>
              <a:rPr lang="zh-TW" altLang="en-US" dirty="0" smtClean="0"/>
              <a:t> 土石流</a:t>
            </a:r>
            <a:endParaRPr lang="en-US" dirty="0"/>
          </a:p>
        </p:txBody>
      </p:sp>
      <p:pic>
        <p:nvPicPr>
          <p:cNvPr id="4" name="Content Placeholder 3"/>
          <p:cNvPicPr>
            <a:picLocks noGrp="1" noChangeAspect="1"/>
          </p:cNvPicPr>
          <p:nvPr>
            <p:ph idx="1"/>
          </p:nvPr>
        </p:nvPicPr>
        <p:blipFill>
          <a:blip r:embed="rId2"/>
          <a:stretch>
            <a:fillRect/>
          </a:stretch>
        </p:blipFill>
        <p:spPr>
          <a:xfrm>
            <a:off x="955703" y="2507117"/>
            <a:ext cx="5386071" cy="2819666"/>
          </a:xfrm>
          <a:prstGeom prst="rect">
            <a:avLst/>
          </a:prstGeom>
        </p:spPr>
      </p:pic>
      <p:pic>
        <p:nvPicPr>
          <p:cNvPr id="5" name="Picture 4"/>
          <p:cNvPicPr>
            <a:picLocks noChangeAspect="1"/>
          </p:cNvPicPr>
          <p:nvPr/>
        </p:nvPicPr>
        <p:blipFill>
          <a:blip r:embed="rId3"/>
          <a:stretch>
            <a:fillRect/>
          </a:stretch>
        </p:blipFill>
        <p:spPr>
          <a:xfrm>
            <a:off x="4655297" y="2121908"/>
            <a:ext cx="7195415" cy="3707393"/>
          </a:xfrm>
          <a:prstGeom prst="rect">
            <a:avLst/>
          </a:prstGeom>
        </p:spPr>
      </p:pic>
    </p:spTree>
    <p:extLst>
      <p:ext uri="{BB962C8B-B14F-4D97-AF65-F5344CB8AC3E}">
        <p14:creationId xmlns:p14="http://schemas.microsoft.com/office/powerpoint/2010/main" val="244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571" y="3273072"/>
            <a:ext cx="6170538" cy="3441652"/>
          </a:xfrm>
          <a:prstGeom prst="rect">
            <a:avLst/>
          </a:prstGeom>
        </p:spPr>
      </p:pic>
      <p:pic>
        <p:nvPicPr>
          <p:cNvPr id="3" name="Picture 2"/>
          <p:cNvPicPr>
            <a:picLocks noChangeAspect="1"/>
          </p:cNvPicPr>
          <p:nvPr/>
        </p:nvPicPr>
        <p:blipFill>
          <a:blip r:embed="rId3"/>
          <a:stretch>
            <a:fillRect/>
          </a:stretch>
        </p:blipFill>
        <p:spPr>
          <a:xfrm>
            <a:off x="5513101" y="254709"/>
            <a:ext cx="6472071" cy="3843482"/>
          </a:xfrm>
          <a:prstGeom prst="rect">
            <a:avLst/>
          </a:prstGeom>
        </p:spPr>
      </p:pic>
    </p:spTree>
    <p:extLst>
      <p:ext uri="{BB962C8B-B14F-4D97-AF65-F5344CB8AC3E}">
        <p14:creationId xmlns:p14="http://schemas.microsoft.com/office/powerpoint/2010/main" val="39988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6430" y="2637064"/>
            <a:ext cx="2520787" cy="3774292"/>
          </a:xfrm>
          <a:prstGeom prst="rect">
            <a:avLst/>
          </a:prstGeom>
        </p:spPr>
      </p:pic>
      <p:pic>
        <p:nvPicPr>
          <p:cNvPr id="4" name="Picture 3"/>
          <p:cNvPicPr>
            <a:picLocks noChangeAspect="1"/>
          </p:cNvPicPr>
          <p:nvPr/>
        </p:nvPicPr>
        <p:blipFill>
          <a:blip r:embed="rId3"/>
          <a:stretch>
            <a:fillRect/>
          </a:stretch>
        </p:blipFill>
        <p:spPr>
          <a:xfrm>
            <a:off x="3597134" y="113601"/>
            <a:ext cx="8371710" cy="5046227"/>
          </a:xfrm>
          <a:prstGeom prst="rect">
            <a:avLst/>
          </a:prstGeom>
        </p:spPr>
      </p:pic>
    </p:spTree>
    <p:extLst>
      <p:ext uri="{BB962C8B-B14F-4D97-AF65-F5344CB8AC3E}">
        <p14:creationId xmlns:p14="http://schemas.microsoft.com/office/powerpoint/2010/main" val="38996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58" y="3169964"/>
            <a:ext cx="6251633" cy="3508421"/>
          </a:xfrm>
          <a:prstGeom prst="rect">
            <a:avLst/>
          </a:prstGeom>
        </p:spPr>
      </p:pic>
      <p:pic>
        <p:nvPicPr>
          <p:cNvPr id="3" name="Picture 2"/>
          <p:cNvPicPr>
            <a:picLocks noChangeAspect="1"/>
          </p:cNvPicPr>
          <p:nvPr/>
        </p:nvPicPr>
        <p:blipFill>
          <a:blip r:embed="rId3"/>
          <a:stretch>
            <a:fillRect/>
          </a:stretch>
        </p:blipFill>
        <p:spPr>
          <a:xfrm>
            <a:off x="5094182" y="76162"/>
            <a:ext cx="7097818" cy="3990479"/>
          </a:xfrm>
          <a:prstGeom prst="rect">
            <a:avLst/>
          </a:prstGeom>
        </p:spPr>
      </p:pic>
      <p:sp>
        <p:nvSpPr>
          <p:cNvPr id="4" name="TextBox 3"/>
          <p:cNvSpPr txBox="1"/>
          <p:nvPr/>
        </p:nvSpPr>
        <p:spPr>
          <a:xfrm>
            <a:off x="6849834" y="4563836"/>
            <a:ext cx="5045529" cy="1077218"/>
          </a:xfrm>
          <a:prstGeom prst="rect">
            <a:avLst/>
          </a:prstGeom>
          <a:noFill/>
        </p:spPr>
        <p:txBody>
          <a:bodyPr wrap="square" rtlCol="0">
            <a:spAutoFit/>
          </a:bodyPr>
          <a:lstStyle/>
          <a:p>
            <a:r>
              <a:rPr lang="en-US" sz="3200" dirty="0"/>
              <a:t>At this time 17 confirmed death and 43 missing</a:t>
            </a:r>
            <a:r>
              <a:rPr lang="en-US" sz="3200" dirty="0" smtClean="0"/>
              <a:t>.</a:t>
            </a:r>
            <a:endParaRPr lang="en-US" sz="3200" dirty="0"/>
          </a:p>
        </p:txBody>
      </p:sp>
    </p:spTree>
    <p:extLst>
      <p:ext uri="{BB962C8B-B14F-4D97-AF65-F5344CB8AC3E}">
        <p14:creationId xmlns:p14="http://schemas.microsoft.com/office/powerpoint/2010/main" val="9087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9674" y="449036"/>
            <a:ext cx="9438617" cy="6188528"/>
          </a:xfrm>
          <a:prstGeom prst="rect">
            <a:avLst/>
          </a:prstGeom>
        </p:spPr>
      </p:pic>
    </p:spTree>
    <p:extLst>
      <p:ext uri="{BB962C8B-B14F-4D97-AF65-F5344CB8AC3E}">
        <p14:creationId xmlns:p14="http://schemas.microsoft.com/office/powerpoint/2010/main" val="4135021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What are we? </a:t>
            </a:r>
            <a:r>
              <a:rPr lang="zh-TW" altLang="en-US" dirty="0" smtClean="0"/>
              <a:t>我們在忙甚麼</a:t>
            </a:r>
            <a:r>
              <a:rPr lang="en-US" altLang="zh-TW" dirty="0" smtClean="0"/>
              <a:t>?</a:t>
            </a:r>
            <a:endParaRPr lang="en-US" dirty="0"/>
          </a:p>
        </p:txBody>
      </p:sp>
      <p:sp>
        <p:nvSpPr>
          <p:cNvPr id="3" name="Content Placeholder 2"/>
          <p:cNvSpPr>
            <a:spLocks noGrp="1"/>
          </p:cNvSpPr>
          <p:nvPr>
            <p:ph idx="1"/>
          </p:nvPr>
        </p:nvSpPr>
        <p:spPr/>
        <p:txBody>
          <a:bodyPr>
            <a:normAutofit/>
          </a:bodyPr>
          <a:lstStyle/>
          <a:p>
            <a:r>
              <a:rPr lang="en-US" altLang="zh-TW" sz="3200" dirty="0" smtClean="0"/>
              <a:t>Busy Bee Advocator? </a:t>
            </a:r>
            <a:r>
              <a:rPr lang="zh-TW" altLang="en-US" sz="3200" dirty="0" smtClean="0"/>
              <a:t>忙碌的虎頭蜂</a:t>
            </a:r>
            <a:r>
              <a:rPr lang="en-US" altLang="zh-TW" sz="3200" dirty="0" smtClean="0"/>
              <a:t>?</a:t>
            </a:r>
          </a:p>
          <a:p>
            <a:r>
              <a:rPr lang="en-US" altLang="zh-TW" sz="3200" dirty="0" smtClean="0"/>
              <a:t>Busy in Bringing God’s Kingdom? </a:t>
            </a:r>
            <a:r>
              <a:rPr lang="zh-TW" altLang="en-US" sz="3200" dirty="0" smtClean="0"/>
              <a:t>忙碌於帶進神的國度</a:t>
            </a:r>
            <a:r>
              <a:rPr lang="en-US" altLang="zh-TW" sz="3200" dirty="0" smtClean="0"/>
              <a:t>?</a:t>
            </a:r>
          </a:p>
          <a:p>
            <a:pPr marL="0" indent="0">
              <a:buNone/>
            </a:pPr>
            <a:endParaRPr lang="en-US" sz="3200" dirty="0"/>
          </a:p>
        </p:txBody>
      </p:sp>
    </p:spTree>
    <p:extLst>
      <p:ext uri="{BB962C8B-B14F-4D97-AF65-F5344CB8AC3E}">
        <p14:creationId xmlns:p14="http://schemas.microsoft.com/office/powerpoint/2010/main" val="316619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90207" y="292099"/>
            <a:ext cx="8487835" cy="6365876"/>
          </a:xfrm>
          <a:prstGeom prst="rect">
            <a:avLst/>
          </a:prstGeom>
        </p:spPr>
      </p:pic>
    </p:spTree>
    <p:extLst>
      <p:ext uri="{BB962C8B-B14F-4D97-AF65-F5344CB8AC3E}">
        <p14:creationId xmlns:p14="http://schemas.microsoft.com/office/powerpoint/2010/main" val="278465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smtClean="0"/>
              <a:t>Baal and its altar </a:t>
            </a:r>
            <a:r>
              <a:rPr lang="zh-TW" altLang="en-US" dirty="0" smtClean="0"/>
              <a:t>巴力和他的壇</a:t>
            </a:r>
            <a:endParaRPr lang="en-US" dirty="0"/>
          </a:p>
        </p:txBody>
      </p:sp>
      <p:pic>
        <p:nvPicPr>
          <p:cNvPr id="4" name="Content Placeholder 3"/>
          <p:cNvPicPr>
            <a:picLocks noGrp="1" noChangeAspect="1"/>
          </p:cNvPicPr>
          <p:nvPr>
            <p:ph idx="1"/>
          </p:nvPr>
        </p:nvPicPr>
        <p:blipFill>
          <a:blip r:embed="rId2"/>
          <a:stretch>
            <a:fillRect/>
          </a:stretch>
        </p:blipFill>
        <p:spPr>
          <a:xfrm>
            <a:off x="1527112" y="2016125"/>
            <a:ext cx="2184525" cy="4351338"/>
          </a:xfrm>
          <a:prstGeom prst="rect">
            <a:avLst/>
          </a:prstGeom>
        </p:spPr>
      </p:pic>
      <p:pic>
        <p:nvPicPr>
          <p:cNvPr id="5" name="Picture 4"/>
          <p:cNvPicPr>
            <a:picLocks noChangeAspect="1"/>
          </p:cNvPicPr>
          <p:nvPr/>
        </p:nvPicPr>
        <p:blipFill>
          <a:blip r:embed="rId3"/>
          <a:stretch>
            <a:fillRect/>
          </a:stretch>
        </p:blipFill>
        <p:spPr>
          <a:xfrm>
            <a:off x="4552950" y="1888512"/>
            <a:ext cx="6657975" cy="4408307"/>
          </a:xfrm>
          <a:prstGeom prst="rect">
            <a:avLst/>
          </a:prstGeom>
        </p:spPr>
      </p:pic>
    </p:spTree>
    <p:extLst>
      <p:ext uri="{BB962C8B-B14F-4D97-AF65-F5344CB8AC3E}">
        <p14:creationId xmlns:p14="http://schemas.microsoft.com/office/powerpoint/2010/main" val="126138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TW" dirty="0" err="1" smtClean="0"/>
              <a:t>Ashera</a:t>
            </a:r>
            <a:r>
              <a:rPr lang="en-US" altLang="zh-TW" dirty="0" smtClean="0"/>
              <a:t> </a:t>
            </a:r>
            <a:r>
              <a:rPr lang="zh-TW" altLang="en-US" dirty="0" smtClean="0"/>
              <a:t>亞舍拉</a:t>
            </a:r>
            <a:endParaRPr lang="en-US" dirty="0"/>
          </a:p>
        </p:txBody>
      </p:sp>
      <p:pic>
        <p:nvPicPr>
          <p:cNvPr id="4" name="Content Placeholder 3"/>
          <p:cNvPicPr>
            <a:picLocks noGrp="1" noChangeAspect="1"/>
          </p:cNvPicPr>
          <p:nvPr>
            <p:ph idx="1"/>
          </p:nvPr>
        </p:nvPicPr>
        <p:blipFill rotWithShape="1">
          <a:blip r:embed="rId2"/>
          <a:srcRect l="74822"/>
          <a:stretch/>
        </p:blipFill>
        <p:spPr>
          <a:xfrm>
            <a:off x="5457825" y="1850992"/>
            <a:ext cx="1519237" cy="5007008"/>
          </a:xfrm>
          <a:prstGeom prst="rect">
            <a:avLst/>
          </a:prstGeom>
        </p:spPr>
      </p:pic>
    </p:spTree>
    <p:extLst>
      <p:ext uri="{BB962C8B-B14F-4D97-AF65-F5344CB8AC3E}">
        <p14:creationId xmlns:p14="http://schemas.microsoft.com/office/powerpoint/2010/main" val="3237664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0128"/>
          </a:xfrm>
        </p:spPr>
        <p:txBody>
          <a:bodyPr>
            <a:normAutofit fontScale="90000"/>
          </a:bodyPr>
          <a:lstStyle/>
          <a:p>
            <a:pPr algn="ctr"/>
            <a:r>
              <a:rPr lang="en-US" b="1" dirty="0"/>
              <a:t>I. Ahab—a busy man. </a:t>
            </a:r>
            <a:r>
              <a:rPr lang="zh-TW" altLang="en-US" b="1" dirty="0"/>
              <a:t>大忙</a:t>
            </a:r>
            <a:r>
              <a:rPr lang="zh-TW" altLang="en-US" b="1" dirty="0" smtClean="0"/>
              <a:t>人</a:t>
            </a:r>
            <a:r>
              <a:rPr lang="en-US" b="1" dirty="0" smtClean="0"/>
              <a:t>—</a:t>
            </a:r>
            <a:r>
              <a:rPr lang="zh-TW" altLang="en-US" b="1" dirty="0" smtClean="0"/>
              <a:t>亞</a:t>
            </a:r>
            <a:r>
              <a:rPr lang="zh-TW" altLang="en-US" b="1" dirty="0"/>
              <a:t>哈</a:t>
            </a:r>
            <a:endParaRPr lang="en-US" dirty="0"/>
          </a:p>
        </p:txBody>
      </p:sp>
      <p:sp>
        <p:nvSpPr>
          <p:cNvPr id="3" name="Content Placeholder 2"/>
          <p:cNvSpPr>
            <a:spLocks noGrp="1"/>
          </p:cNvSpPr>
          <p:nvPr>
            <p:ph idx="1"/>
          </p:nvPr>
        </p:nvSpPr>
        <p:spPr>
          <a:xfrm>
            <a:off x="1085849" y="1534886"/>
            <a:ext cx="10344151" cy="4890407"/>
          </a:xfrm>
        </p:spPr>
        <p:txBody>
          <a:bodyPr>
            <a:noAutofit/>
          </a:bodyPr>
          <a:lstStyle/>
          <a:p>
            <a:r>
              <a:rPr lang="en-US" sz="3200" dirty="0"/>
              <a:t>1. </a:t>
            </a:r>
            <a:r>
              <a:rPr lang="en-US" sz="3200" dirty="0" smtClean="0"/>
              <a:t>He built the temple, set up altar, made </a:t>
            </a:r>
            <a:r>
              <a:rPr lang="en-US" sz="3200" dirty="0" err="1" smtClean="0"/>
              <a:t>Asherah</a:t>
            </a:r>
            <a:r>
              <a:rPr lang="en-US" sz="3200" dirty="0" smtClean="0"/>
              <a:t> pole. </a:t>
            </a:r>
          </a:p>
          <a:p>
            <a:r>
              <a:rPr lang="zh-TW" altLang="en-US" sz="3200" dirty="0" smtClean="0"/>
              <a:t>造</a:t>
            </a:r>
            <a:r>
              <a:rPr lang="zh-TW" altLang="en-US" sz="3200" dirty="0"/>
              <a:t>廟</a:t>
            </a:r>
            <a:r>
              <a:rPr lang="en-US" sz="3200" dirty="0"/>
              <a:t>, </a:t>
            </a:r>
            <a:r>
              <a:rPr lang="zh-TW" altLang="en-US" sz="3200" dirty="0"/>
              <a:t>築壇</a:t>
            </a:r>
            <a:r>
              <a:rPr lang="en-US" sz="3200" dirty="0"/>
              <a:t>, </a:t>
            </a:r>
            <a:r>
              <a:rPr lang="zh-TW" altLang="en-US" sz="3200" dirty="0"/>
              <a:t>做亞舍拉</a:t>
            </a:r>
            <a:r>
              <a:rPr lang="en-US" sz="3200" dirty="0"/>
              <a:t> (1 Kings 6:32, 33</a:t>
            </a:r>
            <a:r>
              <a:rPr lang="en-US" sz="3200" dirty="0" smtClean="0"/>
              <a:t>).</a:t>
            </a:r>
          </a:p>
          <a:p>
            <a:pPr marL="0" indent="0">
              <a:buNone/>
            </a:pPr>
            <a:endParaRPr lang="en-US" sz="3200" dirty="0"/>
          </a:p>
          <a:p>
            <a:r>
              <a:rPr lang="en-US" sz="3200" dirty="0"/>
              <a:t>2. </a:t>
            </a:r>
            <a:r>
              <a:rPr lang="en-US" sz="3200" dirty="0" smtClean="0"/>
              <a:t>Took </a:t>
            </a:r>
            <a:r>
              <a:rPr lang="en-US" sz="3200" dirty="0" err="1" smtClean="0"/>
              <a:t>Naboth’s</a:t>
            </a:r>
            <a:r>
              <a:rPr lang="en-US" sz="3200" dirty="0" smtClean="0"/>
              <a:t> vineyard for garden expansion. </a:t>
            </a:r>
          </a:p>
          <a:p>
            <a:r>
              <a:rPr lang="zh-TW" altLang="en-US" sz="3200" dirty="0" smtClean="0"/>
              <a:t>拿</a:t>
            </a:r>
            <a:r>
              <a:rPr lang="zh-TW" altLang="en-US" sz="3200" dirty="0"/>
              <a:t>了拿伯的葡萄園來增建皇宮</a:t>
            </a:r>
            <a:r>
              <a:rPr lang="en-US" sz="3200" dirty="0"/>
              <a:t>(1 Kings 21:16</a:t>
            </a:r>
            <a:r>
              <a:rPr lang="en-US" sz="3200" dirty="0" smtClean="0"/>
              <a:t>).</a:t>
            </a:r>
          </a:p>
          <a:p>
            <a:endParaRPr lang="en-US" sz="3200" dirty="0"/>
          </a:p>
          <a:p>
            <a:r>
              <a:rPr lang="en-US" sz="3200" dirty="0"/>
              <a:t>3. </a:t>
            </a:r>
            <a:r>
              <a:rPr lang="en-US" sz="3200" dirty="0" smtClean="0"/>
              <a:t>Battle 3 times against Aram, 2 wins, 1 loss.</a:t>
            </a:r>
          </a:p>
          <a:p>
            <a:r>
              <a:rPr lang="zh-TW" altLang="en-US" sz="3200" dirty="0" smtClean="0"/>
              <a:t>三</a:t>
            </a:r>
            <a:r>
              <a:rPr lang="zh-TW" altLang="en-US" sz="3200" dirty="0"/>
              <a:t>次與亞蘭王便哈達戰爭</a:t>
            </a:r>
            <a:r>
              <a:rPr lang="en-US" sz="3200" dirty="0"/>
              <a:t>, </a:t>
            </a:r>
            <a:r>
              <a:rPr lang="zh-TW" altLang="en-US" sz="3200" dirty="0"/>
              <a:t>二勝一負</a:t>
            </a:r>
            <a:r>
              <a:rPr lang="en-US" sz="3200" dirty="0"/>
              <a:t>(1 Kings 20, 22)</a:t>
            </a:r>
          </a:p>
          <a:p>
            <a:endParaRPr lang="en-US" sz="3200" dirty="0"/>
          </a:p>
        </p:txBody>
      </p:sp>
    </p:spTree>
    <p:extLst>
      <p:ext uri="{BB962C8B-B14F-4D97-AF65-F5344CB8AC3E}">
        <p14:creationId xmlns:p14="http://schemas.microsoft.com/office/powerpoint/2010/main" val="11262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II. Joe Biden—A political correct busy man</a:t>
            </a:r>
            <a:br>
              <a:rPr lang="en-US" b="1" dirty="0"/>
            </a:br>
            <a:r>
              <a:rPr lang="zh-TW" altLang="en-US" b="1" dirty="0"/>
              <a:t>政治正確的大忙人</a:t>
            </a:r>
            <a:r>
              <a:rPr lang="en-US" b="1" dirty="0"/>
              <a:t>Joe Biden</a:t>
            </a:r>
            <a:endParaRPr lang="en-US" dirty="0"/>
          </a:p>
        </p:txBody>
      </p:sp>
      <p:sp>
        <p:nvSpPr>
          <p:cNvPr id="3" name="Content Placeholder 2"/>
          <p:cNvSpPr>
            <a:spLocks noGrp="1"/>
          </p:cNvSpPr>
          <p:nvPr>
            <p:ph sz="half" idx="1"/>
          </p:nvPr>
        </p:nvSpPr>
        <p:spPr/>
        <p:txBody>
          <a:bodyPr>
            <a:normAutofit fontScale="25000" lnSpcReduction="20000"/>
          </a:bodyPr>
          <a:lstStyle/>
          <a:p>
            <a:pPr marL="0">
              <a:lnSpc>
                <a:spcPct val="120000"/>
              </a:lnSpc>
              <a:spcBef>
                <a:spcPts val="0"/>
              </a:spcBef>
            </a:pPr>
            <a:r>
              <a:rPr lang="en-US" dirty="0"/>
              <a:t>This is not a game.</a:t>
            </a:r>
          </a:p>
          <a:p>
            <a:pPr marL="0">
              <a:lnSpc>
                <a:spcPct val="120000"/>
              </a:lnSpc>
              <a:spcBef>
                <a:spcPts val="0"/>
              </a:spcBef>
            </a:pPr>
            <a:r>
              <a:rPr lang="en-US" dirty="0"/>
              <a:t> </a:t>
            </a:r>
          </a:p>
          <a:p>
            <a:pPr marL="0">
              <a:lnSpc>
                <a:spcPct val="120000"/>
              </a:lnSpc>
              <a:spcBef>
                <a:spcPts val="0"/>
              </a:spcBef>
            </a:pPr>
            <a:r>
              <a:rPr lang="en-US" dirty="0"/>
              <a:t>1 message</a:t>
            </a:r>
          </a:p>
          <a:p>
            <a:pPr marL="0">
              <a:lnSpc>
                <a:spcPct val="120000"/>
              </a:lnSpc>
              <a:spcBef>
                <a:spcPts val="0"/>
              </a:spcBef>
            </a:pPr>
            <a:r>
              <a:rPr lang="en-US" dirty="0"/>
              <a:t>Joe Biden &lt;info@americanpossibilities.org&gt; Wed, Jan 10, 2018 at 12:43 PM</a:t>
            </a:r>
          </a:p>
          <a:p>
            <a:pPr marL="0">
              <a:lnSpc>
                <a:spcPct val="120000"/>
              </a:lnSpc>
              <a:spcBef>
                <a:spcPts val="0"/>
              </a:spcBef>
            </a:pPr>
            <a:r>
              <a:rPr lang="en-US" dirty="0"/>
              <a:t>Reply-To: info@americanpossibilities.org</a:t>
            </a:r>
          </a:p>
          <a:p>
            <a:pPr marL="0">
              <a:lnSpc>
                <a:spcPct val="120000"/>
              </a:lnSpc>
              <a:spcBef>
                <a:spcPts val="0"/>
              </a:spcBef>
            </a:pPr>
            <a:r>
              <a:rPr lang="en-US" dirty="0"/>
              <a:t>To: Joseph Chang &lt;prjosephchang@gmail.com&gt;</a:t>
            </a:r>
          </a:p>
          <a:p>
            <a:pPr marL="0">
              <a:lnSpc>
                <a:spcPct val="120000"/>
              </a:lnSpc>
              <a:spcBef>
                <a:spcPts val="0"/>
              </a:spcBef>
            </a:pPr>
            <a:r>
              <a:rPr lang="en-US" dirty="0"/>
              <a:t>Joseph --</a:t>
            </a:r>
          </a:p>
          <a:p>
            <a:pPr marL="0" indent="0">
              <a:lnSpc>
                <a:spcPct val="120000"/>
              </a:lnSpc>
              <a:spcBef>
                <a:spcPts val="0"/>
              </a:spcBef>
            </a:pPr>
            <a:r>
              <a:rPr lang="en-US" dirty="0"/>
              <a:t>What we saw last summer violated every core belief America holds in its</a:t>
            </a:r>
          </a:p>
          <a:p>
            <a:pPr marL="0">
              <a:lnSpc>
                <a:spcPct val="120000"/>
              </a:lnSpc>
              <a:spcBef>
                <a:spcPts val="0"/>
              </a:spcBef>
            </a:pPr>
            <a:r>
              <a:rPr lang="en-US" dirty="0"/>
              <a:t>soul -- a president giving rhetorical comfort to Neo-Nazis after</a:t>
            </a:r>
          </a:p>
          <a:p>
            <a:pPr marL="0">
              <a:lnSpc>
                <a:spcPct val="120000"/>
              </a:lnSpc>
              <a:spcBef>
                <a:spcPts val="0"/>
              </a:spcBef>
            </a:pPr>
            <a:r>
              <a:rPr lang="en-US" dirty="0"/>
              <a:t>Charlottesville, saying there were "fine people" on both sides. Fine</a:t>
            </a:r>
          </a:p>
          <a:p>
            <a:pPr marL="0">
              <a:lnSpc>
                <a:spcPct val="120000"/>
              </a:lnSpc>
              <a:spcBef>
                <a:spcPts val="0"/>
              </a:spcBef>
            </a:pPr>
            <a:r>
              <a:rPr lang="en-US" dirty="0"/>
              <a:t>people?</a:t>
            </a:r>
          </a:p>
          <a:p>
            <a:pPr marL="0">
              <a:lnSpc>
                <a:spcPct val="120000"/>
              </a:lnSpc>
              <a:spcBef>
                <a:spcPts val="0"/>
              </a:spcBef>
            </a:pPr>
            <a:r>
              <a:rPr lang="en-US" dirty="0"/>
              <a:t>Now what we just saw last week is downright dangerous -- a president</a:t>
            </a:r>
          </a:p>
          <a:p>
            <a:pPr marL="0">
              <a:lnSpc>
                <a:spcPct val="120000"/>
              </a:lnSpc>
              <a:spcBef>
                <a:spcPts val="0"/>
              </a:spcBef>
            </a:pPr>
            <a:r>
              <a:rPr lang="en-US" dirty="0"/>
              <a:t>tweeting about the size of his nuclear button? The only thing worse than</a:t>
            </a:r>
          </a:p>
          <a:p>
            <a:pPr marL="0">
              <a:lnSpc>
                <a:spcPct val="120000"/>
              </a:lnSpc>
              <a:spcBef>
                <a:spcPts val="0"/>
              </a:spcBef>
            </a:pPr>
            <a:r>
              <a:rPr lang="en-US" dirty="0"/>
              <a:t>an intended conflict is an unintended one, and these loose, irresponsible</a:t>
            </a:r>
          </a:p>
          <a:p>
            <a:pPr marL="0">
              <a:lnSpc>
                <a:spcPct val="120000"/>
              </a:lnSpc>
              <a:spcBef>
                <a:spcPts val="0"/>
              </a:spcBef>
            </a:pPr>
            <a:r>
              <a:rPr lang="en-US" dirty="0"/>
              <a:t>tweets from the highest office in the country put us all at risk.</a:t>
            </a:r>
          </a:p>
          <a:p>
            <a:pPr marL="0">
              <a:lnSpc>
                <a:spcPct val="120000"/>
              </a:lnSpc>
              <a:spcBef>
                <a:spcPts val="0"/>
              </a:spcBef>
            </a:pPr>
            <a:r>
              <a:rPr lang="en-US" dirty="0"/>
              <a:t>He attacks the bulwarks of our freedom. Labels the free press "fake</a:t>
            </a:r>
          </a:p>
          <a:p>
            <a:pPr marL="0">
              <a:lnSpc>
                <a:spcPct val="120000"/>
              </a:lnSpc>
              <a:spcBef>
                <a:spcPts val="0"/>
              </a:spcBef>
            </a:pPr>
            <a:r>
              <a:rPr lang="en-US" dirty="0"/>
              <a:t>news." And has attacked our courts as political and biased.</a:t>
            </a:r>
          </a:p>
          <a:p>
            <a:pPr marL="0">
              <a:lnSpc>
                <a:spcPct val="120000"/>
              </a:lnSpc>
              <a:spcBef>
                <a:spcPts val="0"/>
              </a:spcBef>
            </a:pPr>
            <a:r>
              <a:rPr lang="en-US" dirty="0"/>
              <a:t>Words matter, Joseph -- especially when they're coming from a president.</a:t>
            </a:r>
          </a:p>
          <a:p>
            <a:pPr marL="0">
              <a:lnSpc>
                <a:spcPct val="120000"/>
              </a:lnSpc>
              <a:spcBef>
                <a:spcPts val="0"/>
              </a:spcBef>
            </a:pPr>
            <a:r>
              <a:rPr lang="en-US" dirty="0"/>
              <a:t>The foreign policy of the United States of America is not a game. The</a:t>
            </a:r>
          </a:p>
          <a:p>
            <a:pPr marL="0">
              <a:lnSpc>
                <a:spcPct val="120000"/>
              </a:lnSpc>
              <a:spcBef>
                <a:spcPts val="0"/>
              </a:spcBef>
            </a:pPr>
            <a:r>
              <a:rPr lang="en-US" dirty="0"/>
              <a:t>American presidency is not a platform for chest-puffing.</a:t>
            </a:r>
          </a:p>
          <a:p>
            <a:pPr marL="0">
              <a:lnSpc>
                <a:spcPct val="120000"/>
              </a:lnSpc>
              <a:spcBef>
                <a:spcPts val="0"/>
              </a:spcBef>
            </a:pPr>
            <a:r>
              <a:rPr lang="en-US" dirty="0"/>
              <a:t>If you're feeling powerless -- don't. Because we've got important work to</a:t>
            </a:r>
          </a:p>
          <a:p>
            <a:pPr marL="0">
              <a:lnSpc>
                <a:spcPct val="120000"/>
              </a:lnSpc>
              <a:spcBef>
                <a:spcPts val="0"/>
              </a:spcBef>
            </a:pPr>
            <a:r>
              <a:rPr lang="en-US" dirty="0"/>
              <a:t>do, and it's work that can deliver the strongest-possible referendum on</a:t>
            </a:r>
          </a:p>
          <a:p>
            <a:pPr marL="0">
              <a:lnSpc>
                <a:spcPct val="120000"/>
              </a:lnSpc>
              <a:spcBef>
                <a:spcPts val="0"/>
              </a:spcBef>
            </a:pPr>
            <a:r>
              <a:rPr lang="en-US" dirty="0"/>
              <a:t>this president's irresponsible behavior.</a:t>
            </a:r>
          </a:p>
          <a:p>
            <a:pPr marL="0">
              <a:lnSpc>
                <a:spcPct val="120000"/>
              </a:lnSpc>
              <a:spcBef>
                <a:spcPts val="0"/>
              </a:spcBef>
            </a:pPr>
            <a:r>
              <a:rPr lang="en-US" dirty="0"/>
              <a:t>1/11/2018 Gmail - This is not a game.</a:t>
            </a:r>
          </a:p>
          <a:p>
            <a:pPr marL="0">
              <a:lnSpc>
                <a:spcPct val="120000"/>
              </a:lnSpc>
              <a:spcBef>
                <a:spcPts val="0"/>
              </a:spcBef>
            </a:pPr>
            <a:r>
              <a:rPr lang="en-US" dirty="0"/>
              <a:t>https://mail.google.com/mail/u/0/?</a:t>
            </a:r>
            <a:r>
              <a:rPr lang="en-US" dirty="0" err="1"/>
              <a:t>ui</a:t>
            </a:r>
            <a:r>
              <a:rPr lang="en-US" dirty="0"/>
              <a:t>=2&amp;ik=fde3a5db1e&amp;jsver=pkG7biCEwPU.en.&amp;view=</a:t>
            </a:r>
            <a:r>
              <a:rPr lang="en-US" dirty="0" err="1"/>
              <a:t>pt&amp;search</a:t>
            </a:r>
            <a:r>
              <a:rPr lang="en-US" dirty="0"/>
              <a:t>=</a:t>
            </a:r>
            <a:r>
              <a:rPr lang="en-US" dirty="0" err="1"/>
              <a:t>inbox&amp;th</a:t>
            </a:r>
            <a:r>
              <a:rPr lang="en-US" dirty="0"/>
              <a:t>=160e1d09c49ceb60&amp;siml=160e1d09c49… 2/3</a:t>
            </a:r>
          </a:p>
          <a:p>
            <a:pPr marL="0">
              <a:lnSpc>
                <a:spcPct val="120000"/>
              </a:lnSpc>
              <a:spcBef>
                <a:spcPts val="0"/>
              </a:spcBef>
            </a:pPr>
            <a:r>
              <a:rPr lang="en-US" dirty="0"/>
              <a:t>From now until this fall and beyond, I'm putting everything I can into</a:t>
            </a:r>
          </a:p>
          <a:p>
            <a:pPr marL="0">
              <a:lnSpc>
                <a:spcPct val="120000"/>
              </a:lnSpc>
              <a:spcBef>
                <a:spcPts val="0"/>
              </a:spcBef>
            </a:pPr>
            <a:r>
              <a:rPr lang="en-US" dirty="0"/>
              <a:t>electing a new set of American leaders up and down the ballot -- folks who</a:t>
            </a:r>
          </a:p>
          <a:p>
            <a:pPr marL="0">
              <a:lnSpc>
                <a:spcPct val="120000"/>
              </a:lnSpc>
              <a:spcBef>
                <a:spcPts val="0"/>
              </a:spcBef>
            </a:pPr>
            <a:r>
              <a:rPr lang="en-US" dirty="0"/>
              <a:t>will stand up for our core values and against the kind of reckless behavior</a:t>
            </a:r>
          </a:p>
          <a:p>
            <a:pPr marL="0">
              <a:lnSpc>
                <a:spcPct val="120000"/>
              </a:lnSpc>
              <a:spcBef>
                <a:spcPts val="0"/>
              </a:spcBef>
            </a:pPr>
            <a:r>
              <a:rPr lang="en-US" dirty="0"/>
              <a:t>we're seeing from the President. Who truly understand the day-to-day</a:t>
            </a:r>
          </a:p>
          <a:p>
            <a:pPr marL="0">
              <a:lnSpc>
                <a:spcPct val="120000"/>
              </a:lnSpc>
              <a:spcBef>
                <a:spcPts val="0"/>
              </a:spcBef>
            </a:pPr>
            <a:r>
              <a:rPr lang="en-US" dirty="0"/>
              <a:t>struggles of working families. Humble people with actual respect for the</a:t>
            </a:r>
          </a:p>
          <a:p>
            <a:pPr marL="0">
              <a:lnSpc>
                <a:spcPct val="120000"/>
              </a:lnSpc>
              <a:spcBef>
                <a:spcPts val="0"/>
              </a:spcBef>
            </a:pPr>
            <a:r>
              <a:rPr lang="en-US" dirty="0"/>
              <a:t>offices they hold.</a:t>
            </a:r>
          </a:p>
          <a:p>
            <a:pPr marL="0">
              <a:lnSpc>
                <a:spcPct val="120000"/>
              </a:lnSpc>
              <a:spcBef>
                <a:spcPts val="0"/>
              </a:spcBef>
            </a:pPr>
            <a:r>
              <a:rPr lang="en-US" dirty="0"/>
              <a:t>Are you with me? Then help make sure we have the resources to</a:t>
            </a:r>
          </a:p>
          <a:p>
            <a:pPr marL="0">
              <a:lnSpc>
                <a:spcPct val="120000"/>
              </a:lnSpc>
              <a:spcBef>
                <a:spcPts val="0"/>
              </a:spcBef>
            </a:pPr>
            <a:r>
              <a:rPr lang="en-US" dirty="0"/>
              <a:t>make a difference in as many races this year as possible.</a:t>
            </a:r>
          </a:p>
          <a:p>
            <a:pPr marL="0">
              <a:lnSpc>
                <a:spcPct val="120000"/>
              </a:lnSpc>
              <a:spcBef>
                <a:spcPts val="0"/>
              </a:spcBef>
            </a:pPr>
            <a:r>
              <a:rPr lang="en-US" dirty="0"/>
              <a:t>What have donations like yours done so far?</a:t>
            </a:r>
          </a:p>
          <a:p>
            <a:pPr marL="0">
              <a:lnSpc>
                <a:spcPct val="120000"/>
              </a:lnSpc>
              <a:spcBef>
                <a:spcPts val="0"/>
              </a:spcBef>
            </a:pPr>
            <a:r>
              <a:rPr lang="en-US" dirty="0"/>
              <a:t>Last week, Doug Jones was sworn in as the next United States Senator</a:t>
            </a:r>
          </a:p>
          <a:p>
            <a:pPr marL="0">
              <a:lnSpc>
                <a:spcPct val="120000"/>
              </a:lnSpc>
              <a:spcBef>
                <a:spcPts val="0"/>
              </a:spcBef>
            </a:pPr>
            <a:r>
              <a:rPr lang="en-US" dirty="0"/>
              <a:t>from Alabama. You helped make that happen when you asked this</a:t>
            </a:r>
          </a:p>
          <a:p>
            <a:pPr marL="0">
              <a:lnSpc>
                <a:spcPct val="120000"/>
              </a:lnSpc>
              <a:spcBef>
                <a:spcPts val="0"/>
              </a:spcBef>
            </a:pPr>
            <a:r>
              <a:rPr lang="en-US" dirty="0"/>
              <a:t>organization to endorse him, and when you gave what you could to help</a:t>
            </a:r>
          </a:p>
          <a:p>
            <a:pPr marL="0">
              <a:lnSpc>
                <a:spcPct val="120000"/>
              </a:lnSpc>
              <a:spcBef>
                <a:spcPts val="0"/>
              </a:spcBef>
            </a:pPr>
            <a:r>
              <a:rPr lang="en-US" dirty="0"/>
              <a:t>elect him.</a:t>
            </a:r>
          </a:p>
        </p:txBody>
      </p:sp>
      <p:sp>
        <p:nvSpPr>
          <p:cNvPr id="4" name="Content Placeholder 3"/>
          <p:cNvSpPr>
            <a:spLocks noGrp="1"/>
          </p:cNvSpPr>
          <p:nvPr>
            <p:ph sz="half" idx="2"/>
          </p:nvPr>
        </p:nvSpPr>
        <p:spPr/>
        <p:txBody>
          <a:bodyPr>
            <a:normAutofit fontScale="25000" lnSpcReduction="20000"/>
          </a:bodyPr>
          <a:lstStyle/>
          <a:p>
            <a:pPr marL="0">
              <a:lnSpc>
                <a:spcPct val="120000"/>
              </a:lnSpc>
              <a:spcBef>
                <a:spcPts val="0"/>
              </a:spcBef>
            </a:pPr>
            <a:r>
              <a:rPr lang="en-US" dirty="0"/>
              <a:t>And today, Danica </a:t>
            </a:r>
            <a:r>
              <a:rPr lang="en-US" dirty="0" err="1"/>
              <a:t>Roem</a:t>
            </a:r>
            <a:r>
              <a:rPr lang="en-US" dirty="0"/>
              <a:t> -- the first openly transgender elected official in</a:t>
            </a:r>
          </a:p>
          <a:p>
            <a:pPr marL="0">
              <a:lnSpc>
                <a:spcPct val="120000"/>
              </a:lnSpc>
              <a:spcBef>
                <a:spcPts val="0"/>
              </a:spcBef>
            </a:pPr>
            <a:r>
              <a:rPr lang="en-US" dirty="0"/>
              <a:t>Virginia's history -- will convene with her state's General Assembly as its</a:t>
            </a:r>
          </a:p>
          <a:p>
            <a:pPr marL="0">
              <a:lnSpc>
                <a:spcPct val="120000"/>
              </a:lnSpc>
              <a:spcBef>
                <a:spcPts val="0"/>
              </a:spcBef>
            </a:pPr>
            <a:r>
              <a:rPr lang="en-US" dirty="0"/>
              <a:t>next Delegate from Manassas. She's bound and determined to reduce</a:t>
            </a:r>
          </a:p>
          <a:p>
            <a:pPr marL="0">
              <a:lnSpc>
                <a:spcPct val="120000"/>
              </a:lnSpc>
              <a:spcBef>
                <a:spcPts val="0"/>
              </a:spcBef>
            </a:pPr>
            <a:r>
              <a:rPr lang="en-US" dirty="0"/>
              <a:t>traffic congestion in her community, and I know she will. Your support</a:t>
            </a:r>
          </a:p>
          <a:p>
            <a:pPr marL="0" indent="0">
              <a:lnSpc>
                <a:spcPct val="120000"/>
              </a:lnSpc>
              <a:spcBef>
                <a:spcPts val="0"/>
              </a:spcBef>
            </a:pPr>
            <a:r>
              <a:rPr lang="en-US" dirty="0"/>
              <a:t>helped elect her.</a:t>
            </a:r>
          </a:p>
          <a:p>
            <a:pPr marL="0">
              <a:lnSpc>
                <a:spcPct val="120000"/>
              </a:lnSpc>
              <a:spcBef>
                <a:spcPts val="0"/>
              </a:spcBef>
            </a:pPr>
            <a:r>
              <a:rPr lang="en-US" dirty="0"/>
              <a:t>I can't wait to see what we do this year. And I can tell you right now that</a:t>
            </a:r>
          </a:p>
          <a:p>
            <a:pPr marL="0">
              <a:lnSpc>
                <a:spcPct val="120000"/>
              </a:lnSpc>
              <a:spcBef>
                <a:spcPts val="0"/>
              </a:spcBef>
            </a:pPr>
            <a:r>
              <a:rPr lang="en-US" dirty="0"/>
              <a:t>I'm going to beat a path all across this country to stump for as many</a:t>
            </a:r>
          </a:p>
          <a:p>
            <a:pPr marL="0">
              <a:lnSpc>
                <a:spcPct val="120000"/>
              </a:lnSpc>
              <a:spcBef>
                <a:spcPts val="0"/>
              </a:spcBef>
            </a:pPr>
            <a:r>
              <a:rPr lang="en-US" dirty="0"/>
              <a:t>candidates as I can.</a:t>
            </a:r>
          </a:p>
          <a:p>
            <a:pPr marL="0">
              <a:lnSpc>
                <a:spcPct val="120000"/>
              </a:lnSpc>
              <a:spcBef>
                <a:spcPts val="0"/>
              </a:spcBef>
            </a:pPr>
            <a:r>
              <a:rPr lang="en-US" dirty="0"/>
              <a:t>But I need your help to do it, Joseph. And so when I say your donations</a:t>
            </a:r>
          </a:p>
          <a:p>
            <a:pPr marL="0">
              <a:lnSpc>
                <a:spcPct val="120000"/>
              </a:lnSpc>
              <a:spcBef>
                <a:spcPts val="0"/>
              </a:spcBef>
            </a:pPr>
            <a:r>
              <a:rPr lang="en-US" dirty="0"/>
              <a:t>help make sure we can support and campaign for as many promising</a:t>
            </a:r>
          </a:p>
          <a:p>
            <a:pPr marL="0">
              <a:lnSpc>
                <a:spcPct val="120000"/>
              </a:lnSpc>
              <a:spcBef>
                <a:spcPts val="0"/>
              </a:spcBef>
            </a:pPr>
            <a:r>
              <a:rPr lang="en-US" dirty="0"/>
              <a:t>leaders as possible, I mean it.</a:t>
            </a:r>
          </a:p>
          <a:p>
            <a:pPr marL="0">
              <a:lnSpc>
                <a:spcPct val="120000"/>
              </a:lnSpc>
              <a:spcBef>
                <a:spcPts val="0"/>
              </a:spcBef>
            </a:pPr>
            <a:r>
              <a:rPr lang="en-US" dirty="0"/>
              <a:t>So give what you can today, and let's make 2018 the year this</a:t>
            </a:r>
          </a:p>
          <a:p>
            <a:pPr marL="0">
              <a:lnSpc>
                <a:spcPct val="120000"/>
              </a:lnSpc>
              <a:spcBef>
                <a:spcPts val="0"/>
              </a:spcBef>
            </a:pPr>
            <a:r>
              <a:rPr lang="en-US" dirty="0"/>
              <a:t>president realized, once and for all, that the American people are</a:t>
            </a:r>
          </a:p>
          <a:p>
            <a:pPr marL="0">
              <a:lnSpc>
                <a:spcPct val="120000"/>
              </a:lnSpc>
              <a:spcBef>
                <a:spcPts val="0"/>
              </a:spcBef>
            </a:pPr>
            <a:r>
              <a:rPr lang="en-US" dirty="0"/>
              <a:t>done with his malarkey.</a:t>
            </a:r>
          </a:p>
          <a:p>
            <a:pPr marL="0">
              <a:lnSpc>
                <a:spcPct val="120000"/>
              </a:lnSpc>
              <a:spcBef>
                <a:spcPts val="0"/>
              </a:spcBef>
            </a:pPr>
            <a:r>
              <a:rPr lang="en-US" dirty="0"/>
              <a:t>We've got to start right now.</a:t>
            </a:r>
          </a:p>
          <a:p>
            <a:pPr marL="0">
              <a:lnSpc>
                <a:spcPct val="120000"/>
              </a:lnSpc>
              <a:spcBef>
                <a:spcPts val="0"/>
              </a:spcBef>
            </a:pPr>
            <a:r>
              <a:rPr lang="en-US" dirty="0"/>
              <a:t>Thanks -- and Happy New Year.</a:t>
            </a:r>
          </a:p>
          <a:p>
            <a:pPr marL="0">
              <a:lnSpc>
                <a:spcPct val="120000"/>
              </a:lnSpc>
              <a:spcBef>
                <a:spcPts val="0"/>
              </a:spcBef>
            </a:pPr>
            <a:r>
              <a:rPr lang="en-US" dirty="0"/>
              <a:t>1/11/2018 Gmail - This is not a game.</a:t>
            </a:r>
          </a:p>
          <a:p>
            <a:pPr marL="0">
              <a:lnSpc>
                <a:spcPct val="120000"/>
              </a:lnSpc>
              <a:spcBef>
                <a:spcPts val="0"/>
              </a:spcBef>
            </a:pPr>
            <a:r>
              <a:rPr lang="en-US" dirty="0"/>
              <a:t>https://mail.google.com/mail/u/0/?</a:t>
            </a:r>
            <a:r>
              <a:rPr lang="en-US" dirty="0" err="1"/>
              <a:t>ui</a:t>
            </a:r>
            <a:r>
              <a:rPr lang="en-US" dirty="0"/>
              <a:t>=2&amp;ik=fde3a5db1e&amp;jsver=pkG7biCEwPU.en.&amp;view=</a:t>
            </a:r>
            <a:r>
              <a:rPr lang="en-US" dirty="0" err="1"/>
              <a:t>pt&amp;search</a:t>
            </a:r>
            <a:r>
              <a:rPr lang="en-US" dirty="0"/>
              <a:t>=</a:t>
            </a:r>
            <a:r>
              <a:rPr lang="en-US" dirty="0" err="1"/>
              <a:t>inbox&amp;th</a:t>
            </a:r>
            <a:r>
              <a:rPr lang="en-US" dirty="0"/>
              <a:t>=160e1d09c49ceb60&amp;siml=160e1d09c49… 3/3</a:t>
            </a:r>
          </a:p>
          <a:p>
            <a:pPr marL="0">
              <a:lnSpc>
                <a:spcPct val="120000"/>
              </a:lnSpc>
              <a:spcBef>
                <a:spcPts val="0"/>
              </a:spcBef>
            </a:pPr>
            <a:r>
              <a:rPr lang="en-US" dirty="0"/>
              <a:t>-Joe</a:t>
            </a:r>
          </a:p>
          <a:p>
            <a:pPr marL="0">
              <a:lnSpc>
                <a:spcPct val="120000"/>
              </a:lnSpc>
              <a:spcBef>
                <a:spcPts val="0"/>
              </a:spcBef>
            </a:pPr>
            <a:r>
              <a:rPr lang="en-US" dirty="0"/>
              <a:t>Website Donate</a:t>
            </a:r>
          </a:p>
          <a:p>
            <a:pPr marL="0">
              <a:lnSpc>
                <a:spcPct val="120000"/>
              </a:lnSpc>
              <a:spcBef>
                <a:spcPts val="0"/>
              </a:spcBef>
            </a:pPr>
            <a:r>
              <a:rPr lang="en-US" dirty="0"/>
              <a:t>Contributions or gifts to American Possibilities are not</a:t>
            </a:r>
          </a:p>
          <a:p>
            <a:pPr marL="0">
              <a:lnSpc>
                <a:spcPct val="120000"/>
              </a:lnSpc>
              <a:spcBef>
                <a:spcPts val="0"/>
              </a:spcBef>
            </a:pPr>
            <a:r>
              <a:rPr lang="en-US" dirty="0"/>
              <a:t>tax deductible.</a:t>
            </a:r>
          </a:p>
          <a:p>
            <a:pPr marL="0">
              <a:lnSpc>
                <a:spcPct val="120000"/>
              </a:lnSpc>
              <a:spcBef>
                <a:spcPts val="0"/>
              </a:spcBef>
            </a:pPr>
            <a:r>
              <a:rPr lang="en-US" dirty="0"/>
              <a:t>Paid for by American Possibilities and not authorized</a:t>
            </a:r>
          </a:p>
          <a:p>
            <a:pPr marL="0">
              <a:lnSpc>
                <a:spcPct val="120000"/>
              </a:lnSpc>
              <a:spcBef>
                <a:spcPts val="0"/>
              </a:spcBef>
            </a:pPr>
            <a:r>
              <a:rPr lang="en-US" dirty="0"/>
              <a:t>by any candidate or candidate’s committee.</a:t>
            </a:r>
          </a:p>
          <a:p>
            <a:pPr marL="0">
              <a:lnSpc>
                <a:spcPct val="120000"/>
              </a:lnSpc>
              <a:spcBef>
                <a:spcPts val="0"/>
              </a:spcBef>
            </a:pPr>
            <a:r>
              <a:rPr lang="en-US" dirty="0"/>
              <a:t>© 2017 American Possibilities. All Rights Reserved.</a:t>
            </a:r>
          </a:p>
          <a:p>
            <a:pPr marL="0">
              <a:lnSpc>
                <a:spcPct val="120000"/>
              </a:lnSpc>
              <a:spcBef>
                <a:spcPts val="0"/>
              </a:spcBef>
            </a:pPr>
            <a:r>
              <a:rPr lang="en-US" dirty="0"/>
              <a:t>918 Pennsylvania Ave SE, Washington DC 20003</a:t>
            </a:r>
          </a:p>
          <a:p>
            <a:pPr marL="0">
              <a:lnSpc>
                <a:spcPct val="120000"/>
              </a:lnSpc>
              <a:spcBef>
                <a:spcPts val="0"/>
              </a:spcBef>
            </a:pPr>
            <a:r>
              <a:rPr lang="en-US" dirty="0"/>
              <a:t>Privacy Policy | Terms of Service | Unsubscribe</a:t>
            </a:r>
          </a:p>
          <a:p>
            <a:endParaRPr lang="en-US" dirty="0"/>
          </a:p>
        </p:txBody>
      </p:sp>
    </p:spTree>
    <p:extLst>
      <p:ext uri="{BB962C8B-B14F-4D97-AF65-F5344CB8AC3E}">
        <p14:creationId xmlns:p14="http://schemas.microsoft.com/office/powerpoint/2010/main" val="2468179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II. Joe Biden—A political correct busy man</a:t>
            </a:r>
            <a:br>
              <a:rPr lang="en-US" b="1" dirty="0"/>
            </a:br>
            <a:r>
              <a:rPr lang="zh-TW" altLang="en-US" b="1" dirty="0"/>
              <a:t>政治正確的大忙人</a:t>
            </a:r>
            <a:r>
              <a:rPr lang="en-US" b="1" dirty="0"/>
              <a:t>Joe Biden</a:t>
            </a:r>
            <a:endParaRPr lang="en-US" dirty="0"/>
          </a:p>
        </p:txBody>
      </p:sp>
      <p:sp>
        <p:nvSpPr>
          <p:cNvPr id="3" name="Content Placeholder 2"/>
          <p:cNvSpPr>
            <a:spLocks noGrp="1"/>
          </p:cNvSpPr>
          <p:nvPr>
            <p:ph idx="1"/>
          </p:nvPr>
        </p:nvSpPr>
        <p:spPr/>
        <p:txBody>
          <a:bodyPr>
            <a:normAutofit/>
          </a:bodyPr>
          <a:lstStyle/>
          <a:p>
            <a:r>
              <a:rPr lang="en-US" sz="3200" dirty="0"/>
              <a:t>Joe Biden </a:t>
            </a:r>
            <a:r>
              <a:rPr lang="zh-TW" altLang="en-US" sz="3200" dirty="0"/>
              <a:t>大力攻擊川普總統的不適任以後</a:t>
            </a:r>
            <a:r>
              <a:rPr lang="en-US" sz="3200" dirty="0"/>
              <a:t>, </a:t>
            </a:r>
            <a:r>
              <a:rPr lang="zh-TW" altLang="en-US" sz="3200" dirty="0"/>
              <a:t>提到民主黨的成就</a:t>
            </a:r>
            <a:r>
              <a:rPr lang="en-US" sz="3200" dirty="0"/>
              <a:t>, </a:t>
            </a:r>
            <a:r>
              <a:rPr lang="zh-TW" altLang="en-US" sz="3200" dirty="0"/>
              <a:t>包括在阿拉巴馬州選出一個民主黨的參議員</a:t>
            </a:r>
            <a:r>
              <a:rPr lang="en-US" sz="3200" dirty="0"/>
              <a:t>Doug Jones</a:t>
            </a:r>
            <a:r>
              <a:rPr lang="zh-TW" altLang="en-US" sz="3200" dirty="0"/>
              <a:t>來補擔任</a:t>
            </a:r>
            <a:r>
              <a:rPr lang="en-US" sz="3200" dirty="0"/>
              <a:t>Attorney General of US (</a:t>
            </a:r>
            <a:r>
              <a:rPr lang="zh-TW" altLang="en-US" sz="3200" dirty="0"/>
              <a:t>美國的法務部長</a:t>
            </a:r>
            <a:r>
              <a:rPr lang="en-US" sz="3200" dirty="0"/>
              <a:t>)</a:t>
            </a:r>
            <a:r>
              <a:rPr lang="zh-TW" altLang="en-US" sz="3200" dirty="0"/>
              <a:t>的</a:t>
            </a:r>
            <a:r>
              <a:rPr lang="en-US" sz="3200" dirty="0"/>
              <a:t> Jeff Session</a:t>
            </a:r>
            <a:r>
              <a:rPr lang="zh-TW" altLang="en-US" sz="3200" dirty="0"/>
              <a:t>的參議員的空缺</a:t>
            </a:r>
            <a:r>
              <a:rPr lang="en-US" sz="3200" dirty="0"/>
              <a:t>. </a:t>
            </a:r>
            <a:r>
              <a:rPr lang="zh-TW" altLang="en-US" sz="3200" dirty="0"/>
              <a:t>以及民主黨第一位被選為維吉尼亞州的州議員的變性人 </a:t>
            </a:r>
            <a:r>
              <a:rPr lang="en-US" sz="3200" dirty="0"/>
              <a:t>Danica </a:t>
            </a:r>
            <a:r>
              <a:rPr lang="en-US" sz="3200" dirty="0" err="1"/>
              <a:t>Roem</a:t>
            </a:r>
            <a:r>
              <a:rPr lang="en-US" sz="3200" dirty="0"/>
              <a:t>. </a:t>
            </a:r>
            <a:r>
              <a:rPr lang="zh-TW" altLang="en-US" sz="3200" dirty="0"/>
              <a:t>這是</a:t>
            </a:r>
            <a:r>
              <a:rPr lang="en-US" sz="3200" dirty="0"/>
              <a:t>Joe Biden</a:t>
            </a:r>
            <a:r>
              <a:rPr lang="zh-TW" altLang="en-US" sz="3200" dirty="0"/>
              <a:t>所引以為豪的成就</a:t>
            </a:r>
            <a:r>
              <a:rPr lang="en-US" sz="3200" dirty="0"/>
              <a:t>, </a:t>
            </a:r>
            <a:r>
              <a:rPr lang="zh-TW" altLang="en-US" sz="3200" dirty="0"/>
              <a:t>在他忙碌的政治工作上面</a:t>
            </a:r>
            <a:r>
              <a:rPr lang="en-US" sz="3200" dirty="0"/>
              <a:t>, </a:t>
            </a:r>
            <a:r>
              <a:rPr lang="zh-TW" altLang="en-US" sz="3200" dirty="0"/>
              <a:t>這是他支持性別平權的成就之一</a:t>
            </a:r>
            <a:r>
              <a:rPr lang="en-US" sz="3200" dirty="0"/>
              <a:t>.  </a:t>
            </a:r>
            <a:r>
              <a:rPr lang="zh-TW" altLang="en-US" sz="3200" dirty="0"/>
              <a:t>這是</a:t>
            </a:r>
            <a:r>
              <a:rPr lang="en-US" sz="3200" dirty="0"/>
              <a:t>Political Correct </a:t>
            </a:r>
            <a:r>
              <a:rPr lang="zh-TW" altLang="en-US" sz="3200" dirty="0"/>
              <a:t>的一個信</a:t>
            </a:r>
            <a:r>
              <a:rPr lang="en-US" sz="3200" dirty="0"/>
              <a:t>, </a:t>
            </a:r>
            <a:r>
              <a:rPr lang="zh-TW" altLang="en-US" sz="3200" dirty="0"/>
              <a:t>也反映出了這忙碌的美國政客的道德觀</a:t>
            </a:r>
            <a:r>
              <a:rPr lang="en-US" sz="3200" dirty="0"/>
              <a:t>. </a:t>
            </a:r>
            <a:r>
              <a:rPr lang="zh-TW" altLang="en-US" sz="3200" dirty="0"/>
              <a:t>看起來很好</a:t>
            </a:r>
            <a:r>
              <a:rPr lang="en-US" sz="3200" dirty="0"/>
              <a:t>, </a:t>
            </a:r>
            <a:r>
              <a:rPr lang="zh-TW" altLang="en-US" sz="3200" dirty="0"/>
              <a:t>但是上帝喜歡嗎</a:t>
            </a:r>
            <a:r>
              <a:rPr lang="en-US" sz="3200" dirty="0" smtClean="0"/>
              <a:t>?</a:t>
            </a:r>
            <a:endParaRPr lang="en-US" sz="3200" dirty="0"/>
          </a:p>
        </p:txBody>
      </p:sp>
    </p:spTree>
    <p:extLst>
      <p:ext uri="{BB962C8B-B14F-4D97-AF65-F5344CB8AC3E}">
        <p14:creationId xmlns:p14="http://schemas.microsoft.com/office/powerpoint/2010/main" val="2725691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1620</Words>
  <Application>Microsoft Office PowerPoint</Application>
  <PresentationFormat>Widescreen</PresentationFormat>
  <Paragraphs>160</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PMingLiU</vt:lpstr>
      <vt:lpstr>Arial</vt:lpstr>
      <vt:lpstr>Calibri</vt:lpstr>
      <vt:lpstr>Calibri Light</vt:lpstr>
      <vt:lpstr>Times New Roman</vt:lpstr>
      <vt:lpstr>Office Theme</vt:lpstr>
      <vt:lpstr>Busy Bee Provoker 忙碌的虎頭蜂</vt:lpstr>
      <vt:lpstr>I. Ahab—a busy man. 大忙人—亞哈</vt:lpstr>
      <vt:lpstr>I. Ahab—a busy man. 大忙人—亞哈</vt:lpstr>
      <vt:lpstr>PowerPoint Presentation</vt:lpstr>
      <vt:lpstr>Baal and its altar 巴力和他的壇</vt:lpstr>
      <vt:lpstr>Ashera 亞舍拉</vt:lpstr>
      <vt:lpstr>I. Ahab—a busy man. 大忙人—亞哈</vt:lpstr>
      <vt:lpstr>II. Joe Biden—A political correct busy man 政治正確的大忙人Joe Biden</vt:lpstr>
      <vt:lpstr>II. Joe Biden—A political correct busy man 政治正確的大忙人Joe Biden</vt:lpstr>
      <vt:lpstr>III. Hiel—A Humanistic Busy man  一個人文主義的大忙人—希伊勒</vt:lpstr>
      <vt:lpstr>Father &amp; Son Conversation 父子的對話</vt:lpstr>
      <vt:lpstr>Father &amp; Son Conversation 父子的對話</vt:lpstr>
      <vt:lpstr>Ahab &amp; Hiel Conversation 亞哈和希伊勒對話 </vt:lpstr>
      <vt:lpstr>Lay Foundation 立根基</vt:lpstr>
      <vt:lpstr>Keystone of the Gate 安城門</vt:lpstr>
      <vt:lpstr>IV. Ahab—a practical busy man. 務實的大忙人—亞哈</vt:lpstr>
      <vt:lpstr>PowerPoint Presentation</vt:lpstr>
      <vt:lpstr>PowerPoint Presentation</vt:lpstr>
      <vt:lpstr>PowerPoint Presentation</vt:lpstr>
      <vt:lpstr>PowerPoint Presentation</vt:lpstr>
      <vt:lpstr>Ahab 亞哈王</vt:lpstr>
      <vt:lpstr>Ahaziah 亞哈謝</vt:lpstr>
      <vt:lpstr>Joram 約蘭王</vt:lpstr>
      <vt:lpstr>Joram 約蘭王</vt:lpstr>
      <vt:lpstr>V. Are we the busy bee provoker?  我們是忙碌的虎頭蜂嗎?</vt:lpstr>
      <vt:lpstr>California 加州</vt:lpstr>
      <vt:lpstr>PowerPoint Presentation</vt:lpstr>
      <vt:lpstr>PowerPoint Presentation</vt:lpstr>
      <vt:lpstr>PowerPoint Presentation</vt:lpstr>
      <vt:lpstr>Santa Babara County Mud Slide 土石流</vt:lpstr>
      <vt:lpstr>PowerPoint Presentation</vt:lpstr>
      <vt:lpstr>PowerPoint Presentation</vt:lpstr>
      <vt:lpstr>PowerPoint Presentation</vt:lpstr>
      <vt:lpstr>PowerPoint Presentation</vt:lpstr>
      <vt:lpstr>What are we? 我們在忙甚麼?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Busy Bee Provoker 忙碌的虎頭蜂</dc:title>
  <dc:creator>ADVENT Taiwan</dc:creator>
  <cp:lastModifiedBy>ADVENT Taiwan</cp:lastModifiedBy>
  <cp:revision>20</cp:revision>
  <dcterms:created xsi:type="dcterms:W3CDTF">2018-01-13T17:17:16Z</dcterms:created>
  <dcterms:modified xsi:type="dcterms:W3CDTF">2018-01-14T01:01:42Z</dcterms:modified>
</cp:coreProperties>
</file>