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58" r:id="rId5"/>
    <p:sldId id="259" r:id="rId6"/>
    <p:sldId id="260" r:id="rId7"/>
    <p:sldId id="261" r:id="rId8"/>
    <p:sldId id="262" r:id="rId9"/>
    <p:sldId id="263" r:id="rId10"/>
    <p:sldId id="264" r:id="rId11"/>
    <p:sldId id="266" r:id="rId12"/>
    <p:sldId id="267" r:id="rId13"/>
    <p:sldId id="268" r:id="rId14"/>
    <p:sldId id="269" r:id="rId15"/>
    <p:sldId id="272" r:id="rId16"/>
    <p:sldId id="270" r:id="rId17"/>
    <p:sldId id="273" r:id="rId18"/>
    <p:sldId id="274" r:id="rId19"/>
    <p:sldId id="275" r:id="rId20"/>
    <p:sldId id="277" r:id="rId21"/>
    <p:sldId id="278" r:id="rId22"/>
    <p:sldId id="276" r:id="rId23"/>
    <p:sldId id="279" r:id="rId24"/>
    <p:sldId id="280" r:id="rId25"/>
    <p:sldId id="282" r:id="rId26"/>
    <p:sldId id="281" r:id="rId27"/>
    <p:sldId id="283" r:id="rId28"/>
    <p:sldId id="284" r:id="rId29"/>
    <p:sldId id="285" r:id="rId30"/>
    <p:sldId id="286" r:id="rId31"/>
    <p:sldId id="288" r:id="rId32"/>
    <p:sldId id="28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66" d="100"/>
          <a:sy n="66" d="100"/>
        </p:scale>
        <p:origin x="679" y="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74D5BA-6068-4D8B-9B85-FFFF54368C88}"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0DCD5A-7818-46CB-8788-19111ECFCE24}" type="slidenum">
              <a:rPr lang="en-US" smtClean="0"/>
              <a:t>‹#›</a:t>
            </a:fld>
            <a:endParaRPr lang="en-US"/>
          </a:p>
        </p:txBody>
      </p:sp>
    </p:spTree>
    <p:extLst>
      <p:ext uri="{BB962C8B-B14F-4D97-AF65-F5344CB8AC3E}">
        <p14:creationId xmlns:p14="http://schemas.microsoft.com/office/powerpoint/2010/main" val="3190333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74D5BA-6068-4D8B-9B85-FFFF54368C88}"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0DCD5A-7818-46CB-8788-19111ECFCE24}" type="slidenum">
              <a:rPr lang="en-US" smtClean="0"/>
              <a:t>‹#›</a:t>
            </a:fld>
            <a:endParaRPr lang="en-US"/>
          </a:p>
        </p:txBody>
      </p:sp>
    </p:spTree>
    <p:extLst>
      <p:ext uri="{BB962C8B-B14F-4D97-AF65-F5344CB8AC3E}">
        <p14:creationId xmlns:p14="http://schemas.microsoft.com/office/powerpoint/2010/main" val="2725164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74D5BA-6068-4D8B-9B85-FFFF54368C88}"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0DCD5A-7818-46CB-8788-19111ECFCE24}" type="slidenum">
              <a:rPr lang="en-US" smtClean="0"/>
              <a:t>‹#›</a:t>
            </a:fld>
            <a:endParaRPr lang="en-US"/>
          </a:p>
        </p:txBody>
      </p:sp>
    </p:spTree>
    <p:extLst>
      <p:ext uri="{BB962C8B-B14F-4D97-AF65-F5344CB8AC3E}">
        <p14:creationId xmlns:p14="http://schemas.microsoft.com/office/powerpoint/2010/main" val="2376617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74D5BA-6068-4D8B-9B85-FFFF54368C88}"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0DCD5A-7818-46CB-8788-19111ECFCE24}" type="slidenum">
              <a:rPr lang="en-US" smtClean="0"/>
              <a:t>‹#›</a:t>
            </a:fld>
            <a:endParaRPr lang="en-US"/>
          </a:p>
        </p:txBody>
      </p:sp>
    </p:spTree>
    <p:extLst>
      <p:ext uri="{BB962C8B-B14F-4D97-AF65-F5344CB8AC3E}">
        <p14:creationId xmlns:p14="http://schemas.microsoft.com/office/powerpoint/2010/main" val="3392824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774D5BA-6068-4D8B-9B85-FFFF54368C88}"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0DCD5A-7818-46CB-8788-19111ECFCE24}" type="slidenum">
              <a:rPr lang="en-US" smtClean="0"/>
              <a:t>‹#›</a:t>
            </a:fld>
            <a:endParaRPr lang="en-US"/>
          </a:p>
        </p:txBody>
      </p:sp>
    </p:spTree>
    <p:extLst>
      <p:ext uri="{BB962C8B-B14F-4D97-AF65-F5344CB8AC3E}">
        <p14:creationId xmlns:p14="http://schemas.microsoft.com/office/powerpoint/2010/main" val="598354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74D5BA-6068-4D8B-9B85-FFFF54368C88}" type="datetimeFigureOut">
              <a:rPr lang="en-US" smtClean="0"/>
              <a:t>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0DCD5A-7818-46CB-8788-19111ECFCE24}" type="slidenum">
              <a:rPr lang="en-US" smtClean="0"/>
              <a:t>‹#›</a:t>
            </a:fld>
            <a:endParaRPr lang="en-US"/>
          </a:p>
        </p:txBody>
      </p:sp>
    </p:spTree>
    <p:extLst>
      <p:ext uri="{BB962C8B-B14F-4D97-AF65-F5344CB8AC3E}">
        <p14:creationId xmlns:p14="http://schemas.microsoft.com/office/powerpoint/2010/main" val="774486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74D5BA-6068-4D8B-9B85-FFFF54368C88}" type="datetimeFigureOut">
              <a:rPr lang="en-US" smtClean="0"/>
              <a:t>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0DCD5A-7818-46CB-8788-19111ECFCE24}" type="slidenum">
              <a:rPr lang="en-US" smtClean="0"/>
              <a:t>‹#›</a:t>
            </a:fld>
            <a:endParaRPr lang="en-US"/>
          </a:p>
        </p:txBody>
      </p:sp>
    </p:spTree>
    <p:extLst>
      <p:ext uri="{BB962C8B-B14F-4D97-AF65-F5344CB8AC3E}">
        <p14:creationId xmlns:p14="http://schemas.microsoft.com/office/powerpoint/2010/main" val="2029969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74D5BA-6068-4D8B-9B85-FFFF54368C88}" type="datetimeFigureOut">
              <a:rPr lang="en-US" smtClean="0"/>
              <a:t>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0DCD5A-7818-46CB-8788-19111ECFCE24}" type="slidenum">
              <a:rPr lang="en-US" smtClean="0"/>
              <a:t>‹#›</a:t>
            </a:fld>
            <a:endParaRPr lang="en-US"/>
          </a:p>
        </p:txBody>
      </p:sp>
    </p:spTree>
    <p:extLst>
      <p:ext uri="{BB962C8B-B14F-4D97-AF65-F5344CB8AC3E}">
        <p14:creationId xmlns:p14="http://schemas.microsoft.com/office/powerpoint/2010/main" val="1423260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74D5BA-6068-4D8B-9B85-FFFF54368C88}" type="datetimeFigureOut">
              <a:rPr lang="en-US" smtClean="0"/>
              <a:t>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0DCD5A-7818-46CB-8788-19111ECFCE24}" type="slidenum">
              <a:rPr lang="en-US" smtClean="0"/>
              <a:t>‹#›</a:t>
            </a:fld>
            <a:endParaRPr lang="en-US"/>
          </a:p>
        </p:txBody>
      </p:sp>
    </p:spTree>
    <p:extLst>
      <p:ext uri="{BB962C8B-B14F-4D97-AF65-F5344CB8AC3E}">
        <p14:creationId xmlns:p14="http://schemas.microsoft.com/office/powerpoint/2010/main" val="1577401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774D5BA-6068-4D8B-9B85-FFFF54368C88}" type="datetimeFigureOut">
              <a:rPr lang="en-US" smtClean="0"/>
              <a:t>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0DCD5A-7818-46CB-8788-19111ECFCE24}" type="slidenum">
              <a:rPr lang="en-US" smtClean="0"/>
              <a:t>‹#›</a:t>
            </a:fld>
            <a:endParaRPr lang="en-US"/>
          </a:p>
        </p:txBody>
      </p:sp>
    </p:spTree>
    <p:extLst>
      <p:ext uri="{BB962C8B-B14F-4D97-AF65-F5344CB8AC3E}">
        <p14:creationId xmlns:p14="http://schemas.microsoft.com/office/powerpoint/2010/main" val="2889671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774D5BA-6068-4D8B-9B85-FFFF54368C88}" type="datetimeFigureOut">
              <a:rPr lang="en-US" smtClean="0"/>
              <a:t>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0DCD5A-7818-46CB-8788-19111ECFCE24}" type="slidenum">
              <a:rPr lang="en-US" smtClean="0"/>
              <a:t>‹#›</a:t>
            </a:fld>
            <a:endParaRPr lang="en-US"/>
          </a:p>
        </p:txBody>
      </p:sp>
    </p:spTree>
    <p:extLst>
      <p:ext uri="{BB962C8B-B14F-4D97-AF65-F5344CB8AC3E}">
        <p14:creationId xmlns:p14="http://schemas.microsoft.com/office/powerpoint/2010/main" val="3038783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74D5BA-6068-4D8B-9B85-FFFF54368C88}" type="datetimeFigureOut">
              <a:rPr lang="en-US" smtClean="0"/>
              <a:t>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0DCD5A-7818-46CB-8788-19111ECFCE24}" type="slidenum">
              <a:rPr lang="en-US" smtClean="0"/>
              <a:t>‹#›</a:t>
            </a:fld>
            <a:endParaRPr lang="en-US"/>
          </a:p>
        </p:txBody>
      </p:sp>
    </p:spTree>
    <p:extLst>
      <p:ext uri="{BB962C8B-B14F-4D97-AF65-F5344CB8AC3E}">
        <p14:creationId xmlns:p14="http://schemas.microsoft.com/office/powerpoint/2010/main" val="2548792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abcnews.go.com/US/lottery-murder-deedee-moore-found-guilty/story?id=17926009"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875480"/>
          </a:xfrm>
        </p:spPr>
        <p:txBody>
          <a:bodyPr/>
          <a:lstStyle/>
          <a:p>
            <a:r>
              <a:rPr lang="en-US" altLang="zh-TW" dirty="0" smtClean="0"/>
              <a:t>Focus on the Lord</a:t>
            </a:r>
            <a:br>
              <a:rPr lang="en-US" altLang="zh-TW" dirty="0" smtClean="0"/>
            </a:br>
            <a:r>
              <a:rPr lang="zh-TW" altLang="en-US" dirty="0" smtClean="0"/>
              <a:t>定睛在主身</a:t>
            </a:r>
            <a:r>
              <a:rPr lang="zh-TW" altLang="en-US" dirty="0"/>
              <a:t>上</a:t>
            </a:r>
            <a:endParaRPr lang="en-US" dirty="0"/>
          </a:p>
        </p:txBody>
      </p:sp>
      <p:sp>
        <p:nvSpPr>
          <p:cNvPr id="3" name="Subtitle 2"/>
          <p:cNvSpPr>
            <a:spLocks noGrp="1"/>
          </p:cNvSpPr>
          <p:nvPr>
            <p:ph type="subTitle" idx="1"/>
          </p:nvPr>
        </p:nvSpPr>
        <p:spPr/>
        <p:txBody>
          <a:bodyPr>
            <a:noAutofit/>
          </a:bodyPr>
          <a:lstStyle/>
          <a:p>
            <a:r>
              <a:rPr lang="en-US" altLang="zh-TW" sz="3200" dirty="0" smtClean="0"/>
              <a:t>2/11/2018</a:t>
            </a:r>
          </a:p>
          <a:p>
            <a:r>
              <a:rPr lang="en-US" altLang="zh-TW" sz="3200" dirty="0" smtClean="0"/>
              <a:t>BOLGPC</a:t>
            </a:r>
            <a:r>
              <a:rPr lang="zh-TW" altLang="en-US" sz="3200" dirty="0" smtClean="0"/>
              <a:t> 爾</a:t>
            </a:r>
            <a:r>
              <a:rPr lang="zh-TW" altLang="en-US" sz="3200" dirty="0"/>
              <a:t>灣大公園靈</a:t>
            </a:r>
            <a:r>
              <a:rPr lang="zh-TW" altLang="en-US" sz="3200" dirty="0" smtClean="0"/>
              <a:t>糧堂</a:t>
            </a:r>
            <a:endParaRPr lang="en-US" altLang="zh-TW" sz="3200" dirty="0" smtClean="0"/>
          </a:p>
          <a:p>
            <a:r>
              <a:rPr lang="en-US" altLang="zh-TW" sz="3200" dirty="0" smtClean="0"/>
              <a:t>Rev. Y. Joseph Chang </a:t>
            </a:r>
            <a:r>
              <a:rPr lang="zh-TW" altLang="en-US" sz="3200" dirty="0" smtClean="0"/>
              <a:t>張玉明牧師</a:t>
            </a:r>
            <a:endParaRPr lang="en-US" sz="3200" dirty="0"/>
          </a:p>
        </p:txBody>
      </p:sp>
    </p:spTree>
    <p:extLst>
      <p:ext uri="{BB962C8B-B14F-4D97-AF65-F5344CB8AC3E}">
        <p14:creationId xmlns:p14="http://schemas.microsoft.com/office/powerpoint/2010/main" val="29221351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3600" dirty="0"/>
              <a:t>"Of the thousands of lottery winners I knew, a few were happy and a few lived happily ever after," Edward </a:t>
            </a:r>
            <a:r>
              <a:rPr lang="en-US" sz="3600" dirty="0" err="1"/>
              <a:t>Ugel</a:t>
            </a:r>
            <a:r>
              <a:rPr lang="en-US" sz="3600" dirty="0"/>
              <a:t>, author of "Money for Nothing: One Man's Journey Through the Dark Side of Lottery Millions," told the Daily Beast. "But you would be blown away to see how many winners wish they'd never won."</a:t>
            </a:r>
          </a:p>
          <a:p>
            <a:pPr marL="0" indent="0">
              <a:buNone/>
            </a:pPr>
            <a:endParaRPr lang="en-US" dirty="0"/>
          </a:p>
        </p:txBody>
      </p:sp>
    </p:spTree>
    <p:extLst>
      <p:ext uri="{BB962C8B-B14F-4D97-AF65-F5344CB8AC3E}">
        <p14:creationId xmlns:p14="http://schemas.microsoft.com/office/powerpoint/2010/main" val="14441964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3600" dirty="0"/>
              <a:t>"Of the thousands of lottery winners I knew, a few were happy and a few lived happily ever after," Edward </a:t>
            </a:r>
            <a:r>
              <a:rPr lang="en-US" sz="3600" dirty="0" err="1"/>
              <a:t>Ugel</a:t>
            </a:r>
            <a:r>
              <a:rPr lang="en-US" sz="3600" dirty="0"/>
              <a:t>, author of "Money for Nothing: One Man's Journey Through the Dark Side of Lottery Millions," told the Daily Beast. </a:t>
            </a:r>
            <a:r>
              <a:rPr lang="en-US" sz="3600" dirty="0">
                <a:solidFill>
                  <a:srgbClr val="FF0000"/>
                </a:solidFill>
              </a:rPr>
              <a:t>"But you would be blown away to see how many winners wish they'd never won</a:t>
            </a:r>
            <a:r>
              <a:rPr lang="en-US" sz="3600" dirty="0" smtClean="0">
                <a:solidFill>
                  <a:srgbClr val="FF0000"/>
                </a:solidFill>
              </a:rPr>
              <a:t>.“</a:t>
            </a:r>
          </a:p>
          <a:p>
            <a:r>
              <a:rPr lang="zh-TW" altLang="en-US" sz="3200" dirty="0">
                <a:solidFill>
                  <a:srgbClr val="FF0000"/>
                </a:solidFill>
              </a:rPr>
              <a:t>有多少的彩票的中獎人</a:t>
            </a:r>
            <a:r>
              <a:rPr lang="en-US" sz="3200" dirty="0">
                <a:solidFill>
                  <a:srgbClr val="FF0000"/>
                </a:solidFill>
              </a:rPr>
              <a:t>, </a:t>
            </a:r>
            <a:r>
              <a:rPr lang="zh-TW" altLang="en-US" sz="3200" dirty="0">
                <a:solidFill>
                  <a:srgbClr val="FF0000"/>
                </a:solidFill>
              </a:rPr>
              <a:t>由衷的希望 </a:t>
            </a:r>
            <a:r>
              <a:rPr lang="en-US" sz="3200" dirty="0">
                <a:solidFill>
                  <a:srgbClr val="FF0000"/>
                </a:solidFill>
              </a:rPr>
              <a:t>“</a:t>
            </a:r>
            <a:r>
              <a:rPr lang="zh-TW" altLang="en-US" sz="3200" dirty="0">
                <a:solidFill>
                  <a:srgbClr val="FF0000"/>
                </a:solidFill>
              </a:rPr>
              <a:t>他們沒有中獎</a:t>
            </a:r>
            <a:r>
              <a:rPr lang="en-US" sz="3200" dirty="0">
                <a:solidFill>
                  <a:srgbClr val="FF0000"/>
                </a:solidFill>
              </a:rPr>
              <a:t>!” </a:t>
            </a:r>
          </a:p>
          <a:p>
            <a:pPr marL="0" indent="0">
              <a:buNone/>
            </a:pPr>
            <a:endParaRPr lang="en-US" dirty="0"/>
          </a:p>
        </p:txBody>
      </p:sp>
    </p:spTree>
    <p:extLst>
      <p:ext uri="{BB962C8B-B14F-4D97-AF65-F5344CB8AC3E}">
        <p14:creationId xmlns:p14="http://schemas.microsoft.com/office/powerpoint/2010/main" val="32406079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0511" y="190982"/>
            <a:ext cx="11997160" cy="6290841"/>
          </a:xfrm>
        </p:spPr>
        <p:txBody>
          <a:bodyPr>
            <a:noAutofit/>
          </a:bodyPr>
          <a:lstStyle/>
          <a:p>
            <a:r>
              <a:rPr lang="en-US" sz="3200" b="1" baseline="30000" dirty="0"/>
              <a:t>1</a:t>
            </a:r>
            <a:r>
              <a:rPr lang="zh-TW" altLang="en-US" sz="3200" b="1" dirty="0"/>
              <a:t>過了許久，到第三年，耶和華的話臨到以利亞說：你去，使亞哈得見你；我要降雨在地上。</a:t>
            </a:r>
            <a:r>
              <a:rPr lang="en-US" sz="3200" b="1" baseline="30000" dirty="0"/>
              <a:t>2</a:t>
            </a:r>
            <a:r>
              <a:rPr lang="zh-TW" altLang="en-US" sz="3200" b="1" dirty="0"/>
              <a:t>以利亞就去，要使亞哈得見他。那時，撒瑪利亞有大饑荒；</a:t>
            </a:r>
            <a:r>
              <a:rPr lang="en-US" sz="3200" b="1" baseline="30000" dirty="0"/>
              <a:t>3</a:t>
            </a:r>
            <a:r>
              <a:rPr lang="zh-TW" altLang="en-US" sz="3200" b="1" dirty="0"/>
              <a:t>亞哈將他的家宰俄巴底召了來。</a:t>
            </a:r>
            <a:r>
              <a:rPr lang="en-US" altLang="zh-TW" sz="3200" b="1" dirty="0"/>
              <a:t>〈</a:t>
            </a:r>
            <a:r>
              <a:rPr lang="zh-TW" altLang="en-US" sz="3200" b="1" dirty="0"/>
              <a:t>俄巴底甚是敬畏耶和華，</a:t>
            </a:r>
            <a:r>
              <a:rPr lang="en-US" sz="3200" b="1" baseline="30000" dirty="0"/>
              <a:t>4</a:t>
            </a:r>
            <a:r>
              <a:rPr lang="zh-TW" altLang="en-US" sz="3200" b="1" dirty="0"/>
              <a:t>耶洗別殺耶和華眾先知的時候，俄巴底將一百個先知藏了，每五十人藏在一個洞裡，拿餅和水供養他們。</a:t>
            </a:r>
            <a:r>
              <a:rPr lang="en-US" altLang="zh-TW" sz="3200" b="1" dirty="0" smtClean="0"/>
              <a:t>〉【</a:t>
            </a:r>
            <a:r>
              <a:rPr lang="zh-TW" altLang="en-US" sz="3200" b="1" dirty="0"/>
              <a:t>王上</a:t>
            </a:r>
            <a:r>
              <a:rPr lang="en-US" sz="3200" b="1" dirty="0"/>
              <a:t> </a:t>
            </a:r>
            <a:r>
              <a:rPr lang="en-US" sz="3200" b="1" dirty="0" smtClean="0"/>
              <a:t>18:1~4</a:t>
            </a:r>
            <a:r>
              <a:rPr lang="en-US" altLang="zh-TW" sz="3200" b="1" dirty="0" smtClean="0"/>
              <a:t>】</a:t>
            </a:r>
            <a:r>
              <a:rPr lang="en-US" sz="3200" b="1" dirty="0"/>
              <a:t/>
            </a:r>
            <a:br>
              <a:rPr lang="en-US" sz="3200" b="1" dirty="0"/>
            </a:br>
            <a:r>
              <a:rPr lang="en-US" sz="3200" b="1" baseline="30000" dirty="0"/>
              <a:t>1</a:t>
            </a:r>
            <a:r>
              <a:rPr lang="en-US" sz="3200" b="1" dirty="0"/>
              <a:t>After a long time, in the third year, the word of the LORD came to Elijah: "Go and present yourself to Ahab, and I will send rain on the land." </a:t>
            </a:r>
            <a:r>
              <a:rPr lang="en-US" sz="3200" b="1" baseline="30000" dirty="0"/>
              <a:t>2</a:t>
            </a:r>
            <a:r>
              <a:rPr lang="en-US" sz="3200" b="1" dirty="0"/>
              <a:t>So Elijah went to present himself to Ahab. Now the famine was severe in Samaria, </a:t>
            </a:r>
            <a:r>
              <a:rPr lang="en-US" sz="3200" b="1" baseline="30000" dirty="0"/>
              <a:t>3</a:t>
            </a:r>
            <a:r>
              <a:rPr lang="en-US" sz="3200" b="1" dirty="0"/>
              <a:t>and Ahab had summoned Obadiah, who was in charge of his palace. (Obadiah was a devout believer in the LORD. </a:t>
            </a:r>
            <a:r>
              <a:rPr lang="en-US" sz="3200" b="1" baseline="30000" dirty="0"/>
              <a:t>4</a:t>
            </a:r>
            <a:r>
              <a:rPr lang="en-US" sz="3200" b="1" dirty="0"/>
              <a:t>While Jezebel was killing off the Lord's prophets, Obadiah had taken a hundred prophets and hidden them in two caves, fifty in each, and had supplied them with food and water.) </a:t>
            </a:r>
            <a:r>
              <a:rPr lang="en-US" altLang="zh-TW" sz="3200" b="1" dirty="0" smtClean="0"/>
              <a:t>【</a:t>
            </a:r>
            <a:r>
              <a:rPr lang="en-US" sz="3200" b="1" dirty="0"/>
              <a:t>1King </a:t>
            </a:r>
            <a:r>
              <a:rPr lang="en-US" sz="3200" b="1" dirty="0" smtClean="0"/>
              <a:t>18:1~4</a:t>
            </a:r>
            <a:r>
              <a:rPr lang="en-US" altLang="zh-TW" sz="3200" b="1" dirty="0" smtClean="0"/>
              <a:t>】</a:t>
            </a:r>
            <a:endParaRPr lang="en-US" sz="3200" dirty="0"/>
          </a:p>
        </p:txBody>
      </p:sp>
    </p:spTree>
    <p:extLst>
      <p:ext uri="{BB962C8B-B14F-4D97-AF65-F5344CB8AC3E}">
        <p14:creationId xmlns:p14="http://schemas.microsoft.com/office/powerpoint/2010/main" val="36153122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02557" y="365125"/>
            <a:ext cx="11609407" cy="6116698"/>
          </a:xfrm>
        </p:spPr>
        <p:txBody>
          <a:bodyPr>
            <a:noAutofit/>
          </a:bodyPr>
          <a:lstStyle/>
          <a:p>
            <a:r>
              <a:rPr lang="en-US" sz="3200" b="1" baseline="30000" dirty="0" smtClean="0"/>
              <a:t>5</a:t>
            </a:r>
            <a:r>
              <a:rPr lang="zh-TW" altLang="en-US" sz="3200" b="1" dirty="0"/>
              <a:t>亞哈對俄巴底說：我們走遍這地，到一切水泉旁和一切溪邊，或者找得著青草，可以救活騾馬，免得絕了牲畜。</a:t>
            </a:r>
            <a:r>
              <a:rPr lang="en-US" sz="3200" b="1" baseline="30000" dirty="0"/>
              <a:t>6</a:t>
            </a:r>
            <a:r>
              <a:rPr lang="zh-TW" altLang="en-US" sz="3200" b="1" dirty="0"/>
              <a:t>於是二人分地遊行，亞哈獨走一路，俄巴底獨走一路。</a:t>
            </a:r>
            <a:r>
              <a:rPr lang="en-US" sz="3200" b="1" baseline="30000" dirty="0"/>
              <a:t>7</a:t>
            </a:r>
            <a:r>
              <a:rPr lang="zh-TW" altLang="en-US" sz="3200" b="1" dirty="0"/>
              <a:t>俄巴底在路上恰與以利亞相遇，俄巴底認出他來，就俯伏在地，說：你是我主以利亞不是？</a:t>
            </a:r>
            <a:r>
              <a:rPr lang="en-US" sz="3200" b="1" baseline="30000" dirty="0"/>
              <a:t>8</a:t>
            </a:r>
            <a:r>
              <a:rPr lang="zh-TW" altLang="en-US" sz="3200" b="1" dirty="0"/>
              <a:t>回答說：是。你去告訴你主人說，以利亞在這裡</a:t>
            </a:r>
            <a:r>
              <a:rPr lang="zh-TW" altLang="en-US" sz="3200" b="1" dirty="0" smtClean="0"/>
              <a:t>。</a:t>
            </a:r>
            <a:r>
              <a:rPr lang="en-US" altLang="zh-TW" sz="3200" b="1" dirty="0" smtClean="0"/>
              <a:t>【</a:t>
            </a:r>
            <a:r>
              <a:rPr lang="zh-TW" altLang="en-US" sz="3200" b="1" dirty="0"/>
              <a:t>王上</a:t>
            </a:r>
            <a:r>
              <a:rPr lang="en-US" sz="3200" b="1" dirty="0"/>
              <a:t> </a:t>
            </a:r>
            <a:r>
              <a:rPr lang="en-US" sz="3200" b="1" dirty="0" smtClean="0"/>
              <a:t>18:5-8</a:t>
            </a:r>
            <a:r>
              <a:rPr lang="en-US" altLang="zh-TW" sz="3200" b="1" dirty="0" smtClean="0"/>
              <a:t>】</a:t>
            </a:r>
            <a:r>
              <a:rPr lang="en-US" sz="3200" b="1" dirty="0"/>
              <a:t/>
            </a:r>
            <a:br>
              <a:rPr lang="en-US" sz="3200" b="1" dirty="0"/>
            </a:br>
            <a:r>
              <a:rPr lang="en-US" sz="3200" b="1" baseline="30000" dirty="0" smtClean="0"/>
              <a:t>5</a:t>
            </a:r>
            <a:r>
              <a:rPr lang="en-US" sz="3200" b="1" dirty="0" smtClean="0"/>
              <a:t>Ahab </a:t>
            </a:r>
            <a:r>
              <a:rPr lang="en-US" sz="3200" b="1" dirty="0"/>
              <a:t>had said to Obadiah, "Go through the land to all the springs and valleys. Maybe we can find some grass to keep the horses and mules alive so we will not have to kill any of our animals." </a:t>
            </a:r>
            <a:r>
              <a:rPr lang="en-US" sz="3200" b="1" baseline="30000" dirty="0"/>
              <a:t>6</a:t>
            </a:r>
            <a:r>
              <a:rPr lang="en-US" sz="3200" b="1" dirty="0"/>
              <a:t>So they divided the land they were to cover, Ahab going in one direction and Obadiah in another. </a:t>
            </a:r>
            <a:r>
              <a:rPr lang="en-US" sz="3200" b="1" baseline="30000" dirty="0"/>
              <a:t>7</a:t>
            </a:r>
            <a:r>
              <a:rPr lang="en-US" sz="3200" b="1" dirty="0"/>
              <a:t>As Obadiah was walking along, Elijah met him. Obadiah recognized him, bowed down to the ground, and said, "Is it really you, my lord Elijah?" </a:t>
            </a:r>
            <a:r>
              <a:rPr lang="en-US" sz="3200" b="1" baseline="30000" dirty="0"/>
              <a:t>8</a:t>
            </a:r>
            <a:r>
              <a:rPr lang="en-US" sz="3200" b="1" dirty="0"/>
              <a:t>"Yes," he replied. "Go tell your master, 'Elijah is here.'" </a:t>
            </a:r>
            <a:r>
              <a:rPr lang="en-US" altLang="zh-TW" sz="3200" b="1" dirty="0" smtClean="0"/>
              <a:t>【</a:t>
            </a:r>
            <a:r>
              <a:rPr lang="en-US" sz="3200" b="1" dirty="0"/>
              <a:t>1King </a:t>
            </a:r>
            <a:r>
              <a:rPr lang="en-US" sz="3200" b="1" dirty="0" smtClean="0"/>
              <a:t>18:5-8</a:t>
            </a:r>
            <a:r>
              <a:rPr lang="en-US" altLang="zh-TW" sz="3200" b="1" dirty="0" smtClean="0"/>
              <a:t>】</a:t>
            </a:r>
            <a:endParaRPr lang="en-US" sz="3200" dirty="0"/>
          </a:p>
        </p:txBody>
      </p:sp>
    </p:spTree>
    <p:extLst>
      <p:ext uri="{BB962C8B-B14F-4D97-AF65-F5344CB8AC3E}">
        <p14:creationId xmlns:p14="http://schemas.microsoft.com/office/powerpoint/2010/main" val="18167086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86137" y="365125"/>
            <a:ext cx="11117483" cy="6116698"/>
          </a:xfrm>
        </p:spPr>
        <p:txBody>
          <a:bodyPr>
            <a:noAutofit/>
          </a:bodyPr>
          <a:lstStyle/>
          <a:p>
            <a:r>
              <a:rPr lang="en-US" sz="3200" b="1" baseline="30000" dirty="0" smtClean="0"/>
              <a:t>9</a:t>
            </a:r>
            <a:r>
              <a:rPr lang="zh-TW" altLang="en-US" sz="3200" b="1" dirty="0"/>
              <a:t>俄巴底說：僕人有甚麼罪，你竟要將我交在亞哈手裡，使他殺我呢？</a:t>
            </a:r>
            <a:r>
              <a:rPr lang="en-US" sz="3200" b="1" baseline="30000" dirty="0"/>
              <a:t>10</a:t>
            </a:r>
            <a:r>
              <a:rPr lang="zh-TW" altLang="en-US" sz="3200" b="1" dirty="0"/>
              <a:t>我指著永生耶和華</a:t>
            </a:r>
            <a:r>
              <a:rPr lang="en-US" sz="3200" b="1" dirty="0"/>
              <a:t>─</a:t>
            </a:r>
            <a:r>
              <a:rPr lang="zh-TW" altLang="en-US" sz="3200" b="1" dirty="0"/>
              <a:t>你的　 神起誓，無論哪一邦哪一國，我主都打發人去找你。若說你沒有在那裡，就必使那邦那國的人起誓說，實在是找不著你</a:t>
            </a:r>
            <a:r>
              <a:rPr lang="zh-TW" altLang="en-US" sz="3200" b="1" dirty="0" smtClean="0"/>
              <a:t>。</a:t>
            </a:r>
            <a:r>
              <a:rPr lang="en-US" altLang="zh-TW" sz="3200" b="1" dirty="0" smtClean="0"/>
              <a:t>【</a:t>
            </a:r>
            <a:r>
              <a:rPr lang="zh-TW" altLang="en-US" sz="3200" b="1" dirty="0"/>
              <a:t>王上</a:t>
            </a:r>
            <a:r>
              <a:rPr lang="en-US" sz="3200" b="1" dirty="0"/>
              <a:t> </a:t>
            </a:r>
            <a:r>
              <a:rPr lang="en-US" sz="3200" b="1" dirty="0" smtClean="0"/>
              <a:t>18:9-10</a:t>
            </a:r>
            <a:r>
              <a:rPr lang="en-US" altLang="zh-TW" sz="3200" b="1" dirty="0" smtClean="0"/>
              <a:t>】</a:t>
            </a:r>
            <a:r>
              <a:rPr lang="en-US" sz="3200" b="1" dirty="0"/>
              <a:t/>
            </a:r>
            <a:br>
              <a:rPr lang="en-US" sz="3200" b="1" dirty="0"/>
            </a:br>
            <a:r>
              <a:rPr lang="en-US" sz="3200" b="1" baseline="30000" dirty="0" smtClean="0"/>
              <a:t>9</a:t>
            </a:r>
            <a:r>
              <a:rPr lang="en-US" sz="3200" b="1" dirty="0" smtClean="0"/>
              <a:t>"What </a:t>
            </a:r>
            <a:r>
              <a:rPr lang="en-US" sz="3200" b="1" dirty="0"/>
              <a:t>have I done wrong," asked Obadiah, "that you are handing your servant over to Ahab to be put to death? </a:t>
            </a:r>
            <a:r>
              <a:rPr lang="en-US" sz="3200" b="1" baseline="30000" dirty="0"/>
              <a:t>10</a:t>
            </a:r>
            <a:r>
              <a:rPr lang="en-US" sz="3200" b="1" dirty="0"/>
              <a:t>As surely as the LORD your God lives, there is not a nation or kingdom where my master has not sent someone to look for you. And whenever a nation or kingdom claimed you were not there, he made them swear they could not find you. </a:t>
            </a:r>
            <a:r>
              <a:rPr lang="en-US" altLang="zh-TW" sz="3200" b="1" dirty="0" smtClean="0"/>
              <a:t>【</a:t>
            </a:r>
            <a:r>
              <a:rPr lang="en-US" sz="3200" b="1" dirty="0"/>
              <a:t>1King </a:t>
            </a:r>
            <a:r>
              <a:rPr lang="en-US" sz="3200" b="1" dirty="0" smtClean="0"/>
              <a:t>18:9-10</a:t>
            </a:r>
            <a:r>
              <a:rPr lang="en-US" altLang="zh-TW" sz="3200" b="1" dirty="0" smtClean="0"/>
              <a:t>】</a:t>
            </a:r>
            <a:endParaRPr lang="en-US" sz="3200" dirty="0"/>
          </a:p>
        </p:txBody>
      </p:sp>
    </p:spTree>
    <p:extLst>
      <p:ext uri="{BB962C8B-B14F-4D97-AF65-F5344CB8AC3E}">
        <p14:creationId xmlns:p14="http://schemas.microsoft.com/office/powerpoint/2010/main" val="32977461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69716" y="544009"/>
            <a:ext cx="10770243" cy="5937813"/>
          </a:xfrm>
        </p:spPr>
        <p:txBody>
          <a:bodyPr>
            <a:noAutofit/>
          </a:bodyPr>
          <a:lstStyle/>
          <a:p>
            <a:r>
              <a:rPr lang="en-US" sz="3200" b="1" baseline="30000" dirty="0" smtClean="0"/>
              <a:t>11</a:t>
            </a:r>
            <a:r>
              <a:rPr lang="zh-TW" altLang="en-US" sz="3200" b="1" dirty="0"/>
              <a:t>現在你說，要去告訴你主人說，以利亞在這裡；</a:t>
            </a:r>
            <a:r>
              <a:rPr lang="en-US" sz="3200" b="1" baseline="30000" dirty="0"/>
              <a:t>12</a:t>
            </a:r>
            <a:r>
              <a:rPr lang="zh-TW" altLang="en-US" sz="3200" b="1" dirty="0"/>
              <a:t>恐怕我一離開你，耶和華的靈就提你到我所不知道的地方去。這樣，我去告訴亞哈，他若找不著你，就必殺我；僕人卻是自幼敬畏耶和華的</a:t>
            </a:r>
            <a:r>
              <a:rPr lang="zh-TW" altLang="en-US" sz="3200" b="1" dirty="0" smtClean="0"/>
              <a:t>。</a:t>
            </a:r>
            <a:r>
              <a:rPr lang="en-US" altLang="zh-TW" sz="3200" b="1" dirty="0" smtClean="0"/>
              <a:t>【</a:t>
            </a:r>
            <a:r>
              <a:rPr lang="zh-TW" altLang="en-US" sz="3200" b="1" dirty="0"/>
              <a:t>王上</a:t>
            </a:r>
            <a:r>
              <a:rPr lang="en-US" sz="3200" b="1" dirty="0"/>
              <a:t> </a:t>
            </a:r>
            <a:r>
              <a:rPr lang="en-US" sz="3200" b="1" dirty="0" smtClean="0"/>
              <a:t>18:11-12</a:t>
            </a:r>
            <a:r>
              <a:rPr lang="en-US" altLang="zh-TW" sz="3200" b="1" dirty="0" smtClean="0"/>
              <a:t>】</a:t>
            </a:r>
            <a:r>
              <a:rPr lang="en-US" sz="3200" b="1" dirty="0"/>
              <a:t/>
            </a:r>
            <a:br>
              <a:rPr lang="en-US" sz="3200" b="1" dirty="0"/>
            </a:br>
            <a:r>
              <a:rPr lang="en-US" sz="3200" b="1" baseline="30000" dirty="0" smtClean="0"/>
              <a:t>11</a:t>
            </a:r>
            <a:r>
              <a:rPr lang="en-US" sz="3200" b="1" dirty="0" smtClean="0"/>
              <a:t>But </a:t>
            </a:r>
            <a:r>
              <a:rPr lang="en-US" sz="3200" b="1" dirty="0"/>
              <a:t>now you tell me to go to my master and say, 'Elijah is here.' </a:t>
            </a:r>
            <a:r>
              <a:rPr lang="en-US" sz="3200" b="1" baseline="30000" dirty="0"/>
              <a:t>12</a:t>
            </a:r>
            <a:r>
              <a:rPr lang="en-US" sz="3200" b="1" dirty="0"/>
              <a:t>I don't know where the Spirit of the LORD may carry you when I leave you. If I go and tell Ahab and he doesn't find you, he will kill me. Yet I your servant have worshiped the LORD since my youth. </a:t>
            </a:r>
            <a:r>
              <a:rPr lang="en-US" altLang="zh-TW" sz="3200" b="1" dirty="0" smtClean="0"/>
              <a:t>【</a:t>
            </a:r>
            <a:r>
              <a:rPr lang="en-US" sz="3200" b="1" dirty="0"/>
              <a:t>1King </a:t>
            </a:r>
            <a:r>
              <a:rPr lang="en-US" sz="3200" b="1" dirty="0" smtClean="0"/>
              <a:t>18:11-12</a:t>
            </a:r>
            <a:r>
              <a:rPr lang="en-US" altLang="zh-TW" sz="3200" b="1" dirty="0" smtClean="0"/>
              <a:t>】</a:t>
            </a:r>
            <a:endParaRPr lang="en-US" sz="3200" dirty="0"/>
          </a:p>
        </p:txBody>
      </p:sp>
    </p:spTree>
    <p:extLst>
      <p:ext uri="{BB962C8B-B14F-4D97-AF65-F5344CB8AC3E}">
        <p14:creationId xmlns:p14="http://schemas.microsoft.com/office/powerpoint/2010/main" val="15305181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365125"/>
            <a:ext cx="10515600" cy="6116698"/>
          </a:xfrm>
        </p:spPr>
        <p:txBody>
          <a:bodyPr>
            <a:noAutofit/>
          </a:bodyPr>
          <a:lstStyle/>
          <a:p>
            <a:r>
              <a:rPr lang="en-US" sz="3200" b="1" baseline="30000" dirty="0" smtClean="0"/>
              <a:t>13</a:t>
            </a:r>
            <a:r>
              <a:rPr lang="zh-TW" altLang="en-US" sz="3200" b="1" dirty="0"/>
              <a:t>耶洗別殺耶和華眾先知的時候，我將耶和華的一百個先知藏了，每五十人藏在一個洞裡，拿餅和水供養他們，豈沒有人將這事告訴我主麼？</a:t>
            </a:r>
            <a:r>
              <a:rPr lang="en-US" sz="3200" b="1" baseline="30000" dirty="0"/>
              <a:t>14</a:t>
            </a:r>
            <a:r>
              <a:rPr lang="zh-TW" altLang="en-US" sz="3200" b="1" dirty="0"/>
              <a:t>現在你說，要去告訴你主人說，以利亞在這裡，他必殺我。</a:t>
            </a:r>
            <a:r>
              <a:rPr lang="en-US" sz="3200" b="1" baseline="30000" dirty="0"/>
              <a:t>15</a:t>
            </a:r>
            <a:r>
              <a:rPr lang="zh-TW" altLang="en-US" sz="3200" b="1" dirty="0"/>
              <a:t>以利亞說：我指著所事奉永生的萬軍之耶和華起誓，我今日必使亞哈得見我。</a:t>
            </a:r>
            <a:r>
              <a:rPr lang="en-US" altLang="zh-TW" sz="3200" b="1" dirty="0"/>
              <a:t>【</a:t>
            </a:r>
            <a:r>
              <a:rPr lang="zh-TW" altLang="en-US" sz="3200" b="1" dirty="0"/>
              <a:t>王上</a:t>
            </a:r>
            <a:r>
              <a:rPr lang="en-US" sz="3200" b="1" dirty="0"/>
              <a:t> </a:t>
            </a:r>
            <a:r>
              <a:rPr lang="en-US" sz="3200" b="1" dirty="0" smtClean="0"/>
              <a:t>18:13~15</a:t>
            </a:r>
            <a:r>
              <a:rPr lang="en-US" altLang="zh-TW" sz="3200" b="1" dirty="0"/>
              <a:t>】</a:t>
            </a:r>
            <a:r>
              <a:rPr lang="en-US" sz="3200" b="1" dirty="0"/>
              <a:t/>
            </a:r>
            <a:br>
              <a:rPr lang="en-US" sz="3200" b="1" dirty="0"/>
            </a:br>
            <a:r>
              <a:rPr lang="en-US" sz="3200" b="1" baseline="30000" dirty="0" smtClean="0"/>
              <a:t>13</a:t>
            </a:r>
            <a:r>
              <a:rPr lang="en-US" sz="3200" b="1" dirty="0" smtClean="0"/>
              <a:t>Haven't </a:t>
            </a:r>
            <a:r>
              <a:rPr lang="en-US" sz="3200" b="1" dirty="0"/>
              <a:t>you heard, my lord, what I did while Jezebel was killing the prophets of the LORD? I hid a hundred of the Lord's prophets in two caves, fifty in each, and supplied them with food and water. </a:t>
            </a:r>
            <a:r>
              <a:rPr lang="en-US" sz="3200" b="1" baseline="30000" dirty="0"/>
              <a:t>14</a:t>
            </a:r>
            <a:r>
              <a:rPr lang="en-US" sz="3200" b="1" dirty="0"/>
              <a:t>And now you tell me to go to my master and say, 'Elijah is here.' He will kill me!" </a:t>
            </a:r>
            <a:r>
              <a:rPr lang="en-US" sz="3200" b="1" baseline="30000" dirty="0"/>
              <a:t>15</a:t>
            </a:r>
            <a:r>
              <a:rPr lang="en-US" sz="3200" b="1" dirty="0"/>
              <a:t>Elijah said, "As the LORD Almighty lives, whom I serve, I will surely present myself to Ahab today." </a:t>
            </a:r>
            <a:r>
              <a:rPr lang="en-US" altLang="zh-TW" sz="3200" b="1" dirty="0"/>
              <a:t>【</a:t>
            </a:r>
            <a:r>
              <a:rPr lang="en-US" sz="3200" b="1" dirty="0"/>
              <a:t>1King </a:t>
            </a:r>
            <a:r>
              <a:rPr lang="en-US" sz="3200" b="1" dirty="0" smtClean="0"/>
              <a:t>18:13~15</a:t>
            </a:r>
            <a:r>
              <a:rPr lang="en-US" altLang="zh-TW" sz="3200" b="1" dirty="0" smtClean="0"/>
              <a:t>】</a:t>
            </a:r>
            <a:endParaRPr lang="en-US" sz="3200" dirty="0"/>
          </a:p>
        </p:txBody>
      </p:sp>
    </p:spTree>
    <p:extLst>
      <p:ext uri="{BB962C8B-B14F-4D97-AF65-F5344CB8AC3E}">
        <p14:creationId xmlns:p14="http://schemas.microsoft.com/office/powerpoint/2010/main" val="14811413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200" dirty="0" smtClean="0"/>
              <a:t>Obadiah, Chief of Staff for King Ahab (874-853 B.C.) </a:t>
            </a:r>
            <a:r>
              <a:rPr lang="en-US" sz="4000" dirty="0" smtClean="0"/>
              <a:t>≠ </a:t>
            </a:r>
            <a:r>
              <a:rPr lang="en-US" sz="3200" dirty="0" smtClean="0"/>
              <a:t>Obadiah, the Minor Prophet (586 B.C.)</a:t>
            </a:r>
          </a:p>
          <a:p>
            <a:endParaRPr lang="en-US" sz="3200" dirty="0"/>
          </a:p>
          <a:p>
            <a:r>
              <a:rPr lang="zh-TW" altLang="en-US" sz="3200" dirty="0"/>
              <a:t>俄</a:t>
            </a:r>
            <a:r>
              <a:rPr lang="zh-TW" altLang="en-US" sz="3200" dirty="0" smtClean="0"/>
              <a:t>巴底</a:t>
            </a:r>
            <a:r>
              <a:rPr lang="en-US" altLang="zh-TW" sz="3200" dirty="0" smtClean="0"/>
              <a:t>,</a:t>
            </a:r>
            <a:r>
              <a:rPr lang="zh-TW" altLang="en-US" sz="3200" dirty="0" smtClean="0"/>
              <a:t> 亞哈王的家宰 </a:t>
            </a:r>
            <a:r>
              <a:rPr lang="en-US" altLang="zh-TW" sz="3200" dirty="0" smtClean="0"/>
              <a:t>(874-853</a:t>
            </a:r>
            <a:r>
              <a:rPr lang="zh-TW" altLang="en-US" sz="3200" dirty="0" smtClean="0"/>
              <a:t> </a:t>
            </a:r>
            <a:r>
              <a:rPr lang="en-US" altLang="zh-TW" sz="3200" dirty="0" smtClean="0"/>
              <a:t>B.C.)</a:t>
            </a:r>
            <a:r>
              <a:rPr lang="zh-TW" altLang="en-US" sz="3200" dirty="0" smtClean="0"/>
              <a:t> </a:t>
            </a:r>
            <a:r>
              <a:rPr lang="en-US" sz="4000" dirty="0" smtClean="0"/>
              <a:t>≠</a:t>
            </a:r>
            <a:r>
              <a:rPr lang="zh-TW" altLang="en-US" sz="4000" dirty="0" smtClean="0"/>
              <a:t>  </a:t>
            </a:r>
            <a:r>
              <a:rPr lang="zh-TW" altLang="en-US" sz="3200" dirty="0" smtClean="0"/>
              <a:t>小先知書的作者俄巴底亞 </a:t>
            </a:r>
            <a:r>
              <a:rPr lang="en-US" altLang="zh-TW" sz="3200" dirty="0" smtClean="0"/>
              <a:t>(586</a:t>
            </a:r>
            <a:r>
              <a:rPr lang="zh-TW" altLang="en-US" sz="3200" dirty="0" smtClean="0"/>
              <a:t> </a:t>
            </a:r>
            <a:r>
              <a:rPr lang="en-US" altLang="zh-TW" sz="3200" dirty="0" smtClean="0"/>
              <a:t>B.C.)</a:t>
            </a:r>
            <a:endParaRPr lang="en-US" sz="3200" dirty="0"/>
          </a:p>
        </p:txBody>
      </p:sp>
    </p:spTree>
    <p:extLst>
      <p:ext uri="{BB962C8B-B14F-4D97-AF65-F5344CB8AC3E}">
        <p14:creationId xmlns:p14="http://schemas.microsoft.com/office/powerpoint/2010/main" val="40958623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altLang="zh-TW" sz="3200" dirty="0" smtClean="0"/>
              <a:t>Obadiah speaks the truth (vv. 4, 13)</a:t>
            </a:r>
          </a:p>
          <a:p>
            <a:r>
              <a:rPr lang="zh-TW" altLang="en-US" sz="3200" dirty="0" smtClean="0"/>
              <a:t>俄巴底說實話</a:t>
            </a:r>
            <a:r>
              <a:rPr lang="en-US" altLang="zh-TW" sz="3200" dirty="0" smtClean="0"/>
              <a:t>.</a:t>
            </a:r>
          </a:p>
          <a:p>
            <a:endParaRPr lang="en-US" sz="3200" dirty="0"/>
          </a:p>
          <a:p>
            <a:r>
              <a:rPr lang="en-US" sz="3200" dirty="0" smtClean="0"/>
              <a:t>Obadiah was known as a devoted man (v. 13)</a:t>
            </a:r>
            <a:r>
              <a:rPr lang="en-US" altLang="zh-TW" sz="3200" dirty="0" smtClean="0"/>
              <a:t>.</a:t>
            </a:r>
          </a:p>
          <a:p>
            <a:r>
              <a:rPr lang="zh-TW" altLang="en-US" sz="3200" dirty="0" smtClean="0"/>
              <a:t>俄巴底的敬虔很多人都知道</a:t>
            </a:r>
            <a:r>
              <a:rPr lang="en-US" altLang="zh-TW" sz="3200" dirty="0" smtClean="0"/>
              <a:t>.</a:t>
            </a:r>
            <a:endParaRPr lang="en-US" sz="3200" dirty="0"/>
          </a:p>
        </p:txBody>
      </p:sp>
    </p:spTree>
    <p:extLst>
      <p:ext uri="{BB962C8B-B14F-4D97-AF65-F5344CB8AC3E}">
        <p14:creationId xmlns:p14="http://schemas.microsoft.com/office/powerpoint/2010/main" val="2645900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932450"/>
          </a:xfrm>
        </p:spPr>
        <p:txBody>
          <a:bodyPr>
            <a:normAutofit/>
          </a:bodyPr>
          <a:lstStyle/>
          <a:p>
            <a:pPr algn="ctr"/>
            <a:r>
              <a:rPr lang="en-US" b="1" dirty="0"/>
              <a:t>I. We are most comfortably focus on past spiritual achievement. </a:t>
            </a:r>
            <a:r>
              <a:rPr lang="zh-TW" altLang="en-US" b="1" dirty="0"/>
              <a:t>我們最舒服的就是注視在過去的屬靈成就上面</a:t>
            </a:r>
            <a:r>
              <a:rPr lang="en-US" b="1" dirty="0" smtClean="0"/>
              <a:t>.</a:t>
            </a:r>
            <a:endParaRPr lang="en-US" dirty="0"/>
          </a:p>
        </p:txBody>
      </p:sp>
      <p:pic>
        <p:nvPicPr>
          <p:cNvPr id="4" name="Content Placeholder 3"/>
          <p:cNvPicPr>
            <a:picLocks noGrp="1" noChangeAspect="1"/>
          </p:cNvPicPr>
          <p:nvPr>
            <p:ph idx="1"/>
          </p:nvPr>
        </p:nvPicPr>
        <p:blipFill>
          <a:blip r:embed="rId2"/>
          <a:stretch>
            <a:fillRect/>
          </a:stretch>
        </p:blipFill>
        <p:spPr>
          <a:xfrm>
            <a:off x="3204281" y="2459038"/>
            <a:ext cx="5783438" cy="3717925"/>
          </a:xfrm>
          <a:prstGeom prst="rect">
            <a:avLst/>
          </a:prstGeom>
        </p:spPr>
      </p:pic>
      <p:sp>
        <p:nvSpPr>
          <p:cNvPr id="5" name="TextBox 4"/>
          <p:cNvSpPr txBox="1"/>
          <p:nvPr/>
        </p:nvSpPr>
        <p:spPr>
          <a:xfrm>
            <a:off x="381966" y="2893671"/>
            <a:ext cx="2633240" cy="1077218"/>
          </a:xfrm>
          <a:prstGeom prst="rect">
            <a:avLst/>
          </a:prstGeom>
          <a:noFill/>
        </p:spPr>
        <p:txBody>
          <a:bodyPr wrap="square" rtlCol="0">
            <a:spAutoFit/>
          </a:bodyPr>
          <a:lstStyle/>
          <a:p>
            <a:r>
              <a:rPr lang="en-US" altLang="zh-TW" sz="3200" dirty="0" smtClean="0"/>
              <a:t>Worldly Battle </a:t>
            </a:r>
          </a:p>
          <a:p>
            <a:r>
              <a:rPr lang="zh-TW" altLang="en-US" sz="3200" dirty="0" smtClean="0"/>
              <a:t>世界的爭</a:t>
            </a:r>
            <a:r>
              <a:rPr lang="zh-TW" altLang="en-US" sz="3200" dirty="0"/>
              <a:t>戰</a:t>
            </a:r>
            <a:endParaRPr lang="en-US" sz="3200" dirty="0"/>
          </a:p>
        </p:txBody>
      </p:sp>
    </p:spTree>
    <p:extLst>
      <p:ext uri="{BB962C8B-B14F-4D97-AF65-F5344CB8AC3E}">
        <p14:creationId xmlns:p14="http://schemas.microsoft.com/office/powerpoint/2010/main" val="312953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zh-TW" dirty="0" smtClean="0"/>
              <a:t>The ‘Curse’ of Winning the Lottery?</a:t>
            </a:r>
            <a:br>
              <a:rPr lang="en-US" altLang="zh-TW" dirty="0" smtClean="0"/>
            </a:br>
            <a:r>
              <a:rPr lang="zh-TW" altLang="en-US" dirty="0"/>
              <a:t>贏</a:t>
            </a:r>
            <a:r>
              <a:rPr lang="zh-TW" altLang="en-US" dirty="0" smtClean="0"/>
              <a:t>樂透換來</a:t>
            </a:r>
            <a:r>
              <a:rPr lang="en-US" altLang="zh-TW" dirty="0" smtClean="0"/>
              <a:t>‘</a:t>
            </a:r>
            <a:r>
              <a:rPr lang="zh-TW" altLang="en-US" dirty="0" smtClean="0"/>
              <a:t>咒詛</a:t>
            </a:r>
            <a:r>
              <a:rPr lang="en-US" altLang="zh-TW" dirty="0" smtClean="0"/>
              <a:t>’?</a:t>
            </a:r>
            <a:endParaRPr lang="en-US" dirty="0"/>
          </a:p>
        </p:txBody>
      </p:sp>
      <p:pic>
        <p:nvPicPr>
          <p:cNvPr id="5" name="Content Placeholder 4"/>
          <p:cNvPicPr>
            <a:picLocks noGrp="1" noChangeAspect="1"/>
          </p:cNvPicPr>
          <p:nvPr>
            <p:ph idx="1"/>
          </p:nvPr>
        </p:nvPicPr>
        <p:blipFill>
          <a:blip r:embed="rId2"/>
          <a:stretch>
            <a:fillRect/>
          </a:stretch>
        </p:blipFill>
        <p:spPr>
          <a:xfrm>
            <a:off x="2408051" y="2365732"/>
            <a:ext cx="3558697" cy="3346874"/>
          </a:xfrm>
          <a:prstGeom prst="rect">
            <a:avLst/>
          </a:prstGeom>
        </p:spPr>
      </p:pic>
      <p:sp>
        <p:nvSpPr>
          <p:cNvPr id="6" name="TextBox 5"/>
          <p:cNvSpPr txBox="1"/>
          <p:nvPr/>
        </p:nvSpPr>
        <p:spPr>
          <a:xfrm>
            <a:off x="7303626" y="5063924"/>
            <a:ext cx="3918030" cy="584775"/>
          </a:xfrm>
          <a:prstGeom prst="rect">
            <a:avLst/>
          </a:prstGeom>
          <a:noFill/>
        </p:spPr>
        <p:txBody>
          <a:bodyPr wrap="square" rtlCol="0">
            <a:spAutoFit/>
          </a:bodyPr>
          <a:lstStyle/>
          <a:p>
            <a:r>
              <a:rPr lang="en-US" altLang="zh-TW" sz="3200" dirty="0" smtClean="0"/>
              <a:t>2/6/2018</a:t>
            </a:r>
            <a:endParaRPr lang="en-US" sz="3200" dirty="0"/>
          </a:p>
        </p:txBody>
      </p:sp>
    </p:spTree>
    <p:extLst>
      <p:ext uri="{BB962C8B-B14F-4D97-AF65-F5344CB8AC3E}">
        <p14:creationId xmlns:p14="http://schemas.microsoft.com/office/powerpoint/2010/main" val="19611711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932450"/>
          </a:xfrm>
        </p:spPr>
        <p:txBody>
          <a:bodyPr>
            <a:normAutofit/>
          </a:bodyPr>
          <a:lstStyle/>
          <a:p>
            <a:pPr algn="ctr"/>
            <a:r>
              <a:rPr lang="en-US" b="1" dirty="0"/>
              <a:t>I. We are most comfortably focus on past spiritual achievement. </a:t>
            </a:r>
            <a:r>
              <a:rPr lang="zh-TW" altLang="en-US" b="1" dirty="0"/>
              <a:t>我們最舒服的就是注視在過去的屬靈成就上面</a:t>
            </a:r>
            <a:r>
              <a:rPr lang="en-US" b="1" dirty="0" smtClean="0"/>
              <a:t>.</a:t>
            </a:r>
            <a:endParaRPr lang="en-US" dirty="0"/>
          </a:p>
        </p:txBody>
      </p:sp>
      <p:sp>
        <p:nvSpPr>
          <p:cNvPr id="3" name="Content Placeholder 2"/>
          <p:cNvSpPr>
            <a:spLocks noGrp="1"/>
          </p:cNvSpPr>
          <p:nvPr>
            <p:ph idx="1"/>
          </p:nvPr>
        </p:nvSpPr>
        <p:spPr>
          <a:xfrm>
            <a:off x="838200" y="2592729"/>
            <a:ext cx="10515600" cy="3584234"/>
          </a:xfrm>
        </p:spPr>
        <p:txBody>
          <a:bodyPr>
            <a:normAutofit/>
          </a:bodyPr>
          <a:lstStyle/>
          <a:p>
            <a:r>
              <a:rPr lang="en-US" altLang="zh-TW" sz="3200" dirty="0" smtClean="0"/>
              <a:t>Spiritual Battle</a:t>
            </a:r>
          </a:p>
          <a:p>
            <a:r>
              <a:rPr lang="zh-TW" altLang="en-US" sz="3200" dirty="0" smtClean="0"/>
              <a:t>屬靈的爭</a:t>
            </a:r>
            <a:r>
              <a:rPr lang="zh-TW" altLang="en-US" sz="3200" dirty="0"/>
              <a:t>戰</a:t>
            </a:r>
            <a:endParaRPr lang="en-US" sz="3200" dirty="0"/>
          </a:p>
        </p:txBody>
      </p:sp>
    </p:spTree>
    <p:extLst>
      <p:ext uri="{BB962C8B-B14F-4D97-AF65-F5344CB8AC3E}">
        <p14:creationId xmlns:p14="http://schemas.microsoft.com/office/powerpoint/2010/main" val="38282255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932450"/>
          </a:xfrm>
        </p:spPr>
        <p:txBody>
          <a:bodyPr>
            <a:normAutofit/>
          </a:bodyPr>
          <a:lstStyle/>
          <a:p>
            <a:pPr algn="ctr"/>
            <a:r>
              <a:rPr lang="en-US" b="1" dirty="0"/>
              <a:t>I. We are most comfortably focus on past spiritual achievement. </a:t>
            </a:r>
            <a:r>
              <a:rPr lang="zh-TW" altLang="en-US" b="1" dirty="0"/>
              <a:t>我們最舒服的就是注視在過去的屬靈成就上面</a:t>
            </a:r>
            <a:r>
              <a:rPr lang="en-US" b="1" dirty="0" smtClean="0"/>
              <a:t>.</a:t>
            </a:r>
            <a:endParaRPr lang="en-US" dirty="0"/>
          </a:p>
        </p:txBody>
      </p:sp>
      <p:sp>
        <p:nvSpPr>
          <p:cNvPr id="3" name="Content Placeholder 2"/>
          <p:cNvSpPr>
            <a:spLocks noGrp="1"/>
          </p:cNvSpPr>
          <p:nvPr>
            <p:ph idx="1"/>
          </p:nvPr>
        </p:nvSpPr>
        <p:spPr>
          <a:xfrm>
            <a:off x="838200" y="2581153"/>
            <a:ext cx="10515600" cy="3595809"/>
          </a:xfrm>
        </p:spPr>
        <p:txBody>
          <a:bodyPr>
            <a:normAutofit/>
          </a:bodyPr>
          <a:lstStyle/>
          <a:p>
            <a:r>
              <a:rPr lang="en-US" altLang="zh-TW" sz="3200" dirty="0" smtClean="0"/>
              <a:t>Obadiah’s Battle</a:t>
            </a:r>
          </a:p>
          <a:p>
            <a:r>
              <a:rPr lang="zh-TW" altLang="en-US" sz="3200" dirty="0" smtClean="0"/>
              <a:t>俄巴底的爭戰</a:t>
            </a:r>
            <a:endParaRPr lang="en-US" altLang="zh-TW" sz="3200" dirty="0" smtClean="0"/>
          </a:p>
          <a:p>
            <a:pPr marL="0" indent="0">
              <a:buNone/>
            </a:pPr>
            <a:r>
              <a:rPr lang="zh-TW" altLang="en-US" sz="6000" smtClean="0"/>
              <a:t>                   </a:t>
            </a:r>
            <a:r>
              <a:rPr lang="en-US" altLang="zh-TW" sz="6000" dirty="0" smtClean="0"/>
              <a:t>=</a:t>
            </a:r>
            <a:endParaRPr lang="en-US" sz="6000" dirty="0"/>
          </a:p>
        </p:txBody>
      </p:sp>
      <p:pic>
        <p:nvPicPr>
          <p:cNvPr id="5" name="Picture 4"/>
          <p:cNvPicPr>
            <a:picLocks noChangeAspect="1"/>
          </p:cNvPicPr>
          <p:nvPr/>
        </p:nvPicPr>
        <p:blipFill>
          <a:blip r:embed="rId2"/>
          <a:stretch>
            <a:fillRect/>
          </a:stretch>
        </p:blipFill>
        <p:spPr>
          <a:xfrm>
            <a:off x="5765184" y="2639569"/>
            <a:ext cx="5155530" cy="3478976"/>
          </a:xfrm>
          <a:prstGeom prst="rect">
            <a:avLst/>
          </a:prstGeom>
        </p:spPr>
      </p:pic>
    </p:spTree>
    <p:extLst>
      <p:ext uri="{BB962C8B-B14F-4D97-AF65-F5344CB8AC3E}">
        <p14:creationId xmlns:p14="http://schemas.microsoft.com/office/powerpoint/2010/main" val="1291544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39838" y="492447"/>
            <a:ext cx="11250593" cy="5811838"/>
          </a:xfrm>
        </p:spPr>
        <p:txBody>
          <a:bodyPr>
            <a:noAutofit/>
          </a:bodyPr>
          <a:lstStyle/>
          <a:p>
            <a:pPr marL="457200" marR="457200">
              <a:spcBef>
                <a:spcPts val="0"/>
              </a:spcBef>
              <a:spcAft>
                <a:spcPts val="0"/>
              </a:spcAft>
            </a:pPr>
            <a:r>
              <a:rPr lang="en-US" sz="32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9</a:t>
            </a:r>
            <a:r>
              <a:rPr lang="zh-TW" alt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他在那裡進了一個洞，就住在洞中。耶和華的話臨到他說：以利亞啊，你在這裡做甚麼？</a:t>
            </a:r>
            <a:r>
              <a:rPr lang="en-US" sz="32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10</a:t>
            </a:r>
            <a:r>
              <a:rPr lang="zh-TW" alt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他說：我為耶和華</a:t>
            </a:r>
            <a:r>
              <a:rPr 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r>
              <a:rPr lang="zh-TW" alt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萬軍之　 神大發熱心；因為以色列人背棄了你的約，毀壞了你的壇，用刀殺了你的先知，只剩下我一個人，他們還要尋索我的命。</a:t>
            </a:r>
            <a:r>
              <a:rPr lang="en-US" altLang="zh-TW"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r>
              <a:rPr lang="zh-TW" alt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王上</a:t>
            </a:r>
            <a:r>
              <a:rPr 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 19:9~10; also 19:13-14</a:t>
            </a:r>
            <a:r>
              <a:rPr lang="en-US" altLang="zh-TW" sz="3200" b="1" dirty="0" smtClean="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p>
          <a:p>
            <a:pPr marL="457200" marR="457200">
              <a:spcBef>
                <a:spcPts val="0"/>
              </a:spcBef>
              <a:spcAft>
                <a:spcPts val="0"/>
              </a:spcAft>
            </a:pPr>
            <a:endParaRPr lang="en-US" altLang="zh-TW" sz="3200" b="1" dirty="0" smtClean="0">
              <a:solidFill>
                <a:srgbClr val="404040"/>
              </a:solidFill>
              <a:latin typeface="Calibri" panose="020F0502020204030204" pitchFamily="34" charset="0"/>
              <a:ea typeface="PMingLiU" panose="02020500000000000000" pitchFamily="18" charset="-120"/>
              <a:cs typeface="Times New Roman" panose="02020603050405020304" pitchFamily="18" charset="0"/>
            </a:endParaRPr>
          </a:p>
          <a:p>
            <a:pPr marL="457200" marR="457200">
              <a:spcBef>
                <a:spcPts val="0"/>
              </a:spcBef>
              <a:spcAft>
                <a:spcPts val="0"/>
              </a:spcAft>
            </a:pPr>
            <a:r>
              <a:rPr lang="en-US" sz="3200" b="1" baseline="30000" dirty="0" smtClean="0">
                <a:solidFill>
                  <a:srgbClr val="404040"/>
                </a:solidFill>
                <a:latin typeface="Calibri" panose="020F0502020204030204" pitchFamily="34" charset="0"/>
                <a:ea typeface="PMingLiU" panose="02020500000000000000" pitchFamily="18" charset="-120"/>
                <a:cs typeface="Times New Roman" panose="02020603050405020304" pitchFamily="18" charset="0"/>
              </a:rPr>
              <a:t>9</a:t>
            </a:r>
            <a:r>
              <a:rPr lang="en-US" sz="3200" b="1" dirty="0" smtClean="0">
                <a:solidFill>
                  <a:srgbClr val="404040"/>
                </a:solidFill>
                <a:latin typeface="Calibri" panose="020F0502020204030204" pitchFamily="34" charset="0"/>
                <a:ea typeface="PMingLiU" panose="02020500000000000000" pitchFamily="18" charset="-120"/>
                <a:cs typeface="Times New Roman" panose="02020603050405020304" pitchFamily="18" charset="0"/>
              </a:rPr>
              <a:t>There </a:t>
            </a:r>
            <a:r>
              <a:rPr 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he went into a cave and spent the night. And the word of the LORD came to him: "What are you doing here, Elijah?" </a:t>
            </a:r>
            <a:r>
              <a:rPr lang="en-US" sz="32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10</a:t>
            </a:r>
            <a:r>
              <a:rPr 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He replied, "I have been very zealous for the LORD God Almighty. The Israelites have rejected your covenant, broken down your altars, and put your prophets to death with the sword. I am the only one left, and now they are trying to kill me too." </a:t>
            </a:r>
            <a:r>
              <a:rPr lang="en-US" altLang="zh-TW"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r>
              <a:rPr 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1King 19:9~10, also 19:13-14</a:t>
            </a:r>
            <a:r>
              <a:rPr lang="en-US" altLang="zh-TW"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endParaRPr 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endParaRPr>
          </a:p>
          <a:p>
            <a:endParaRPr lang="en-US" sz="3200" dirty="0"/>
          </a:p>
        </p:txBody>
      </p:sp>
    </p:spTree>
    <p:extLst>
      <p:ext uri="{BB962C8B-B14F-4D97-AF65-F5344CB8AC3E}">
        <p14:creationId xmlns:p14="http://schemas.microsoft.com/office/powerpoint/2010/main" val="39488137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II. We avoid facing battle of today. </a:t>
            </a:r>
            <a:r>
              <a:rPr lang="en-US" b="1" dirty="0" smtClean="0"/>
              <a:t/>
            </a:r>
            <a:br>
              <a:rPr lang="en-US" b="1" dirty="0" smtClean="0"/>
            </a:br>
            <a:r>
              <a:rPr lang="zh-TW" altLang="en-US" b="1" dirty="0" smtClean="0"/>
              <a:t>我</a:t>
            </a:r>
            <a:r>
              <a:rPr lang="zh-TW" altLang="en-US" b="1" dirty="0"/>
              <a:t>們避免面對今日的爭戰</a:t>
            </a:r>
            <a:r>
              <a:rPr lang="en-US" b="1" dirty="0" smtClean="0"/>
              <a:t>.</a:t>
            </a:r>
            <a:endParaRPr lang="en-US" dirty="0"/>
          </a:p>
        </p:txBody>
      </p:sp>
      <p:sp>
        <p:nvSpPr>
          <p:cNvPr id="3" name="Content Placeholder 2"/>
          <p:cNvSpPr>
            <a:spLocks noGrp="1"/>
          </p:cNvSpPr>
          <p:nvPr>
            <p:ph idx="1"/>
          </p:nvPr>
        </p:nvSpPr>
        <p:spPr/>
        <p:txBody>
          <a:bodyPr>
            <a:normAutofit/>
          </a:bodyPr>
          <a:lstStyle/>
          <a:p>
            <a:r>
              <a:rPr lang="en-US" sz="3200" baseline="30000" dirty="0"/>
              <a:t>1</a:t>
            </a:r>
            <a:r>
              <a:rPr lang="zh-TW" altLang="en-US" sz="3200" dirty="0"/>
              <a:t>過了許久，到第三年，耶和華的話臨到以利亞說：你去，使亞哈得見你；我要降雨在地上。</a:t>
            </a:r>
            <a:r>
              <a:rPr lang="en-US" altLang="zh-TW" sz="3200" dirty="0"/>
              <a:t>【</a:t>
            </a:r>
            <a:r>
              <a:rPr lang="zh-TW" altLang="en-US" sz="3200" dirty="0"/>
              <a:t>王上</a:t>
            </a:r>
            <a:r>
              <a:rPr lang="en-US" sz="3200" dirty="0"/>
              <a:t> 18:1</a:t>
            </a:r>
            <a:r>
              <a:rPr lang="en-US" altLang="zh-TW" sz="3200" dirty="0"/>
              <a:t>】</a:t>
            </a:r>
            <a:r>
              <a:rPr lang="en-US" sz="3200" dirty="0"/>
              <a:t/>
            </a:r>
            <a:br>
              <a:rPr lang="en-US" sz="3200" dirty="0"/>
            </a:br>
            <a:r>
              <a:rPr lang="en-US" sz="3200" baseline="30000" dirty="0"/>
              <a:t>1</a:t>
            </a:r>
            <a:r>
              <a:rPr lang="en-US" sz="3200" dirty="0"/>
              <a:t>After a long time, in the third year, the word of the LORD came to Elijah: "Go and present yourself to Ahab, and I will send rain on the land." </a:t>
            </a:r>
            <a:r>
              <a:rPr lang="en-US" altLang="zh-TW" sz="3200" dirty="0"/>
              <a:t>【</a:t>
            </a:r>
            <a:r>
              <a:rPr lang="en-US" sz="3200" dirty="0"/>
              <a:t>1King 18:1</a:t>
            </a:r>
            <a:r>
              <a:rPr lang="en-US" altLang="zh-TW" sz="3200" dirty="0"/>
              <a:t>】</a:t>
            </a:r>
            <a:endParaRPr lang="en-US" sz="3200" dirty="0"/>
          </a:p>
        </p:txBody>
      </p:sp>
    </p:spTree>
    <p:extLst>
      <p:ext uri="{BB962C8B-B14F-4D97-AF65-F5344CB8AC3E}">
        <p14:creationId xmlns:p14="http://schemas.microsoft.com/office/powerpoint/2010/main" val="220158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6299" y="365124"/>
            <a:ext cx="12078183" cy="6232445"/>
          </a:xfrm>
        </p:spPr>
        <p:txBody>
          <a:bodyPr>
            <a:normAutofit fontScale="85000" lnSpcReduction="10000"/>
          </a:bodyPr>
          <a:lstStyle/>
          <a:p>
            <a:pPr marL="457200" marR="457200">
              <a:spcBef>
                <a:spcPts val="0"/>
              </a:spcBef>
              <a:spcAft>
                <a:spcPts val="0"/>
              </a:spcAft>
            </a:pPr>
            <a:r>
              <a:rPr lang="en-US" sz="30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7</a:t>
            </a:r>
            <a:r>
              <a:rPr lang="zh-TW" altLang="en-US" sz="3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俄巴底在路上恰與以利亞相遇，俄巴底認出他來，就俯伏在地，說：你是我主以利亞不是？</a:t>
            </a:r>
            <a:r>
              <a:rPr lang="en-US" sz="30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8</a:t>
            </a:r>
            <a:r>
              <a:rPr lang="zh-TW" altLang="en-US" sz="3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回答說：是。你去告訴你主人說，以利亞在這裡。</a:t>
            </a:r>
            <a:r>
              <a:rPr lang="en-US" sz="30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9</a:t>
            </a:r>
            <a:r>
              <a:rPr lang="zh-TW" altLang="en-US" sz="3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俄巴底說：僕人有甚麼罪，你竟要將我交在亞哈手裡，使他殺我呢？</a:t>
            </a:r>
            <a:r>
              <a:rPr lang="en-US" sz="30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10</a:t>
            </a:r>
            <a:r>
              <a:rPr lang="zh-TW" altLang="en-US" sz="3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我指著永生耶和華</a:t>
            </a:r>
            <a:r>
              <a:rPr lang="en-US" sz="3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r>
              <a:rPr lang="zh-TW" altLang="en-US" sz="3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你的　 神起誓，無論哪一邦哪一國，我主都打發人去找你。若說你沒有在那裡，就必使那邦那國的人起誓說，實在是找不著你。</a:t>
            </a:r>
            <a:r>
              <a:rPr lang="en-US" sz="30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11</a:t>
            </a:r>
            <a:r>
              <a:rPr lang="zh-TW" altLang="en-US" sz="3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現在你說，要去告訴你主人說，以利亞在這裡；</a:t>
            </a:r>
            <a:r>
              <a:rPr lang="en-US" sz="30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12</a:t>
            </a:r>
            <a:r>
              <a:rPr lang="zh-TW" altLang="en-US" sz="3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恐怕我一離開你，耶和華的靈就提你到我所不知道的地方去。這樣，我去告訴亞哈，他若找不著你，就必殺我；僕人卻是自幼敬畏耶和華的。</a:t>
            </a:r>
            <a:r>
              <a:rPr lang="en-US" altLang="zh-TW" sz="3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r>
              <a:rPr lang="zh-TW" altLang="en-US" sz="3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王上</a:t>
            </a:r>
            <a:r>
              <a:rPr lang="en-US" sz="3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 18:7~12</a:t>
            </a:r>
            <a:r>
              <a:rPr lang="en-US" altLang="zh-TW" sz="3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r>
              <a:rPr lang="en-US" sz="3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
            </a:r>
            <a:br>
              <a:rPr lang="en-US" sz="3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br>
            <a:r>
              <a:rPr lang="en-US" sz="30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7</a:t>
            </a:r>
            <a:r>
              <a:rPr lang="en-US" sz="3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As Obadiah was walking along, Elijah met him. Obadiah recognized him, bowed down to the ground, and said, "Is it really you, my lord Elijah?" </a:t>
            </a:r>
            <a:r>
              <a:rPr lang="en-US" sz="30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8</a:t>
            </a:r>
            <a:r>
              <a:rPr lang="en-US" sz="3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"Yes," he replied. "Go tell your master, 'Elijah is here.'" </a:t>
            </a:r>
            <a:r>
              <a:rPr lang="en-US" sz="30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9</a:t>
            </a:r>
            <a:r>
              <a:rPr lang="en-US" sz="3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"What have I done wrong," asked Obadiah, "that you are handing your servant over to Ahab to be put to death? </a:t>
            </a:r>
            <a:r>
              <a:rPr lang="en-US" sz="30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10</a:t>
            </a:r>
            <a:r>
              <a:rPr lang="en-US" sz="3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As surely as the LORD your God lives, there is not a nation or kingdom where my master has not sent someone to look for you. And whenever a nation or kingdom claimed you were not there, he made them swear they could not find you. </a:t>
            </a:r>
            <a:r>
              <a:rPr lang="en-US" sz="30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11</a:t>
            </a:r>
            <a:r>
              <a:rPr lang="en-US" sz="3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But now you tell me to go to my master and say, 'Elijah is here.' </a:t>
            </a:r>
            <a:r>
              <a:rPr lang="en-US" sz="30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12</a:t>
            </a:r>
            <a:r>
              <a:rPr lang="en-US" sz="3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I don't know where the Spirit of the LORD may carry you when I leave you. If I go and tell Ahab and he doesn't find you, he will kill me. Yet I your servant have worshiped the LORD since my youth. </a:t>
            </a:r>
            <a:r>
              <a:rPr lang="en-US" altLang="zh-TW" sz="3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r>
              <a:rPr lang="en-US" sz="3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1King 18:7~12</a:t>
            </a:r>
            <a:r>
              <a:rPr lang="en-US" altLang="zh-TW" sz="3000" b="1" dirty="0" smtClean="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endParaRPr lang="en-US" dirty="0"/>
          </a:p>
        </p:txBody>
      </p:sp>
    </p:spTree>
    <p:extLst>
      <p:ext uri="{BB962C8B-B14F-4D97-AF65-F5344CB8AC3E}">
        <p14:creationId xmlns:p14="http://schemas.microsoft.com/office/powerpoint/2010/main" val="9451469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6299" y="365124"/>
            <a:ext cx="12078183" cy="6232445"/>
          </a:xfrm>
        </p:spPr>
        <p:txBody>
          <a:bodyPr>
            <a:normAutofit fontScale="85000" lnSpcReduction="10000"/>
          </a:bodyPr>
          <a:lstStyle/>
          <a:p>
            <a:pPr marL="457200" marR="457200">
              <a:spcBef>
                <a:spcPts val="0"/>
              </a:spcBef>
              <a:spcAft>
                <a:spcPts val="0"/>
              </a:spcAft>
            </a:pPr>
            <a:r>
              <a:rPr lang="en-US" sz="30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7</a:t>
            </a:r>
            <a:r>
              <a:rPr lang="zh-TW" altLang="en-US" sz="3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俄巴底在路上恰與以利亞相遇，俄巴底認出他來，就俯伏在地，說：你是我主以利亞不是？</a:t>
            </a:r>
            <a:r>
              <a:rPr lang="en-US" sz="30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8</a:t>
            </a:r>
            <a:r>
              <a:rPr lang="zh-TW" altLang="en-US" sz="3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回答說：是。你去告訴你主人說，以利亞在這裡。</a:t>
            </a:r>
            <a:r>
              <a:rPr lang="en-US" sz="30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9</a:t>
            </a:r>
            <a:r>
              <a:rPr lang="zh-TW" altLang="en-US" sz="3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俄巴底說：</a:t>
            </a:r>
            <a:r>
              <a:rPr lang="zh-TW" altLang="en-US" sz="3000" b="1" dirty="0">
                <a:solidFill>
                  <a:srgbClr val="FF0000"/>
                </a:solidFill>
                <a:latin typeface="Calibri" panose="020F0502020204030204" pitchFamily="34" charset="0"/>
                <a:ea typeface="PMingLiU" panose="02020500000000000000" pitchFamily="18" charset="-120"/>
                <a:cs typeface="Times New Roman" panose="02020603050405020304" pitchFamily="18" charset="0"/>
              </a:rPr>
              <a:t>僕人有甚麼罪</a:t>
            </a:r>
            <a:r>
              <a:rPr lang="zh-TW" altLang="en-US" sz="3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，你竟要將我交在亞哈手裡，使他殺我呢？</a:t>
            </a:r>
            <a:r>
              <a:rPr lang="en-US" sz="30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10</a:t>
            </a:r>
            <a:r>
              <a:rPr lang="zh-TW" altLang="en-US" sz="3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我指著永生耶和華</a:t>
            </a:r>
            <a:r>
              <a:rPr lang="en-US" sz="3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r>
              <a:rPr lang="zh-TW" altLang="en-US" sz="3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你的　 神起誓，無論哪一邦哪一國，我主都打發人去找你。若說你沒有在那裡，就必使那邦那國的人起誓說，實在是找不著你。</a:t>
            </a:r>
            <a:r>
              <a:rPr lang="en-US" sz="30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11</a:t>
            </a:r>
            <a:r>
              <a:rPr lang="zh-TW" altLang="en-US" sz="3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現在你說，要去告訴你主人說，以利亞在這裡；</a:t>
            </a:r>
            <a:r>
              <a:rPr lang="en-US" sz="30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12</a:t>
            </a:r>
            <a:r>
              <a:rPr lang="zh-TW" altLang="en-US" sz="3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恐怕我一離開你，耶和華的靈就提你到我所不知道的地方去。這樣，我去告訴亞哈，他若找不著你，就必殺我；僕人卻是自幼敬畏耶和華的。</a:t>
            </a:r>
            <a:r>
              <a:rPr lang="en-US" altLang="zh-TW" sz="3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r>
              <a:rPr lang="zh-TW" altLang="en-US" sz="3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王上</a:t>
            </a:r>
            <a:r>
              <a:rPr lang="en-US" sz="3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 18:7~12</a:t>
            </a:r>
            <a:r>
              <a:rPr lang="en-US" altLang="zh-TW" sz="3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r>
              <a:rPr lang="en-US" sz="3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
            </a:r>
            <a:br>
              <a:rPr lang="en-US" sz="3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br>
            <a:r>
              <a:rPr lang="en-US" sz="30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7</a:t>
            </a:r>
            <a:r>
              <a:rPr lang="en-US" sz="3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As Obadiah was walking along, Elijah met him. Obadiah recognized him, bowed down to the ground, and said, "Is it really you, my lord Elijah?" </a:t>
            </a:r>
            <a:r>
              <a:rPr lang="en-US" sz="30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8</a:t>
            </a:r>
            <a:r>
              <a:rPr lang="en-US" sz="3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"Yes," he replied. "Go tell your master, 'Elijah is here.'" </a:t>
            </a:r>
            <a:r>
              <a:rPr lang="en-US" sz="30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9</a:t>
            </a:r>
            <a:r>
              <a:rPr lang="en-US" sz="3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r>
              <a:rPr lang="en-US" sz="3000" b="1" dirty="0">
                <a:solidFill>
                  <a:srgbClr val="FF0000"/>
                </a:solidFill>
                <a:latin typeface="Calibri" panose="020F0502020204030204" pitchFamily="34" charset="0"/>
                <a:ea typeface="PMingLiU" panose="02020500000000000000" pitchFamily="18" charset="-120"/>
                <a:cs typeface="Times New Roman" panose="02020603050405020304" pitchFamily="18" charset="0"/>
              </a:rPr>
              <a:t>What have I done wrong,</a:t>
            </a:r>
            <a:r>
              <a:rPr lang="en-US" sz="3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 asked Obadiah, "that you are handing your servant over to Ahab to be put to death? </a:t>
            </a:r>
            <a:r>
              <a:rPr lang="en-US" sz="30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10</a:t>
            </a:r>
            <a:r>
              <a:rPr lang="en-US" sz="3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As surely as the LORD your God lives, there is not a nation or kingdom where my master has not sent someone to look for you. And whenever a nation or kingdom claimed you were not there, he made them swear they could not find you. </a:t>
            </a:r>
            <a:r>
              <a:rPr lang="en-US" sz="30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11</a:t>
            </a:r>
            <a:r>
              <a:rPr lang="en-US" sz="3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But now you tell me to go to my master and say, 'Elijah is here.' </a:t>
            </a:r>
            <a:r>
              <a:rPr lang="en-US" sz="30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12</a:t>
            </a:r>
            <a:r>
              <a:rPr lang="en-US" sz="3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I don't know where the Spirit of the LORD may carry you when I leave you. If I go and tell Ahab and he doesn't find you, he will kill me. Yet I your servant have worshiped the LORD since my youth. </a:t>
            </a:r>
            <a:r>
              <a:rPr lang="en-US" altLang="zh-TW" sz="3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r>
              <a:rPr lang="en-US" sz="3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1King 18:7~12</a:t>
            </a:r>
            <a:r>
              <a:rPr lang="en-US" altLang="zh-TW" sz="3000" b="1" dirty="0" smtClean="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endParaRPr lang="en-US" dirty="0"/>
          </a:p>
        </p:txBody>
      </p:sp>
    </p:spTree>
    <p:extLst>
      <p:ext uri="{BB962C8B-B14F-4D97-AF65-F5344CB8AC3E}">
        <p14:creationId xmlns:p14="http://schemas.microsoft.com/office/powerpoint/2010/main" val="33481198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6299" y="365124"/>
            <a:ext cx="12078183" cy="6232445"/>
          </a:xfrm>
        </p:spPr>
        <p:txBody>
          <a:bodyPr>
            <a:normAutofit fontScale="85000" lnSpcReduction="10000"/>
          </a:bodyPr>
          <a:lstStyle/>
          <a:p>
            <a:pPr marL="457200" marR="457200">
              <a:spcBef>
                <a:spcPts val="0"/>
              </a:spcBef>
              <a:spcAft>
                <a:spcPts val="0"/>
              </a:spcAft>
            </a:pPr>
            <a:r>
              <a:rPr lang="en-US" sz="30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7</a:t>
            </a:r>
            <a:r>
              <a:rPr lang="zh-TW" altLang="en-US" sz="3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俄巴底在路上恰與以利亞相遇，俄巴底認出他來，就俯伏在地，說：你是我主以利亞不是？</a:t>
            </a:r>
            <a:r>
              <a:rPr lang="en-US" sz="30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8</a:t>
            </a:r>
            <a:r>
              <a:rPr lang="zh-TW" altLang="en-US" sz="3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回答說：是。你去告訴你主人說，以利亞在這裡。</a:t>
            </a:r>
            <a:r>
              <a:rPr lang="en-US" sz="30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9</a:t>
            </a:r>
            <a:r>
              <a:rPr lang="zh-TW" altLang="en-US" sz="3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俄巴底說：僕人有甚麼罪，你竟要將我交在亞哈手裡，</a:t>
            </a:r>
            <a:r>
              <a:rPr lang="zh-TW" altLang="en-US" sz="3000" b="1" dirty="0">
                <a:solidFill>
                  <a:srgbClr val="FF0000"/>
                </a:solidFill>
                <a:latin typeface="Calibri" panose="020F0502020204030204" pitchFamily="34" charset="0"/>
                <a:ea typeface="PMingLiU" panose="02020500000000000000" pitchFamily="18" charset="-120"/>
                <a:cs typeface="Times New Roman" panose="02020603050405020304" pitchFamily="18" charset="0"/>
              </a:rPr>
              <a:t>使他殺我呢？</a:t>
            </a:r>
            <a:r>
              <a:rPr lang="en-US" sz="30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10</a:t>
            </a:r>
            <a:r>
              <a:rPr lang="zh-TW" altLang="en-US" sz="3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我指著永生耶和華</a:t>
            </a:r>
            <a:r>
              <a:rPr lang="en-US" sz="3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r>
              <a:rPr lang="zh-TW" altLang="en-US" sz="3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你的　 神起誓，無論哪一邦哪一國，我主都打發人去找你。若說你沒有在那裡，就必使那邦那國的人起誓說，實在是找不著你。</a:t>
            </a:r>
            <a:r>
              <a:rPr lang="en-US" sz="30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11</a:t>
            </a:r>
            <a:r>
              <a:rPr lang="zh-TW" altLang="en-US" sz="3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現在你說，要去告訴你主人說，以利亞在這裡；</a:t>
            </a:r>
            <a:r>
              <a:rPr lang="en-US" sz="30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12</a:t>
            </a:r>
            <a:r>
              <a:rPr lang="zh-TW" altLang="en-US" sz="3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恐怕我一離開你，耶和華的靈就提你到我所不知道的地方去。這樣，我去告訴亞哈，他若找不著你，</a:t>
            </a:r>
            <a:r>
              <a:rPr lang="zh-TW" altLang="en-US" sz="3000" b="1" dirty="0">
                <a:solidFill>
                  <a:srgbClr val="FF0000"/>
                </a:solidFill>
                <a:latin typeface="Calibri" panose="020F0502020204030204" pitchFamily="34" charset="0"/>
                <a:ea typeface="PMingLiU" panose="02020500000000000000" pitchFamily="18" charset="-120"/>
                <a:cs typeface="Times New Roman" panose="02020603050405020304" pitchFamily="18" charset="0"/>
              </a:rPr>
              <a:t>就必殺我</a:t>
            </a:r>
            <a:r>
              <a:rPr lang="zh-TW" altLang="en-US" sz="3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；僕人卻是自幼敬畏耶和華的。</a:t>
            </a:r>
            <a:r>
              <a:rPr lang="en-US" altLang="zh-TW" sz="3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r>
              <a:rPr lang="zh-TW" altLang="en-US" sz="3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王上</a:t>
            </a:r>
            <a:r>
              <a:rPr lang="en-US" sz="3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 18:7~12</a:t>
            </a:r>
            <a:r>
              <a:rPr lang="en-US" altLang="zh-TW" sz="3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r>
              <a:rPr lang="en-US" sz="3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
            </a:r>
            <a:br>
              <a:rPr lang="en-US" sz="3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br>
            <a:r>
              <a:rPr lang="en-US" sz="30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7</a:t>
            </a:r>
            <a:r>
              <a:rPr lang="en-US" sz="3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As Obadiah was walking along, Elijah met him. Obadiah recognized him, bowed down to the ground, and said, "Is it really you, my lord Elijah?" </a:t>
            </a:r>
            <a:r>
              <a:rPr lang="en-US" sz="30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8</a:t>
            </a:r>
            <a:r>
              <a:rPr lang="en-US" sz="3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"Yes," he replied. "Go tell your master, 'Elijah is here.'" </a:t>
            </a:r>
            <a:r>
              <a:rPr lang="en-US" sz="30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9</a:t>
            </a:r>
            <a:r>
              <a:rPr lang="en-US" sz="3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"What have I done wrong," asked Obadiah, "that you are handing your servant over to Ahab </a:t>
            </a:r>
            <a:r>
              <a:rPr lang="en-US" sz="3000" b="1" dirty="0">
                <a:solidFill>
                  <a:srgbClr val="FF0000"/>
                </a:solidFill>
                <a:latin typeface="Calibri" panose="020F0502020204030204" pitchFamily="34" charset="0"/>
                <a:ea typeface="PMingLiU" panose="02020500000000000000" pitchFamily="18" charset="-120"/>
                <a:cs typeface="Times New Roman" panose="02020603050405020304" pitchFamily="18" charset="0"/>
              </a:rPr>
              <a:t>to be put to death? </a:t>
            </a:r>
            <a:r>
              <a:rPr lang="en-US" sz="30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10</a:t>
            </a:r>
            <a:r>
              <a:rPr lang="en-US" sz="3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As surely as the LORD your God lives, there is not a nation or kingdom where my master has not sent someone to look for you. And whenever a nation or kingdom claimed you were not there, he made them swear they could not find you. </a:t>
            </a:r>
            <a:r>
              <a:rPr lang="en-US" sz="30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11</a:t>
            </a:r>
            <a:r>
              <a:rPr lang="en-US" sz="3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But now you tell me to go to my master and say, 'Elijah is here.' </a:t>
            </a:r>
            <a:r>
              <a:rPr lang="en-US" sz="30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12</a:t>
            </a:r>
            <a:r>
              <a:rPr lang="en-US" sz="3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I don't know where the Spirit of the LORD may carry you when I leave you. If I go and tell Ahab and he doesn't find you, </a:t>
            </a:r>
            <a:r>
              <a:rPr lang="en-US" sz="3000" b="1" dirty="0">
                <a:solidFill>
                  <a:srgbClr val="FF0000"/>
                </a:solidFill>
                <a:latin typeface="Calibri" panose="020F0502020204030204" pitchFamily="34" charset="0"/>
                <a:ea typeface="PMingLiU" panose="02020500000000000000" pitchFamily="18" charset="-120"/>
                <a:cs typeface="Times New Roman" panose="02020603050405020304" pitchFamily="18" charset="0"/>
              </a:rPr>
              <a:t>he will kill me</a:t>
            </a:r>
            <a:r>
              <a:rPr lang="en-US" sz="3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 Yet I your servant have worshiped the LORD since my youth. </a:t>
            </a:r>
            <a:r>
              <a:rPr lang="en-US" altLang="zh-TW" sz="3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r>
              <a:rPr lang="en-US" sz="3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1King 18:7~12</a:t>
            </a:r>
            <a:r>
              <a:rPr lang="en-US" altLang="zh-TW" sz="3000" b="1" dirty="0" smtClean="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endParaRPr lang="en-US" dirty="0"/>
          </a:p>
        </p:txBody>
      </p:sp>
    </p:spTree>
    <p:extLst>
      <p:ext uri="{BB962C8B-B14F-4D97-AF65-F5344CB8AC3E}">
        <p14:creationId xmlns:p14="http://schemas.microsoft.com/office/powerpoint/2010/main" val="29294962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zh-TW" dirty="0" smtClean="0"/>
              <a:t>What happened in Obadiah’s Life? </a:t>
            </a:r>
            <a:br>
              <a:rPr lang="en-US" altLang="zh-TW" dirty="0" smtClean="0"/>
            </a:br>
            <a:r>
              <a:rPr lang="zh-TW" altLang="en-US" dirty="0" smtClean="0"/>
              <a:t>俄巴底的生命發生了甚麼事</a:t>
            </a:r>
            <a:r>
              <a:rPr lang="en-US" altLang="zh-TW" dirty="0"/>
              <a:t>?</a:t>
            </a:r>
            <a:endParaRPr lang="en-US" dirty="0"/>
          </a:p>
        </p:txBody>
      </p:sp>
      <p:sp>
        <p:nvSpPr>
          <p:cNvPr id="3" name="Content Placeholder 2"/>
          <p:cNvSpPr>
            <a:spLocks noGrp="1"/>
          </p:cNvSpPr>
          <p:nvPr>
            <p:ph idx="1"/>
          </p:nvPr>
        </p:nvSpPr>
        <p:spPr/>
        <p:txBody>
          <a:bodyPr>
            <a:normAutofit/>
          </a:bodyPr>
          <a:lstStyle/>
          <a:p>
            <a:r>
              <a:rPr lang="en-US" sz="3200" baseline="30000" dirty="0"/>
              <a:t>16</a:t>
            </a:r>
            <a:r>
              <a:rPr lang="zh-TW" altLang="en-US" sz="3200" dirty="0"/>
              <a:t>你既如溫水，也不冷也不熱，所以我必從我口中把你吐出去。</a:t>
            </a:r>
            <a:r>
              <a:rPr lang="en-US" altLang="zh-TW" sz="3200" dirty="0"/>
              <a:t>【</a:t>
            </a:r>
            <a:r>
              <a:rPr lang="zh-TW" altLang="en-US" sz="3200" dirty="0"/>
              <a:t>啟</a:t>
            </a:r>
            <a:r>
              <a:rPr lang="en-US" sz="3200" dirty="0"/>
              <a:t> 3:16</a:t>
            </a:r>
            <a:r>
              <a:rPr lang="en-US" altLang="zh-TW" sz="3200" dirty="0"/>
              <a:t>】</a:t>
            </a:r>
            <a:r>
              <a:rPr lang="en-US" sz="3200" dirty="0"/>
              <a:t/>
            </a:r>
            <a:br>
              <a:rPr lang="en-US" sz="3200" dirty="0"/>
            </a:br>
            <a:r>
              <a:rPr lang="en-US" sz="3200" baseline="30000" dirty="0"/>
              <a:t>16</a:t>
            </a:r>
            <a:r>
              <a:rPr lang="en-US" sz="3200" dirty="0"/>
              <a:t>So, because you are lukewarm--neither hot nor cold--I am about to spit you out of my mouth. </a:t>
            </a:r>
            <a:r>
              <a:rPr lang="en-US" altLang="zh-TW" sz="3200" dirty="0"/>
              <a:t>【</a:t>
            </a:r>
            <a:r>
              <a:rPr lang="en-US" sz="3200" dirty="0"/>
              <a:t>Rev 3:16</a:t>
            </a:r>
            <a:r>
              <a:rPr lang="en-US" altLang="zh-TW" sz="3200" dirty="0"/>
              <a:t>】</a:t>
            </a:r>
            <a:endParaRPr lang="en-US" sz="3200" dirty="0"/>
          </a:p>
        </p:txBody>
      </p:sp>
    </p:spTree>
    <p:extLst>
      <p:ext uri="{BB962C8B-B14F-4D97-AF65-F5344CB8AC3E}">
        <p14:creationId xmlns:p14="http://schemas.microsoft.com/office/powerpoint/2010/main" val="328837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altLang="zh-TW" sz="3200" dirty="0" smtClean="0"/>
              <a:t>The older one gets, the more reluctant to engage in spiritual battle.  This is one warning sign.</a:t>
            </a:r>
          </a:p>
          <a:p>
            <a:r>
              <a:rPr lang="zh-TW" altLang="en-US" sz="3200" dirty="0" smtClean="0"/>
              <a:t>人</a:t>
            </a:r>
            <a:r>
              <a:rPr lang="zh-TW" altLang="en-US" sz="3200" dirty="0"/>
              <a:t>愈來愈老</a:t>
            </a:r>
            <a:r>
              <a:rPr lang="en-US" sz="3200" dirty="0"/>
              <a:t>, </a:t>
            </a:r>
            <a:r>
              <a:rPr lang="zh-TW" altLang="en-US" sz="3200" dirty="0"/>
              <a:t>愈不喜歡爭戰</a:t>
            </a:r>
            <a:r>
              <a:rPr lang="en-US" sz="3200" dirty="0"/>
              <a:t>, </a:t>
            </a:r>
            <a:r>
              <a:rPr lang="zh-TW" altLang="en-US" sz="3200" dirty="0"/>
              <a:t>這在屬靈的靈程上面是一個警訊</a:t>
            </a:r>
            <a:r>
              <a:rPr lang="en-US" sz="3200" dirty="0"/>
              <a:t>.</a:t>
            </a:r>
          </a:p>
          <a:p>
            <a:pPr marL="0" indent="0">
              <a:buNone/>
            </a:pPr>
            <a:endParaRPr lang="en-US" sz="3200" dirty="0" smtClean="0"/>
          </a:p>
          <a:p>
            <a:r>
              <a:rPr lang="en-US" sz="3200" dirty="0" smtClean="0"/>
              <a:t>The more comfortable one gets, the more unwilling one is to engage in spiritual battle.  This is another warning sign.</a:t>
            </a:r>
          </a:p>
          <a:p>
            <a:r>
              <a:rPr lang="zh-TW" altLang="en-US" sz="3200" dirty="0" smtClean="0"/>
              <a:t>人</a:t>
            </a:r>
            <a:r>
              <a:rPr lang="zh-TW" altLang="en-US" sz="3200" dirty="0"/>
              <a:t>愈來愈舒服</a:t>
            </a:r>
            <a:r>
              <a:rPr lang="en-US" sz="3200" dirty="0"/>
              <a:t>, </a:t>
            </a:r>
            <a:r>
              <a:rPr lang="zh-TW" altLang="en-US" sz="3200" dirty="0"/>
              <a:t>也愈不喜歡爭戰</a:t>
            </a:r>
            <a:r>
              <a:rPr lang="en-US" sz="3200" dirty="0"/>
              <a:t>, </a:t>
            </a:r>
            <a:r>
              <a:rPr lang="zh-TW" altLang="en-US" sz="3200" dirty="0"/>
              <a:t>這在屬靈的靈程上面也是一個警訊</a:t>
            </a:r>
            <a:r>
              <a:rPr lang="en-US" sz="3200" dirty="0" smtClean="0"/>
              <a:t>.</a:t>
            </a:r>
          </a:p>
          <a:p>
            <a:endParaRPr lang="en-US" dirty="0"/>
          </a:p>
        </p:txBody>
      </p:sp>
    </p:spTree>
    <p:extLst>
      <p:ext uri="{BB962C8B-B14F-4D97-AF65-F5344CB8AC3E}">
        <p14:creationId xmlns:p14="http://schemas.microsoft.com/office/powerpoint/2010/main" val="1112695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III. How do we keep us hot for the Lord? </a:t>
            </a:r>
            <a:r>
              <a:rPr lang="en-US" b="1" dirty="0" smtClean="0"/>
              <a:t/>
            </a:r>
            <a:br>
              <a:rPr lang="en-US" b="1" dirty="0" smtClean="0"/>
            </a:br>
            <a:r>
              <a:rPr lang="zh-TW" altLang="en-US" b="1" dirty="0" smtClean="0"/>
              <a:t>如</a:t>
            </a:r>
            <a:r>
              <a:rPr lang="zh-TW" altLang="en-US" b="1" dirty="0"/>
              <a:t>何保持在神面前的熱情</a:t>
            </a:r>
            <a:r>
              <a:rPr lang="en-US" b="1" dirty="0" smtClean="0"/>
              <a:t>?</a:t>
            </a:r>
            <a:endParaRPr lang="en-US" dirty="0"/>
          </a:p>
        </p:txBody>
      </p:sp>
      <p:sp>
        <p:nvSpPr>
          <p:cNvPr id="3" name="Content Placeholder 2"/>
          <p:cNvSpPr>
            <a:spLocks noGrp="1"/>
          </p:cNvSpPr>
          <p:nvPr>
            <p:ph idx="1"/>
          </p:nvPr>
        </p:nvSpPr>
        <p:spPr/>
        <p:txBody>
          <a:bodyPr>
            <a:normAutofit/>
          </a:bodyPr>
          <a:lstStyle/>
          <a:p>
            <a:r>
              <a:rPr lang="en-US" sz="3200" b="1" dirty="0"/>
              <a:t>A. Remember, “Winning the lottery could be a curse”. </a:t>
            </a:r>
            <a:r>
              <a:rPr lang="zh-TW" altLang="en-US" sz="3200" b="1" dirty="0"/>
              <a:t>要記得</a:t>
            </a:r>
            <a:r>
              <a:rPr lang="en-US" sz="3200" b="1" dirty="0"/>
              <a:t>, “</a:t>
            </a:r>
            <a:r>
              <a:rPr lang="zh-TW" altLang="en-US" sz="3200" b="1" dirty="0"/>
              <a:t>贏得彩票可能是一個咒詛</a:t>
            </a:r>
            <a:r>
              <a:rPr lang="en-US" sz="3200" b="1" dirty="0"/>
              <a:t>.”</a:t>
            </a:r>
            <a:endParaRPr lang="en-US" sz="3200" dirty="0"/>
          </a:p>
          <a:p>
            <a:endParaRPr lang="en-US" sz="3200" dirty="0" smtClean="0"/>
          </a:p>
          <a:p>
            <a:r>
              <a:rPr lang="en-US" sz="3200" b="1" baseline="30000" dirty="0"/>
              <a:t>47</a:t>
            </a:r>
            <a:r>
              <a:rPr lang="zh-TW" altLang="en-US" sz="3200" b="1" dirty="0"/>
              <a:t>因為你富有的時候，不歡心樂意的事奉耶和華</a:t>
            </a:r>
            <a:r>
              <a:rPr lang="en-US" sz="3200" b="1" dirty="0"/>
              <a:t>─</a:t>
            </a:r>
            <a:r>
              <a:rPr lang="zh-TW" altLang="en-US" sz="3200" b="1" dirty="0"/>
              <a:t>你的　神，</a:t>
            </a:r>
            <a:r>
              <a:rPr lang="en-US" altLang="zh-TW" sz="3200" b="1" dirty="0"/>
              <a:t>【</a:t>
            </a:r>
            <a:r>
              <a:rPr lang="zh-TW" altLang="en-US" sz="3200" b="1" dirty="0"/>
              <a:t>申</a:t>
            </a:r>
            <a:r>
              <a:rPr lang="en-US" sz="3200" b="1" dirty="0"/>
              <a:t> 28:47</a:t>
            </a:r>
            <a:r>
              <a:rPr lang="en-US" altLang="zh-TW" sz="3200" b="1" dirty="0"/>
              <a:t>】</a:t>
            </a:r>
            <a:r>
              <a:rPr lang="en-US" sz="3200" b="1" dirty="0"/>
              <a:t/>
            </a:r>
            <a:br>
              <a:rPr lang="en-US" sz="3200" b="1" dirty="0"/>
            </a:br>
            <a:r>
              <a:rPr lang="en-US" sz="3200" b="1" baseline="30000" dirty="0"/>
              <a:t>47</a:t>
            </a:r>
            <a:r>
              <a:rPr lang="en-US" sz="3200" b="1" dirty="0"/>
              <a:t>Because you did not serve the LORD your God joyfully and gladly in the time of prosperity, </a:t>
            </a:r>
            <a:r>
              <a:rPr lang="en-US" altLang="zh-TW" sz="3200" b="1" dirty="0"/>
              <a:t>【</a:t>
            </a:r>
            <a:r>
              <a:rPr lang="en-US" sz="3200" b="1" dirty="0" err="1"/>
              <a:t>Deut</a:t>
            </a:r>
            <a:r>
              <a:rPr lang="en-US" sz="3200" b="1" dirty="0"/>
              <a:t> 28:47</a:t>
            </a:r>
            <a:r>
              <a:rPr lang="en-US" altLang="zh-TW" sz="3200" b="1" dirty="0" smtClean="0"/>
              <a:t>】</a:t>
            </a:r>
            <a:endParaRPr lang="en-US" sz="3200" b="1" dirty="0"/>
          </a:p>
          <a:p>
            <a:endParaRPr lang="en-US" sz="3200" dirty="0"/>
          </a:p>
        </p:txBody>
      </p:sp>
    </p:spTree>
    <p:extLst>
      <p:ext uri="{BB962C8B-B14F-4D97-AF65-F5344CB8AC3E}">
        <p14:creationId xmlns:p14="http://schemas.microsoft.com/office/powerpoint/2010/main" val="14310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altLang="zh-TW" sz="6700" dirty="0" smtClean="0"/>
              <a:t>A</a:t>
            </a:r>
            <a:r>
              <a:rPr lang="zh-TW" altLang="en-US" sz="6700" dirty="0" smtClean="0"/>
              <a:t> </a:t>
            </a:r>
            <a:r>
              <a:rPr lang="en-US" altLang="zh-TW" sz="6700" dirty="0" smtClean="0"/>
              <a:t>woman</a:t>
            </a:r>
            <a:r>
              <a:rPr lang="en-US" altLang="zh-TW" dirty="0" smtClean="0"/>
              <a:t/>
            </a:r>
            <a:br>
              <a:rPr lang="en-US" altLang="zh-TW" dirty="0" smtClean="0"/>
            </a:br>
            <a:r>
              <a:rPr lang="en-US" altLang="zh-TW" dirty="0" smtClean="0"/>
              <a:t>won $559.7 million in New Hampshire</a:t>
            </a:r>
            <a:endParaRPr lang="en-US" dirty="0"/>
          </a:p>
        </p:txBody>
      </p:sp>
      <p:sp>
        <p:nvSpPr>
          <p:cNvPr id="3" name="Content Placeholder 2"/>
          <p:cNvSpPr>
            <a:spLocks noGrp="1"/>
          </p:cNvSpPr>
          <p:nvPr>
            <p:ph idx="1"/>
          </p:nvPr>
        </p:nvSpPr>
        <p:spPr>
          <a:xfrm>
            <a:off x="838200" y="2581153"/>
            <a:ext cx="10515600" cy="3595809"/>
          </a:xfrm>
        </p:spPr>
        <p:txBody>
          <a:bodyPr>
            <a:normAutofit/>
          </a:bodyPr>
          <a:lstStyle/>
          <a:p>
            <a:r>
              <a:rPr lang="en-US" sz="3600" dirty="0"/>
              <a:t>The New Hampshire woman who won the $559.7 million Powerball jackpot last month is refusing to claim her prize until she's assured anonymity.</a:t>
            </a:r>
            <a:endParaRPr lang="en-US" sz="3600" dirty="0"/>
          </a:p>
        </p:txBody>
      </p:sp>
    </p:spTree>
    <p:extLst>
      <p:ext uri="{BB962C8B-B14F-4D97-AF65-F5344CB8AC3E}">
        <p14:creationId xmlns:p14="http://schemas.microsoft.com/office/powerpoint/2010/main" val="2640092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zh-TW" altLang="en-US" dirty="0" smtClean="0"/>
              <a:t>亞</a:t>
            </a:r>
            <a:r>
              <a:rPr lang="zh-TW" altLang="en-US" dirty="0"/>
              <a:t>古珥</a:t>
            </a:r>
            <a:r>
              <a:rPr lang="en-US" dirty="0"/>
              <a:t>(</a:t>
            </a:r>
            <a:r>
              <a:rPr lang="en-US" dirty="0" err="1"/>
              <a:t>Agur</a:t>
            </a:r>
            <a:r>
              <a:rPr lang="en-US" dirty="0"/>
              <a:t> son of </a:t>
            </a:r>
            <a:r>
              <a:rPr lang="en-US" dirty="0" err="1"/>
              <a:t>Jakeh</a:t>
            </a:r>
            <a:r>
              <a:rPr lang="en-US" dirty="0"/>
              <a:t>)</a:t>
            </a:r>
            <a:endParaRPr lang="en-US" dirty="0"/>
          </a:p>
        </p:txBody>
      </p:sp>
      <p:sp>
        <p:nvSpPr>
          <p:cNvPr id="3" name="Content Placeholder 2"/>
          <p:cNvSpPr>
            <a:spLocks noGrp="1"/>
          </p:cNvSpPr>
          <p:nvPr>
            <p:ph idx="1"/>
          </p:nvPr>
        </p:nvSpPr>
        <p:spPr/>
        <p:txBody>
          <a:bodyPr>
            <a:noAutofit/>
          </a:bodyPr>
          <a:lstStyle/>
          <a:p>
            <a:r>
              <a:rPr lang="en-US" sz="3200" b="1" baseline="30000" dirty="0">
                <a:latin typeface="Calibri" panose="020F0502020204030204" pitchFamily="34" charset="0"/>
                <a:ea typeface="PMingLiU" panose="02020500000000000000" pitchFamily="18" charset="-120"/>
                <a:cs typeface="Times New Roman" panose="02020603050405020304" pitchFamily="18" charset="0"/>
              </a:rPr>
              <a:t>7</a:t>
            </a:r>
            <a:r>
              <a:rPr lang="zh-TW" altLang="en-US" sz="3200" b="1" dirty="0">
                <a:latin typeface="Calibri" panose="020F0502020204030204" pitchFamily="34" charset="0"/>
                <a:ea typeface="PMingLiU" panose="02020500000000000000" pitchFamily="18" charset="-120"/>
                <a:cs typeface="Times New Roman" panose="02020603050405020304" pitchFamily="18" charset="0"/>
              </a:rPr>
              <a:t>我求你兩件事，在我未死之先，不要不賜給我：</a:t>
            </a:r>
            <a:r>
              <a:rPr lang="en-US" sz="3200" b="1" baseline="30000" dirty="0">
                <a:latin typeface="Calibri" panose="020F0502020204030204" pitchFamily="34" charset="0"/>
                <a:ea typeface="PMingLiU" panose="02020500000000000000" pitchFamily="18" charset="-120"/>
                <a:cs typeface="Times New Roman" panose="02020603050405020304" pitchFamily="18" charset="0"/>
              </a:rPr>
              <a:t>8</a:t>
            </a:r>
            <a:r>
              <a:rPr lang="zh-TW" altLang="en-US" sz="3200" b="1" dirty="0">
                <a:latin typeface="Calibri" panose="020F0502020204030204" pitchFamily="34" charset="0"/>
                <a:ea typeface="PMingLiU" panose="02020500000000000000" pitchFamily="18" charset="-120"/>
                <a:cs typeface="Times New Roman" panose="02020603050405020304" pitchFamily="18" charset="0"/>
              </a:rPr>
              <a:t>求你使虛假和謊言遠離我；使我也不貧窮也不富足；賜給我需用的飲食，</a:t>
            </a:r>
            <a:r>
              <a:rPr lang="en-US" sz="3200" b="1" baseline="30000" dirty="0">
                <a:latin typeface="Calibri" panose="020F0502020204030204" pitchFamily="34" charset="0"/>
                <a:ea typeface="PMingLiU" panose="02020500000000000000" pitchFamily="18" charset="-120"/>
                <a:cs typeface="Times New Roman" panose="02020603050405020304" pitchFamily="18" charset="0"/>
              </a:rPr>
              <a:t>9</a:t>
            </a:r>
            <a:r>
              <a:rPr lang="zh-TW" altLang="en-US" sz="3200" b="1" dirty="0">
                <a:latin typeface="Calibri" panose="020F0502020204030204" pitchFamily="34" charset="0"/>
                <a:ea typeface="PMingLiU" panose="02020500000000000000" pitchFamily="18" charset="-120"/>
                <a:cs typeface="Times New Roman" panose="02020603050405020304" pitchFamily="18" charset="0"/>
              </a:rPr>
              <a:t>恐怕我飽足不認你，說：耶和華是誰呢？又恐怕我貧窮就偷竊，以致褻瀆我　</a:t>
            </a:r>
            <a:r>
              <a:rPr lang="zh-TW" altLang="en-US" sz="3200" b="1" dirty="0">
                <a:ea typeface="Calibri" panose="020F0502020204030204" pitchFamily="34" charset="0"/>
                <a:cs typeface="Times New Roman" panose="02020603050405020304" pitchFamily="18" charset="0"/>
              </a:rPr>
              <a:t> </a:t>
            </a:r>
            <a:r>
              <a:rPr lang="zh-TW" altLang="en-US" sz="3200" b="1" dirty="0">
                <a:latin typeface="Calibri" panose="020F0502020204030204" pitchFamily="34" charset="0"/>
                <a:ea typeface="PMingLiU" panose="02020500000000000000" pitchFamily="18" charset="-120"/>
                <a:cs typeface="Times New Roman" panose="02020603050405020304" pitchFamily="18" charset="0"/>
              </a:rPr>
              <a:t>神的名。</a:t>
            </a:r>
            <a:r>
              <a:rPr lang="en-US" altLang="zh-TW" sz="3200" b="1" dirty="0">
                <a:latin typeface="Calibri" panose="020F0502020204030204" pitchFamily="34" charset="0"/>
                <a:ea typeface="PMingLiU" panose="02020500000000000000" pitchFamily="18" charset="-120"/>
                <a:cs typeface="Times New Roman" panose="02020603050405020304" pitchFamily="18" charset="0"/>
              </a:rPr>
              <a:t>【</a:t>
            </a:r>
            <a:r>
              <a:rPr lang="zh-TW" altLang="en-US" sz="3200" b="1" dirty="0">
                <a:latin typeface="Calibri" panose="020F0502020204030204" pitchFamily="34" charset="0"/>
                <a:ea typeface="PMingLiU" panose="02020500000000000000" pitchFamily="18" charset="-120"/>
                <a:cs typeface="Times New Roman" panose="02020603050405020304" pitchFamily="18" charset="0"/>
              </a:rPr>
              <a:t>箴</a:t>
            </a:r>
            <a:r>
              <a:rPr lang="en-US" sz="3200" b="1" dirty="0">
                <a:latin typeface="Calibri" panose="020F0502020204030204" pitchFamily="34" charset="0"/>
                <a:ea typeface="PMingLiU" panose="02020500000000000000" pitchFamily="18" charset="-120"/>
                <a:cs typeface="Times New Roman" panose="02020603050405020304" pitchFamily="18" charset="0"/>
              </a:rPr>
              <a:t> 30:7~9</a:t>
            </a:r>
            <a:r>
              <a:rPr lang="en-US" altLang="zh-TW" sz="3200" b="1" dirty="0">
                <a:latin typeface="Calibri" panose="020F0502020204030204" pitchFamily="34" charset="0"/>
                <a:ea typeface="PMingLiU" panose="02020500000000000000" pitchFamily="18" charset="-120"/>
                <a:cs typeface="Times New Roman" panose="02020603050405020304" pitchFamily="18" charset="0"/>
              </a:rPr>
              <a:t>】</a:t>
            </a:r>
            <a:r>
              <a:rPr lang="en-US" sz="3200" b="1" dirty="0">
                <a:latin typeface="Calibri" panose="020F0502020204030204" pitchFamily="34" charset="0"/>
                <a:ea typeface="PMingLiU" panose="02020500000000000000" pitchFamily="18" charset="-120"/>
                <a:cs typeface="Times New Roman" panose="02020603050405020304" pitchFamily="18" charset="0"/>
              </a:rPr>
              <a:t/>
            </a:r>
            <a:br>
              <a:rPr lang="en-US" sz="3200" b="1" dirty="0">
                <a:latin typeface="Calibri" panose="020F0502020204030204" pitchFamily="34" charset="0"/>
                <a:ea typeface="PMingLiU" panose="02020500000000000000" pitchFamily="18" charset="-120"/>
                <a:cs typeface="Times New Roman" panose="02020603050405020304" pitchFamily="18" charset="0"/>
              </a:rPr>
            </a:br>
            <a:r>
              <a:rPr lang="en-US" sz="3200" b="1" baseline="30000" dirty="0">
                <a:latin typeface="Calibri" panose="020F0502020204030204" pitchFamily="34" charset="0"/>
                <a:ea typeface="PMingLiU" panose="02020500000000000000" pitchFamily="18" charset="-120"/>
                <a:cs typeface="Times New Roman" panose="02020603050405020304" pitchFamily="18" charset="0"/>
              </a:rPr>
              <a:t>7</a:t>
            </a:r>
            <a:r>
              <a:rPr lang="en-US" sz="3200" b="1" dirty="0">
                <a:latin typeface="Calibri" panose="020F0502020204030204" pitchFamily="34" charset="0"/>
                <a:ea typeface="PMingLiU" panose="02020500000000000000" pitchFamily="18" charset="-120"/>
                <a:cs typeface="Times New Roman" panose="02020603050405020304" pitchFamily="18" charset="0"/>
              </a:rPr>
              <a:t>"Two things I ask of you, O LORD; do not refuse me before I die: </a:t>
            </a:r>
            <a:r>
              <a:rPr lang="en-US" sz="3200" b="1" baseline="30000" dirty="0">
                <a:latin typeface="Calibri" panose="020F0502020204030204" pitchFamily="34" charset="0"/>
                <a:ea typeface="PMingLiU" panose="02020500000000000000" pitchFamily="18" charset="-120"/>
                <a:cs typeface="Times New Roman" panose="02020603050405020304" pitchFamily="18" charset="0"/>
              </a:rPr>
              <a:t>8</a:t>
            </a:r>
            <a:r>
              <a:rPr lang="en-US" sz="3200" b="1" dirty="0">
                <a:latin typeface="Calibri" panose="020F0502020204030204" pitchFamily="34" charset="0"/>
                <a:ea typeface="PMingLiU" panose="02020500000000000000" pitchFamily="18" charset="-120"/>
                <a:cs typeface="Times New Roman" panose="02020603050405020304" pitchFamily="18" charset="0"/>
              </a:rPr>
              <a:t>Keep falsehood and lies far from me; give me neither poverty nor riches, but give me only my daily bread. </a:t>
            </a:r>
            <a:r>
              <a:rPr lang="en-US" sz="3200" b="1" baseline="30000" dirty="0">
                <a:latin typeface="Calibri" panose="020F0502020204030204" pitchFamily="34" charset="0"/>
                <a:ea typeface="PMingLiU" panose="02020500000000000000" pitchFamily="18" charset="-120"/>
                <a:cs typeface="Times New Roman" panose="02020603050405020304" pitchFamily="18" charset="0"/>
              </a:rPr>
              <a:t>9</a:t>
            </a:r>
            <a:r>
              <a:rPr lang="en-US" sz="3200" b="1" dirty="0">
                <a:latin typeface="Calibri" panose="020F0502020204030204" pitchFamily="34" charset="0"/>
                <a:ea typeface="PMingLiU" panose="02020500000000000000" pitchFamily="18" charset="-120"/>
                <a:cs typeface="Times New Roman" panose="02020603050405020304" pitchFamily="18" charset="0"/>
              </a:rPr>
              <a:t>Otherwise, I may have too much and disown you and say, 'Who is the LORD?' Or I may become poor and steal, and so dishonor the name of my God. </a:t>
            </a:r>
            <a:r>
              <a:rPr lang="en-US" altLang="zh-TW" sz="3200" b="1" dirty="0">
                <a:latin typeface="Calibri" panose="020F0502020204030204" pitchFamily="34" charset="0"/>
                <a:ea typeface="PMingLiU" panose="02020500000000000000" pitchFamily="18" charset="-120"/>
                <a:cs typeface="Times New Roman" panose="02020603050405020304" pitchFamily="18" charset="0"/>
              </a:rPr>
              <a:t>【</a:t>
            </a:r>
            <a:r>
              <a:rPr lang="en-US" sz="3200" b="1" dirty="0" err="1">
                <a:latin typeface="Calibri" panose="020F0502020204030204" pitchFamily="34" charset="0"/>
                <a:ea typeface="PMingLiU" panose="02020500000000000000" pitchFamily="18" charset="-120"/>
                <a:cs typeface="Times New Roman" panose="02020603050405020304" pitchFamily="18" charset="0"/>
              </a:rPr>
              <a:t>Prov</a:t>
            </a:r>
            <a:r>
              <a:rPr lang="en-US" sz="3200" b="1" dirty="0">
                <a:latin typeface="Calibri" panose="020F0502020204030204" pitchFamily="34" charset="0"/>
                <a:ea typeface="PMingLiU" panose="02020500000000000000" pitchFamily="18" charset="-120"/>
                <a:cs typeface="Times New Roman" panose="02020603050405020304" pitchFamily="18" charset="0"/>
              </a:rPr>
              <a:t> 30:7~9</a:t>
            </a:r>
            <a:r>
              <a:rPr lang="en-US" altLang="zh-TW" sz="3200" b="1" dirty="0">
                <a:latin typeface="Calibri" panose="020F0502020204030204" pitchFamily="34" charset="0"/>
                <a:ea typeface="PMingLiU" panose="02020500000000000000" pitchFamily="18" charset="-120"/>
                <a:cs typeface="Times New Roman" panose="02020603050405020304" pitchFamily="18" charset="0"/>
              </a:rPr>
              <a:t>】</a:t>
            </a:r>
            <a:endParaRPr lang="en-US" sz="3200" b="1" dirty="0"/>
          </a:p>
        </p:txBody>
      </p:sp>
    </p:spTree>
    <p:extLst>
      <p:ext uri="{BB962C8B-B14F-4D97-AF65-F5344CB8AC3E}">
        <p14:creationId xmlns:p14="http://schemas.microsoft.com/office/powerpoint/2010/main" val="2962467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III. How do we keep us hot for the Lord? </a:t>
            </a:r>
            <a:r>
              <a:rPr lang="en-US" b="1" dirty="0" smtClean="0"/>
              <a:t/>
            </a:r>
            <a:br>
              <a:rPr lang="en-US" b="1" dirty="0" smtClean="0"/>
            </a:br>
            <a:r>
              <a:rPr lang="zh-TW" altLang="en-US" b="1" dirty="0" smtClean="0"/>
              <a:t>如</a:t>
            </a:r>
            <a:r>
              <a:rPr lang="zh-TW" altLang="en-US" b="1" dirty="0"/>
              <a:t>何保持在神面前的熱情</a:t>
            </a:r>
            <a:r>
              <a:rPr lang="en-US" b="1" dirty="0" smtClean="0"/>
              <a:t>?</a:t>
            </a:r>
            <a:endParaRPr lang="en-US" dirty="0"/>
          </a:p>
        </p:txBody>
      </p:sp>
      <p:sp>
        <p:nvSpPr>
          <p:cNvPr id="3" name="Content Placeholder 2"/>
          <p:cNvSpPr>
            <a:spLocks noGrp="1"/>
          </p:cNvSpPr>
          <p:nvPr>
            <p:ph idx="1"/>
          </p:nvPr>
        </p:nvSpPr>
        <p:spPr/>
        <p:txBody>
          <a:bodyPr>
            <a:normAutofit/>
          </a:bodyPr>
          <a:lstStyle/>
          <a:p>
            <a:r>
              <a:rPr lang="en-US" sz="3200" b="1" dirty="0"/>
              <a:t>B. Keep to Your Heart Your First Love</a:t>
            </a:r>
            <a:r>
              <a:rPr lang="zh-TW" altLang="en-US" sz="3200" b="1" dirty="0"/>
              <a:t>保護起初的愛</a:t>
            </a:r>
            <a:r>
              <a:rPr lang="zh-TW" altLang="en-US" sz="3200" b="1" dirty="0" smtClean="0"/>
              <a:t>心</a:t>
            </a:r>
            <a:endParaRPr lang="en-US" altLang="zh-TW" sz="3200" b="1" dirty="0" smtClean="0"/>
          </a:p>
          <a:p>
            <a:endParaRPr lang="en-US" sz="3200" b="1" dirty="0"/>
          </a:p>
          <a:p>
            <a:endParaRPr lang="en-US" sz="3200" dirty="0" smtClean="0"/>
          </a:p>
        </p:txBody>
      </p:sp>
    </p:spTree>
    <p:extLst>
      <p:ext uri="{BB962C8B-B14F-4D97-AF65-F5344CB8AC3E}">
        <p14:creationId xmlns:p14="http://schemas.microsoft.com/office/powerpoint/2010/main" val="146870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824942" y="177014"/>
            <a:ext cx="8673296" cy="6518608"/>
          </a:xfrm>
          <a:prstGeom prst="rect">
            <a:avLst/>
          </a:prstGeom>
        </p:spPr>
      </p:pic>
    </p:spTree>
    <p:extLst>
      <p:ext uri="{BB962C8B-B14F-4D97-AF65-F5344CB8AC3E}">
        <p14:creationId xmlns:p14="http://schemas.microsoft.com/office/powerpoint/2010/main" val="27359956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Abraham Shakespeare</a:t>
            </a:r>
            <a:r>
              <a:rPr lang="en-US" dirty="0"/>
              <a:t>, </a:t>
            </a:r>
            <a:r>
              <a:rPr lang="en-US" dirty="0" smtClean="0"/>
              <a:t/>
            </a:r>
            <a:br>
              <a:rPr lang="en-US" dirty="0" smtClean="0"/>
            </a:br>
            <a:r>
              <a:rPr lang="en-US" dirty="0" smtClean="0"/>
              <a:t>won </a:t>
            </a:r>
            <a:r>
              <a:rPr lang="en-US" dirty="0"/>
              <a:t>$30 million in Florida’s lottery in 2009</a:t>
            </a:r>
          </a:p>
        </p:txBody>
      </p:sp>
      <p:pic>
        <p:nvPicPr>
          <p:cNvPr id="4" name="image4.jpeg"/>
          <p:cNvPicPr>
            <a:picLocks noGrp="1" noChangeAspect="1"/>
          </p:cNvPicPr>
          <p:nvPr>
            <p:ph idx="1"/>
          </p:nvPr>
        </p:nvPicPr>
        <p:blipFill>
          <a:blip r:embed="rId2" cstate="print"/>
          <a:stretch>
            <a:fillRect/>
          </a:stretch>
        </p:blipFill>
        <p:spPr>
          <a:xfrm>
            <a:off x="2360705" y="1690688"/>
            <a:ext cx="7464613" cy="4195796"/>
          </a:xfrm>
          <a:prstGeom prst="rect">
            <a:avLst/>
          </a:prstGeom>
        </p:spPr>
      </p:pic>
      <p:sp>
        <p:nvSpPr>
          <p:cNvPr id="5" name="TextBox 4"/>
          <p:cNvSpPr txBox="1"/>
          <p:nvPr/>
        </p:nvSpPr>
        <p:spPr>
          <a:xfrm>
            <a:off x="838200" y="5934670"/>
            <a:ext cx="10775576" cy="923330"/>
          </a:xfrm>
          <a:prstGeom prst="rect">
            <a:avLst/>
          </a:prstGeom>
          <a:noFill/>
        </p:spPr>
        <p:txBody>
          <a:bodyPr wrap="square" rtlCol="0">
            <a:spAutoFit/>
          </a:bodyPr>
          <a:lstStyle/>
          <a:p>
            <a:r>
              <a:rPr lang="en-US" dirty="0"/>
              <a:t>was found buried in a makeshift grave under a concrete slab less than three years later. A woman who befriended him and offered to help manage what remained of his winnings instead </a:t>
            </a:r>
            <a:r>
              <a:rPr lang="en-US" dirty="0">
                <a:hlinkClick r:id="rId3"/>
              </a:rPr>
              <a:t>murdered </a:t>
            </a:r>
            <a:r>
              <a:rPr lang="en-US" dirty="0"/>
              <a:t>him; she was sentenced to life in prison</a:t>
            </a:r>
            <a:r>
              <a:rPr lang="en-US" dirty="0" smtClean="0"/>
              <a:t>.</a:t>
            </a:r>
            <a:endParaRPr lang="en-US" dirty="0"/>
          </a:p>
        </p:txBody>
      </p:sp>
    </p:spTree>
    <p:extLst>
      <p:ext uri="{BB962C8B-B14F-4D97-AF65-F5344CB8AC3E}">
        <p14:creationId xmlns:p14="http://schemas.microsoft.com/office/powerpoint/2010/main" val="253249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6000" b="1" dirty="0"/>
              <a:t>Deborah McDonald</a:t>
            </a:r>
            <a:r>
              <a:rPr lang="en-US" dirty="0"/>
              <a:t/>
            </a:r>
            <a:br>
              <a:rPr lang="en-US" dirty="0"/>
            </a:br>
            <a:r>
              <a:rPr lang="en-US" dirty="0" smtClean="0"/>
              <a:t>won </a:t>
            </a:r>
            <a:r>
              <a:rPr lang="en-US" dirty="0"/>
              <a:t>$5,520 in the Ohio lottery’s TV game show </a:t>
            </a:r>
          </a:p>
        </p:txBody>
      </p:sp>
      <p:sp>
        <p:nvSpPr>
          <p:cNvPr id="3" name="Content Placeholder 2"/>
          <p:cNvSpPr>
            <a:spLocks noGrp="1"/>
          </p:cNvSpPr>
          <p:nvPr>
            <p:ph idx="1"/>
          </p:nvPr>
        </p:nvSpPr>
        <p:spPr>
          <a:xfrm>
            <a:off x="838200" y="1825624"/>
            <a:ext cx="10515600" cy="4933763"/>
          </a:xfrm>
        </p:spPr>
        <p:txBody>
          <a:bodyPr>
            <a:normAutofit fontScale="92500" lnSpcReduction="1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r>
              <a:rPr lang="en-US" dirty="0" smtClean="0"/>
              <a:t>was run over and killed after leaving a bar where she’d been celebrating with friends. </a:t>
            </a:r>
            <a:endParaRPr lang="en-US" dirty="0"/>
          </a:p>
        </p:txBody>
      </p:sp>
      <p:pic>
        <p:nvPicPr>
          <p:cNvPr id="4" name="Picture 3"/>
          <p:cNvPicPr>
            <a:picLocks noChangeAspect="1"/>
          </p:cNvPicPr>
          <p:nvPr/>
        </p:nvPicPr>
        <p:blipFill>
          <a:blip r:embed="rId2"/>
          <a:stretch>
            <a:fillRect/>
          </a:stretch>
        </p:blipFill>
        <p:spPr>
          <a:xfrm>
            <a:off x="2440474" y="1690688"/>
            <a:ext cx="7311051" cy="4112465"/>
          </a:xfrm>
          <a:prstGeom prst="rect">
            <a:avLst/>
          </a:prstGeom>
        </p:spPr>
      </p:pic>
    </p:spTree>
    <p:extLst>
      <p:ext uri="{BB962C8B-B14F-4D97-AF65-F5344CB8AC3E}">
        <p14:creationId xmlns:p14="http://schemas.microsoft.com/office/powerpoint/2010/main" val="480897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Jeffrey Dampier</a:t>
            </a:r>
            <a:r>
              <a:rPr lang="en-US" dirty="0"/>
              <a:t> </a:t>
            </a:r>
            <a:r>
              <a:rPr lang="en-US" dirty="0" smtClean="0"/>
              <a:t/>
            </a:r>
            <a:br>
              <a:rPr lang="en-US" dirty="0" smtClean="0"/>
            </a:br>
            <a:r>
              <a:rPr lang="en-US" sz="4000" dirty="0" smtClean="0"/>
              <a:t>won </a:t>
            </a:r>
            <a:r>
              <a:rPr lang="en-US" sz="4000" dirty="0"/>
              <a:t>an Illinois lottery jackpot of $20 million in 1996. </a:t>
            </a:r>
          </a:p>
        </p:txBody>
      </p:sp>
      <p:sp>
        <p:nvSpPr>
          <p:cNvPr id="3" name="Content Placeholder 2"/>
          <p:cNvSpPr>
            <a:spLocks noGrp="1"/>
          </p:cNvSpPr>
          <p:nvPr>
            <p:ph idx="1"/>
          </p:nvPr>
        </p:nvSpPr>
        <p:spPr>
          <a:xfrm>
            <a:off x="838200" y="1825625"/>
            <a:ext cx="10515600" cy="4796304"/>
          </a:xfrm>
        </p:spPr>
        <p:txBody>
          <a:bodyPr>
            <a:normAutofit lnSpcReduction="10000"/>
          </a:bodyPr>
          <a:lstStyle/>
          <a:p>
            <a:endParaRPr lang="en-US" dirty="0" smtClean="0"/>
          </a:p>
          <a:p>
            <a:endParaRPr lang="en-US" dirty="0"/>
          </a:p>
          <a:p>
            <a:endParaRPr lang="en-US" dirty="0" smtClean="0"/>
          </a:p>
          <a:p>
            <a:endParaRPr lang="en-US" dirty="0"/>
          </a:p>
          <a:p>
            <a:endParaRPr lang="en-US" dirty="0" smtClean="0"/>
          </a:p>
          <a:p>
            <a:endParaRPr lang="en-US" dirty="0"/>
          </a:p>
          <a:p>
            <a:pPr marL="0" indent="0">
              <a:buNone/>
            </a:pPr>
            <a:endParaRPr lang="en-US" dirty="0" smtClean="0"/>
          </a:p>
          <a:p>
            <a:endParaRPr lang="en-US" dirty="0"/>
          </a:p>
          <a:p>
            <a:r>
              <a:rPr lang="en-US" dirty="0" smtClean="0"/>
              <a:t>On July 26, 2005, Dampier was murdered by his sister-in-law, Victoria Jackson, and her boyfriend.</a:t>
            </a:r>
            <a:endParaRPr lang="en-US" dirty="0"/>
          </a:p>
        </p:txBody>
      </p:sp>
      <p:pic>
        <p:nvPicPr>
          <p:cNvPr id="4" name="Picture 3"/>
          <p:cNvPicPr>
            <a:picLocks noChangeAspect="1"/>
          </p:cNvPicPr>
          <p:nvPr/>
        </p:nvPicPr>
        <p:blipFill>
          <a:blip r:embed="rId2"/>
          <a:stretch>
            <a:fillRect/>
          </a:stretch>
        </p:blipFill>
        <p:spPr>
          <a:xfrm>
            <a:off x="3899085" y="1825625"/>
            <a:ext cx="4632699" cy="3706159"/>
          </a:xfrm>
          <a:prstGeom prst="rect">
            <a:avLst/>
          </a:prstGeom>
        </p:spPr>
      </p:pic>
    </p:spTree>
    <p:extLst>
      <p:ext uri="{BB962C8B-B14F-4D97-AF65-F5344CB8AC3E}">
        <p14:creationId xmlns:p14="http://schemas.microsoft.com/office/powerpoint/2010/main" val="410838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6700" b="1" dirty="0"/>
              <a:t>Doris </a:t>
            </a:r>
            <a:r>
              <a:rPr lang="en-US" sz="6700" b="1" dirty="0" smtClean="0"/>
              <a:t>Murray</a:t>
            </a:r>
            <a:r>
              <a:rPr lang="en-US" b="1" dirty="0" smtClean="0"/>
              <a:t/>
            </a:r>
            <a:br>
              <a:rPr lang="en-US" b="1" dirty="0" smtClean="0"/>
            </a:br>
            <a:r>
              <a:rPr lang="en-US" b="1" dirty="0" smtClean="0"/>
              <a:t>won $5 million in 2007 Georgia lottery</a:t>
            </a:r>
            <a:endParaRPr lang="en-US" dirty="0"/>
          </a:p>
        </p:txBody>
      </p:sp>
      <p:sp>
        <p:nvSpPr>
          <p:cNvPr id="3" name="Content Placeholder 2"/>
          <p:cNvSpPr>
            <a:spLocks noGrp="1"/>
          </p:cNvSpPr>
          <p:nvPr>
            <p:ph idx="1"/>
          </p:nvPr>
        </p:nvSpPr>
        <p:spPr>
          <a:xfrm>
            <a:off x="838200" y="1825624"/>
            <a:ext cx="10515600" cy="4921811"/>
          </a:xfrm>
        </p:spPr>
        <p:txBody>
          <a:bodyPr>
            <a:normAutofit fontScale="92500" lnSpcReduction="10000"/>
          </a:bodyPr>
          <a:lstStyle/>
          <a:p>
            <a:endParaRPr lang="en-US" dirty="0" smtClean="0"/>
          </a:p>
          <a:p>
            <a:endParaRPr lang="en-US" dirty="0"/>
          </a:p>
          <a:p>
            <a:pPr marL="0" indent="0">
              <a:buNone/>
            </a:pPr>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she was found stabbed to death in her home a year later, in May 2008. Murray’s ex-boyfriend was charged in her death.</a:t>
            </a:r>
            <a:endParaRPr lang="en-US" dirty="0"/>
          </a:p>
        </p:txBody>
      </p:sp>
      <p:pic>
        <p:nvPicPr>
          <p:cNvPr id="4" name="Picture 3"/>
          <p:cNvPicPr>
            <a:picLocks noChangeAspect="1"/>
          </p:cNvPicPr>
          <p:nvPr/>
        </p:nvPicPr>
        <p:blipFill>
          <a:blip r:embed="rId2"/>
          <a:stretch>
            <a:fillRect/>
          </a:stretch>
        </p:blipFill>
        <p:spPr>
          <a:xfrm>
            <a:off x="2818381" y="1783156"/>
            <a:ext cx="6284544" cy="3529925"/>
          </a:xfrm>
          <a:prstGeom prst="rect">
            <a:avLst/>
          </a:prstGeom>
        </p:spPr>
      </p:pic>
    </p:spTree>
    <p:extLst>
      <p:ext uri="{BB962C8B-B14F-4D97-AF65-F5344CB8AC3E}">
        <p14:creationId xmlns:p14="http://schemas.microsoft.com/office/powerpoint/2010/main" val="1949611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6700" b="1" dirty="0"/>
              <a:t>Billie Bob Harrell, Jr. </a:t>
            </a:r>
            <a:r>
              <a:rPr lang="en-US" b="1" dirty="0" smtClean="0"/>
              <a:t/>
            </a:r>
            <a:br>
              <a:rPr lang="en-US" b="1" dirty="0" smtClean="0"/>
            </a:br>
            <a:r>
              <a:rPr lang="en-US" dirty="0" smtClean="0"/>
              <a:t>won </a:t>
            </a:r>
            <a:r>
              <a:rPr lang="en-US" dirty="0"/>
              <a:t>$31 million Texas </a:t>
            </a:r>
            <a:r>
              <a:rPr lang="en-US" dirty="0" smtClean="0"/>
              <a:t>Lotto, June </a:t>
            </a:r>
            <a:r>
              <a:rPr lang="en-US" dirty="0"/>
              <a:t>1997 </a:t>
            </a:r>
          </a:p>
        </p:txBody>
      </p:sp>
      <p:sp>
        <p:nvSpPr>
          <p:cNvPr id="3" name="Content Placeholder 2"/>
          <p:cNvSpPr>
            <a:spLocks noGrp="1"/>
          </p:cNvSpPr>
          <p:nvPr>
            <p:ph idx="1"/>
          </p:nvPr>
        </p:nvSpPr>
        <p:spPr>
          <a:xfrm>
            <a:off x="838200" y="1825624"/>
            <a:ext cx="10515600" cy="4981576"/>
          </a:xfrm>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Not </a:t>
            </a:r>
            <a:r>
              <a:rPr lang="en-US" dirty="0"/>
              <a:t>long after that, he separated from his wife. He was found dead of a self-inflicted gunshot wound on May 22, 1999</a:t>
            </a:r>
            <a:r>
              <a:rPr lang="en-US" dirty="0" smtClean="0"/>
              <a:t>.</a:t>
            </a:r>
            <a:endParaRPr lang="en-US" dirty="0"/>
          </a:p>
        </p:txBody>
      </p:sp>
      <p:pic>
        <p:nvPicPr>
          <p:cNvPr id="4" name="Picture 3"/>
          <p:cNvPicPr>
            <a:picLocks noChangeAspect="1"/>
          </p:cNvPicPr>
          <p:nvPr/>
        </p:nvPicPr>
        <p:blipFill>
          <a:blip r:embed="rId2"/>
          <a:stretch>
            <a:fillRect/>
          </a:stretch>
        </p:blipFill>
        <p:spPr>
          <a:xfrm>
            <a:off x="2973293" y="1825624"/>
            <a:ext cx="6425622" cy="3935694"/>
          </a:xfrm>
          <a:prstGeom prst="rect">
            <a:avLst/>
          </a:prstGeom>
        </p:spPr>
      </p:pic>
    </p:spTree>
    <p:extLst>
      <p:ext uri="{BB962C8B-B14F-4D97-AF65-F5344CB8AC3E}">
        <p14:creationId xmlns:p14="http://schemas.microsoft.com/office/powerpoint/2010/main" val="310609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505510"/>
          </a:xfrm>
        </p:spPr>
        <p:txBody>
          <a:bodyPr>
            <a:normAutofit fontScale="90000"/>
          </a:bodyPr>
          <a:lstStyle/>
          <a:p>
            <a:pPr algn="ctr"/>
            <a:r>
              <a:rPr lang="en-US" sz="6700" b="1" dirty="0" err="1" smtClean="0"/>
              <a:t>Janite</a:t>
            </a:r>
            <a:r>
              <a:rPr lang="en-US" sz="6700" b="1" dirty="0" smtClean="0"/>
              <a:t> Lee</a:t>
            </a:r>
            <a:br>
              <a:rPr lang="en-US" sz="6700" b="1" dirty="0" smtClean="0"/>
            </a:br>
            <a:r>
              <a:rPr lang="en-US" dirty="0" smtClean="0"/>
              <a:t>won $18 million in 1993</a:t>
            </a:r>
            <a:endParaRPr lang="en-US" dirty="0"/>
          </a:p>
        </p:txBody>
      </p:sp>
      <p:sp>
        <p:nvSpPr>
          <p:cNvPr id="3" name="Content Placeholder 2"/>
          <p:cNvSpPr>
            <a:spLocks noGrp="1"/>
          </p:cNvSpPr>
          <p:nvPr>
            <p:ph idx="1"/>
          </p:nvPr>
        </p:nvSpPr>
        <p:spPr/>
        <p:txBody>
          <a:bodyPr>
            <a:normAutofit lnSpcReduction="1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She gambled a lot and declared bankruptcy in 2001</a:t>
            </a:r>
            <a:endParaRPr lang="en-US" dirty="0"/>
          </a:p>
        </p:txBody>
      </p:sp>
      <p:pic>
        <p:nvPicPr>
          <p:cNvPr id="1026" name="Picture 2" descr="https://i.pinimg.com/originals/bf/47/38/bf47388957c21f25006ce279ec8497c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7216" y="2536263"/>
            <a:ext cx="4181475" cy="2362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6667018" y="2171981"/>
            <a:ext cx="4195823" cy="3155062"/>
          </a:xfrm>
          <a:prstGeom prst="rect">
            <a:avLst/>
          </a:prstGeom>
        </p:spPr>
      </p:pic>
    </p:spTree>
    <p:extLst>
      <p:ext uri="{BB962C8B-B14F-4D97-AF65-F5344CB8AC3E}">
        <p14:creationId xmlns:p14="http://schemas.microsoft.com/office/powerpoint/2010/main" val="2938037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TotalTime>
  <Words>1905</Words>
  <Application>Microsoft Office PowerPoint</Application>
  <PresentationFormat>Widescreen</PresentationFormat>
  <Paragraphs>111</Paragraphs>
  <Slides>32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PMingLiU</vt:lpstr>
      <vt:lpstr>PMingLiU</vt:lpstr>
      <vt:lpstr>Arial</vt:lpstr>
      <vt:lpstr>Calibri</vt:lpstr>
      <vt:lpstr>Calibri Light</vt:lpstr>
      <vt:lpstr>Times New Roman</vt:lpstr>
      <vt:lpstr>Office Theme</vt:lpstr>
      <vt:lpstr>Focus on the Lord 定睛在主身上</vt:lpstr>
      <vt:lpstr>The ‘Curse’ of Winning the Lottery? 贏樂透換來‘咒詛’?</vt:lpstr>
      <vt:lpstr>A woman won $559.7 million in New Hampshire</vt:lpstr>
      <vt:lpstr>Abraham Shakespeare,  won $30 million in Florida’s lottery in 2009</vt:lpstr>
      <vt:lpstr>Deborah McDonald won $5,520 in the Ohio lottery’s TV game show </vt:lpstr>
      <vt:lpstr>Jeffrey Dampier  won an Illinois lottery jackpot of $20 million in 1996. </vt:lpstr>
      <vt:lpstr>Doris Murray won $5 million in 2007 Georgia lottery</vt:lpstr>
      <vt:lpstr>Billie Bob Harrell, Jr.  won $31 million Texas Lotto, June 1997 </vt:lpstr>
      <vt:lpstr>Janite Lee won $18 million in 1993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 We are most comfortably focus on past spiritual achievement. 我們最舒服的就是注視在過去的屬靈成就上面.</vt:lpstr>
      <vt:lpstr>I. We are most comfortably focus on past spiritual achievement. 我們最舒服的就是注視在過去的屬靈成就上面.</vt:lpstr>
      <vt:lpstr>I. We are most comfortably focus on past spiritual achievement. 我們最舒服的就是注視在過去的屬靈成就上面.</vt:lpstr>
      <vt:lpstr>PowerPoint Presentation</vt:lpstr>
      <vt:lpstr>II. We avoid facing battle of today.  我們避免面對今日的爭戰.</vt:lpstr>
      <vt:lpstr>PowerPoint Presentation</vt:lpstr>
      <vt:lpstr>PowerPoint Presentation</vt:lpstr>
      <vt:lpstr>PowerPoint Presentation</vt:lpstr>
      <vt:lpstr>What happened in Obadiah’s Life?  俄巴底的生命發生了甚麼事?</vt:lpstr>
      <vt:lpstr>PowerPoint Presentation</vt:lpstr>
      <vt:lpstr>III. How do we keep us hot for the Lord?  如何保持在神面前的熱情?</vt:lpstr>
      <vt:lpstr>亞古珥(Agur son of Jakeh)</vt:lpstr>
      <vt:lpstr>III. How do we keep us hot for the Lord?  如何保持在神面前的熱情?</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Focus on the Lord 定睛在主身上</dc:title>
  <dc:creator>ADVENT Taiwan</dc:creator>
  <cp:lastModifiedBy>ADVENT Taiwan</cp:lastModifiedBy>
  <cp:revision>19</cp:revision>
  <dcterms:created xsi:type="dcterms:W3CDTF">2018-02-11T03:07:08Z</dcterms:created>
  <dcterms:modified xsi:type="dcterms:W3CDTF">2018-02-11T06:17:51Z</dcterms:modified>
</cp:coreProperties>
</file>