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4" r:id="rId5"/>
    <p:sldId id="265" r:id="rId6"/>
    <p:sldId id="262" r:id="rId7"/>
    <p:sldId id="266" r:id="rId8"/>
    <p:sldId id="268" r:id="rId9"/>
    <p:sldId id="267" r:id="rId10"/>
    <p:sldId id="269" r:id="rId11"/>
    <p:sldId id="272" r:id="rId12"/>
    <p:sldId id="270" r:id="rId13"/>
    <p:sldId id="271" r:id="rId14"/>
    <p:sldId id="273" r:id="rId15"/>
    <p:sldId id="274" r:id="rId16"/>
    <p:sldId id="275" r:id="rId17"/>
    <p:sldId id="276" r:id="rId18"/>
    <p:sldId id="277" r:id="rId19"/>
    <p:sldId id="280" r:id="rId20"/>
    <p:sldId id="278" r:id="rId21"/>
    <p:sldId id="281" r:id="rId22"/>
    <p:sldId id="279" r:id="rId23"/>
    <p:sldId id="282" r:id="rId24"/>
    <p:sldId id="283" r:id="rId25"/>
    <p:sldId id="284" r:id="rId26"/>
    <p:sldId id="259" r:id="rId27"/>
    <p:sldId id="257" r:id="rId28"/>
    <p:sldId id="258" r:id="rId29"/>
    <p:sldId id="26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snapToGrid="0">
      <p:cViewPr varScale="1">
        <p:scale>
          <a:sx n="33" d="100"/>
          <a:sy n="33" d="100"/>
        </p:scale>
        <p:origin x="50" y="10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2E3A17-50A7-4AFB-810D-5357F3A6ED65}"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22A04-DD3F-468F-A4E9-F98D44C73D7F}" type="slidenum">
              <a:rPr lang="en-US" smtClean="0"/>
              <a:t>‹#›</a:t>
            </a:fld>
            <a:endParaRPr lang="en-US"/>
          </a:p>
        </p:txBody>
      </p:sp>
    </p:spTree>
    <p:extLst>
      <p:ext uri="{BB962C8B-B14F-4D97-AF65-F5344CB8AC3E}">
        <p14:creationId xmlns:p14="http://schemas.microsoft.com/office/powerpoint/2010/main" val="64919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E3A17-50A7-4AFB-810D-5357F3A6ED65}"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22A04-DD3F-468F-A4E9-F98D44C73D7F}" type="slidenum">
              <a:rPr lang="en-US" smtClean="0"/>
              <a:t>‹#›</a:t>
            </a:fld>
            <a:endParaRPr lang="en-US"/>
          </a:p>
        </p:txBody>
      </p:sp>
    </p:spTree>
    <p:extLst>
      <p:ext uri="{BB962C8B-B14F-4D97-AF65-F5344CB8AC3E}">
        <p14:creationId xmlns:p14="http://schemas.microsoft.com/office/powerpoint/2010/main" val="114638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E3A17-50A7-4AFB-810D-5357F3A6ED65}"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22A04-DD3F-468F-A4E9-F98D44C73D7F}" type="slidenum">
              <a:rPr lang="en-US" smtClean="0"/>
              <a:t>‹#›</a:t>
            </a:fld>
            <a:endParaRPr lang="en-US"/>
          </a:p>
        </p:txBody>
      </p:sp>
    </p:spTree>
    <p:extLst>
      <p:ext uri="{BB962C8B-B14F-4D97-AF65-F5344CB8AC3E}">
        <p14:creationId xmlns:p14="http://schemas.microsoft.com/office/powerpoint/2010/main" val="2348918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E3A17-50A7-4AFB-810D-5357F3A6ED65}"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22A04-DD3F-468F-A4E9-F98D44C73D7F}" type="slidenum">
              <a:rPr lang="en-US" smtClean="0"/>
              <a:t>‹#›</a:t>
            </a:fld>
            <a:endParaRPr lang="en-US"/>
          </a:p>
        </p:txBody>
      </p:sp>
    </p:spTree>
    <p:extLst>
      <p:ext uri="{BB962C8B-B14F-4D97-AF65-F5344CB8AC3E}">
        <p14:creationId xmlns:p14="http://schemas.microsoft.com/office/powerpoint/2010/main" val="3856135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2E3A17-50A7-4AFB-810D-5357F3A6ED65}" type="datetimeFigureOut">
              <a:rPr lang="en-US" smtClean="0"/>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22A04-DD3F-468F-A4E9-F98D44C73D7F}" type="slidenum">
              <a:rPr lang="en-US" smtClean="0"/>
              <a:t>‹#›</a:t>
            </a:fld>
            <a:endParaRPr lang="en-US"/>
          </a:p>
        </p:txBody>
      </p:sp>
    </p:spTree>
    <p:extLst>
      <p:ext uri="{BB962C8B-B14F-4D97-AF65-F5344CB8AC3E}">
        <p14:creationId xmlns:p14="http://schemas.microsoft.com/office/powerpoint/2010/main" val="1387049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2E3A17-50A7-4AFB-810D-5357F3A6ED65}" type="datetimeFigureOut">
              <a:rPr lang="en-US" smtClean="0"/>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22A04-DD3F-468F-A4E9-F98D44C73D7F}" type="slidenum">
              <a:rPr lang="en-US" smtClean="0"/>
              <a:t>‹#›</a:t>
            </a:fld>
            <a:endParaRPr lang="en-US"/>
          </a:p>
        </p:txBody>
      </p:sp>
    </p:spTree>
    <p:extLst>
      <p:ext uri="{BB962C8B-B14F-4D97-AF65-F5344CB8AC3E}">
        <p14:creationId xmlns:p14="http://schemas.microsoft.com/office/powerpoint/2010/main" val="292121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2E3A17-50A7-4AFB-810D-5357F3A6ED65}" type="datetimeFigureOut">
              <a:rPr lang="en-US" smtClean="0"/>
              <a:t>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22A04-DD3F-468F-A4E9-F98D44C73D7F}" type="slidenum">
              <a:rPr lang="en-US" smtClean="0"/>
              <a:t>‹#›</a:t>
            </a:fld>
            <a:endParaRPr lang="en-US"/>
          </a:p>
        </p:txBody>
      </p:sp>
    </p:spTree>
    <p:extLst>
      <p:ext uri="{BB962C8B-B14F-4D97-AF65-F5344CB8AC3E}">
        <p14:creationId xmlns:p14="http://schemas.microsoft.com/office/powerpoint/2010/main" val="174847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2E3A17-50A7-4AFB-810D-5357F3A6ED65}" type="datetimeFigureOut">
              <a:rPr lang="en-US" smtClean="0"/>
              <a:t>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22A04-DD3F-468F-A4E9-F98D44C73D7F}" type="slidenum">
              <a:rPr lang="en-US" smtClean="0"/>
              <a:t>‹#›</a:t>
            </a:fld>
            <a:endParaRPr lang="en-US"/>
          </a:p>
        </p:txBody>
      </p:sp>
    </p:spTree>
    <p:extLst>
      <p:ext uri="{BB962C8B-B14F-4D97-AF65-F5344CB8AC3E}">
        <p14:creationId xmlns:p14="http://schemas.microsoft.com/office/powerpoint/2010/main" val="286834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2E3A17-50A7-4AFB-810D-5357F3A6ED65}" type="datetimeFigureOut">
              <a:rPr lang="en-US" smtClean="0"/>
              <a:t>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22A04-DD3F-468F-A4E9-F98D44C73D7F}" type="slidenum">
              <a:rPr lang="en-US" smtClean="0"/>
              <a:t>‹#›</a:t>
            </a:fld>
            <a:endParaRPr lang="en-US"/>
          </a:p>
        </p:txBody>
      </p:sp>
    </p:spTree>
    <p:extLst>
      <p:ext uri="{BB962C8B-B14F-4D97-AF65-F5344CB8AC3E}">
        <p14:creationId xmlns:p14="http://schemas.microsoft.com/office/powerpoint/2010/main" val="429163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2E3A17-50A7-4AFB-810D-5357F3A6ED65}" type="datetimeFigureOut">
              <a:rPr lang="en-US" smtClean="0"/>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22A04-DD3F-468F-A4E9-F98D44C73D7F}" type="slidenum">
              <a:rPr lang="en-US" smtClean="0"/>
              <a:t>‹#›</a:t>
            </a:fld>
            <a:endParaRPr lang="en-US"/>
          </a:p>
        </p:txBody>
      </p:sp>
    </p:spTree>
    <p:extLst>
      <p:ext uri="{BB962C8B-B14F-4D97-AF65-F5344CB8AC3E}">
        <p14:creationId xmlns:p14="http://schemas.microsoft.com/office/powerpoint/2010/main" val="27109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2E3A17-50A7-4AFB-810D-5357F3A6ED65}" type="datetimeFigureOut">
              <a:rPr lang="en-US" smtClean="0"/>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22A04-DD3F-468F-A4E9-F98D44C73D7F}" type="slidenum">
              <a:rPr lang="en-US" smtClean="0"/>
              <a:t>‹#›</a:t>
            </a:fld>
            <a:endParaRPr lang="en-US"/>
          </a:p>
        </p:txBody>
      </p:sp>
    </p:spTree>
    <p:extLst>
      <p:ext uri="{BB962C8B-B14F-4D97-AF65-F5344CB8AC3E}">
        <p14:creationId xmlns:p14="http://schemas.microsoft.com/office/powerpoint/2010/main" val="375034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E3A17-50A7-4AFB-810D-5357F3A6ED65}" type="datetimeFigureOut">
              <a:rPr lang="en-US" smtClean="0"/>
              <a:t>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22A04-DD3F-468F-A4E9-F98D44C73D7F}" type="slidenum">
              <a:rPr lang="en-US" smtClean="0"/>
              <a:t>‹#›</a:t>
            </a:fld>
            <a:endParaRPr lang="en-US"/>
          </a:p>
        </p:txBody>
      </p:sp>
    </p:spTree>
    <p:extLst>
      <p:ext uri="{BB962C8B-B14F-4D97-AF65-F5344CB8AC3E}">
        <p14:creationId xmlns:p14="http://schemas.microsoft.com/office/powerpoint/2010/main" val="245340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82094"/>
          </a:xfrm>
        </p:spPr>
        <p:txBody>
          <a:bodyPr/>
          <a:lstStyle/>
          <a:p>
            <a:r>
              <a:rPr lang="en-US" dirty="0" smtClean="0"/>
              <a:t>Rest &amp; Work</a:t>
            </a:r>
            <a:br>
              <a:rPr lang="en-US" dirty="0" smtClean="0"/>
            </a:br>
            <a:r>
              <a:rPr lang="zh-TW" altLang="en-US" dirty="0" smtClean="0"/>
              <a:t>安息後工作</a:t>
            </a:r>
            <a:endParaRPr lang="en-US" dirty="0"/>
          </a:p>
        </p:txBody>
      </p:sp>
      <p:sp>
        <p:nvSpPr>
          <p:cNvPr id="3" name="Subtitle 2"/>
          <p:cNvSpPr>
            <a:spLocks noGrp="1"/>
          </p:cNvSpPr>
          <p:nvPr>
            <p:ph type="subTitle" idx="1"/>
          </p:nvPr>
        </p:nvSpPr>
        <p:spPr/>
        <p:txBody>
          <a:bodyPr>
            <a:noAutofit/>
          </a:bodyPr>
          <a:lstStyle/>
          <a:p>
            <a:r>
              <a:rPr lang="en-US" altLang="zh-TW" sz="3200" dirty="0" smtClean="0"/>
              <a:t>1/6/2018</a:t>
            </a:r>
          </a:p>
          <a:p>
            <a:r>
              <a:rPr lang="en-US" altLang="zh-TW" sz="3200" dirty="0" smtClean="0"/>
              <a:t>BOLGPC</a:t>
            </a:r>
            <a:r>
              <a:rPr lang="zh-TW" altLang="en-US" sz="3200" dirty="0" smtClean="0"/>
              <a:t> 爾灣大公園靈糧堂</a:t>
            </a:r>
            <a:endParaRPr lang="en-US" altLang="zh-TW" sz="3200" dirty="0" smtClean="0"/>
          </a:p>
          <a:p>
            <a:r>
              <a:rPr lang="en-US" altLang="zh-TW" sz="3200" dirty="0" smtClean="0"/>
              <a:t>Rev. Joseph Chang, </a:t>
            </a:r>
            <a:r>
              <a:rPr lang="zh-TW" altLang="en-US" sz="3200" dirty="0" smtClean="0"/>
              <a:t>張玉明牧師</a:t>
            </a:r>
            <a:endParaRPr lang="en-US" sz="3200" dirty="0"/>
          </a:p>
        </p:txBody>
      </p:sp>
    </p:spTree>
    <p:extLst>
      <p:ext uri="{BB962C8B-B14F-4D97-AF65-F5344CB8AC3E}">
        <p14:creationId xmlns:p14="http://schemas.microsoft.com/office/powerpoint/2010/main" val="3368898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What is to bless the Sabbath? </a:t>
            </a:r>
            <a:br>
              <a:rPr lang="en-US" altLang="zh-TW" dirty="0" smtClean="0"/>
            </a:br>
            <a:r>
              <a:rPr lang="zh-TW" altLang="en-US" dirty="0" smtClean="0"/>
              <a:t>甚麼是賜福給安息日</a:t>
            </a:r>
            <a:r>
              <a:rPr lang="en-US" altLang="zh-TW" dirty="0" smtClean="0"/>
              <a:t>?</a:t>
            </a:r>
            <a:endParaRPr lang="en-US" dirty="0"/>
          </a:p>
        </p:txBody>
      </p:sp>
      <p:sp>
        <p:nvSpPr>
          <p:cNvPr id="3" name="Content Placeholder 2"/>
          <p:cNvSpPr>
            <a:spLocks noGrp="1"/>
          </p:cNvSpPr>
          <p:nvPr>
            <p:ph idx="1"/>
          </p:nvPr>
        </p:nvSpPr>
        <p:spPr/>
        <p:txBody>
          <a:bodyPr>
            <a:normAutofit/>
          </a:bodyPr>
          <a:lstStyle/>
          <a:p>
            <a:r>
              <a:rPr lang="en-US" altLang="zh-TW" sz="3600" dirty="0" smtClean="0"/>
              <a:t>Dental Clinic </a:t>
            </a:r>
            <a:r>
              <a:rPr lang="zh-TW" altLang="en-US" sz="3600" dirty="0" smtClean="0"/>
              <a:t>牙醫診所的例子</a:t>
            </a:r>
            <a:endParaRPr lang="en-US" sz="3600" dirty="0"/>
          </a:p>
        </p:txBody>
      </p:sp>
    </p:spTree>
    <p:extLst>
      <p:ext uri="{BB962C8B-B14F-4D97-AF65-F5344CB8AC3E}">
        <p14:creationId xmlns:p14="http://schemas.microsoft.com/office/powerpoint/2010/main" val="175431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altLang="zh-TW" sz="4800" dirty="0" smtClean="0"/>
              <a:t>Biblical Principle: “Rest and then Work.”</a:t>
            </a:r>
          </a:p>
          <a:p>
            <a:r>
              <a:rPr lang="zh-TW" altLang="en-US" sz="4800" dirty="0" smtClean="0"/>
              <a:t>所</a:t>
            </a:r>
            <a:r>
              <a:rPr lang="zh-TW" altLang="en-US" sz="4800" dirty="0"/>
              <a:t>以聖經的原則是 </a:t>
            </a:r>
            <a:r>
              <a:rPr lang="en-US" sz="4800" dirty="0"/>
              <a:t>“</a:t>
            </a:r>
            <a:r>
              <a:rPr lang="zh-TW" altLang="en-US" sz="4800" dirty="0"/>
              <a:t>安息然後工</a:t>
            </a:r>
            <a:r>
              <a:rPr lang="zh-TW" altLang="en-US" sz="4800" dirty="0" smtClean="0"/>
              <a:t>作</a:t>
            </a:r>
            <a:r>
              <a:rPr lang="en-US" altLang="zh-TW" sz="4800" dirty="0" smtClean="0"/>
              <a:t>.</a:t>
            </a:r>
            <a:r>
              <a:rPr lang="en-US" sz="4800" dirty="0" smtClean="0"/>
              <a:t>”</a:t>
            </a:r>
            <a:endParaRPr lang="en-US" sz="4800" dirty="0"/>
          </a:p>
        </p:txBody>
      </p:sp>
    </p:spTree>
    <p:extLst>
      <p:ext uri="{BB962C8B-B14F-4D97-AF65-F5344CB8AC3E}">
        <p14:creationId xmlns:p14="http://schemas.microsoft.com/office/powerpoint/2010/main" val="492840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 Work without rest is toil and heavy laden</a:t>
            </a:r>
            <a:r>
              <a:rPr lang="en-US" b="1" dirty="0" smtClean="0"/>
              <a:t>.</a:t>
            </a:r>
            <a:br>
              <a:rPr lang="en-US" b="1" dirty="0" smtClean="0"/>
            </a:br>
            <a:r>
              <a:rPr lang="zh-TW" altLang="en-US" b="1" dirty="0" smtClean="0"/>
              <a:t>沒</a:t>
            </a:r>
            <a:r>
              <a:rPr lang="zh-TW" altLang="en-US" b="1" dirty="0"/>
              <a:t>有安息的工作是勞苦擔重擔</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600" b="1" baseline="30000" dirty="0"/>
              <a:t>28</a:t>
            </a:r>
            <a:r>
              <a:rPr lang="zh-TW" altLang="en-US" sz="3600" b="1" dirty="0"/>
              <a:t>凡勞苦擔重擔的人可以到我這裡來，我就使你們得安息。</a:t>
            </a:r>
            <a:r>
              <a:rPr lang="en-US" altLang="zh-TW" sz="3600" b="1" dirty="0"/>
              <a:t>【</a:t>
            </a:r>
            <a:r>
              <a:rPr lang="zh-TW" altLang="en-US" sz="3600" b="1" dirty="0"/>
              <a:t>太</a:t>
            </a:r>
            <a:r>
              <a:rPr lang="en-US" sz="3600" b="1" dirty="0"/>
              <a:t> 11:28</a:t>
            </a:r>
            <a:r>
              <a:rPr lang="en-US" altLang="zh-TW" sz="3600" b="1" dirty="0"/>
              <a:t>】</a:t>
            </a:r>
            <a:r>
              <a:rPr lang="en-US" sz="3600" b="1" dirty="0"/>
              <a:t/>
            </a:r>
            <a:br>
              <a:rPr lang="en-US" sz="3600" b="1" dirty="0"/>
            </a:br>
            <a:r>
              <a:rPr lang="en-US" sz="3600" b="1" baseline="30000" dirty="0"/>
              <a:t>28</a:t>
            </a:r>
            <a:r>
              <a:rPr lang="en-US" sz="3600" b="1" dirty="0"/>
              <a:t>"Come to me, all who labor and are heavy laden, and I will give you rest." </a:t>
            </a:r>
            <a:r>
              <a:rPr lang="en-US" altLang="zh-TW" sz="3600" b="1" dirty="0"/>
              <a:t>【</a:t>
            </a:r>
            <a:r>
              <a:rPr lang="en-US" sz="3600" b="1" dirty="0"/>
              <a:t>Matt 11:28</a:t>
            </a:r>
            <a:r>
              <a:rPr lang="en-US" altLang="zh-TW" sz="3600" b="1" dirty="0"/>
              <a:t>】</a:t>
            </a:r>
            <a:endParaRPr lang="en-US" sz="3600" b="1" dirty="0"/>
          </a:p>
          <a:p>
            <a:pPr marL="0" indent="0">
              <a:buNone/>
            </a:pPr>
            <a:endParaRPr lang="en-US" sz="3600" dirty="0"/>
          </a:p>
        </p:txBody>
      </p:sp>
    </p:spTree>
    <p:extLst>
      <p:ext uri="{BB962C8B-B14F-4D97-AF65-F5344CB8AC3E}">
        <p14:creationId xmlns:p14="http://schemas.microsoft.com/office/powerpoint/2010/main" val="208607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aseline="30000" dirty="0"/>
              <a:t>11</a:t>
            </a:r>
            <a:r>
              <a:rPr lang="zh-TW" altLang="en-US" sz="3200" dirty="0"/>
              <a:t>後來，我察看我手所經營的一切事和我勞碌所成的功。誰知都是虛空，都是捕風；在日光之下毫無益處。</a:t>
            </a:r>
            <a:r>
              <a:rPr lang="en-US" altLang="zh-TW" sz="3200" dirty="0"/>
              <a:t>【</a:t>
            </a:r>
            <a:r>
              <a:rPr lang="zh-TW" altLang="en-US" sz="3200" dirty="0"/>
              <a:t>傳</a:t>
            </a:r>
            <a:r>
              <a:rPr lang="en-US" sz="3200" dirty="0"/>
              <a:t> 2:11</a:t>
            </a:r>
            <a:r>
              <a:rPr lang="en-US" altLang="zh-TW" sz="3200" dirty="0"/>
              <a:t>】</a:t>
            </a:r>
            <a:r>
              <a:rPr lang="en-US" sz="3200" dirty="0"/>
              <a:t/>
            </a:r>
            <a:br>
              <a:rPr lang="en-US" sz="3200" dirty="0"/>
            </a:br>
            <a:r>
              <a:rPr lang="en-US" sz="3200" baseline="30000" dirty="0"/>
              <a:t>11</a:t>
            </a:r>
            <a:r>
              <a:rPr lang="en-US" sz="3200" dirty="0"/>
              <a:t>Then I considered all that my hands had done and the toil I had expended in doing it, and behold, all was vanity and a striving after wind, and there was nothing to be gained under the sun. </a:t>
            </a:r>
            <a:r>
              <a:rPr lang="en-US" altLang="zh-TW" sz="3200" dirty="0"/>
              <a:t>【</a:t>
            </a:r>
            <a:r>
              <a:rPr lang="en-US" sz="3200" dirty="0"/>
              <a:t>Eccl 2:11</a:t>
            </a:r>
            <a:r>
              <a:rPr lang="en-US" altLang="zh-TW" sz="3200" dirty="0"/>
              <a:t>】</a:t>
            </a:r>
            <a:endParaRPr lang="en-US" sz="3200" dirty="0"/>
          </a:p>
        </p:txBody>
      </p:sp>
    </p:spTree>
    <p:extLst>
      <p:ext uri="{BB962C8B-B14F-4D97-AF65-F5344CB8AC3E}">
        <p14:creationId xmlns:p14="http://schemas.microsoft.com/office/powerpoint/2010/main" val="14916792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altLang="zh-TW" sz="3200" dirty="0" smtClean="0"/>
              <a:t>Human Being </a:t>
            </a:r>
            <a:r>
              <a:rPr lang="zh-TW" altLang="en-US" sz="3200" dirty="0" smtClean="0"/>
              <a:t>人類</a:t>
            </a:r>
            <a:endParaRPr lang="en-US" altLang="zh-TW" sz="3200" dirty="0" smtClean="0"/>
          </a:p>
          <a:p>
            <a:r>
              <a:rPr lang="en-US" sz="3200" dirty="0" smtClean="0"/>
              <a:t>Vs</a:t>
            </a:r>
          </a:p>
          <a:p>
            <a:r>
              <a:rPr lang="en-US" sz="3200" dirty="0" smtClean="0"/>
              <a:t>Human Doing</a:t>
            </a:r>
            <a:r>
              <a:rPr lang="zh-TW" altLang="en-US" sz="3200" dirty="0" smtClean="0"/>
              <a:t> 人累</a:t>
            </a:r>
            <a:endParaRPr lang="en-US" altLang="zh-TW" sz="3200" dirty="0" smtClean="0"/>
          </a:p>
          <a:p>
            <a:endParaRPr lang="en-US" sz="3200" dirty="0"/>
          </a:p>
          <a:p>
            <a:r>
              <a:rPr lang="en-US" altLang="zh-TW" sz="3200" dirty="0" smtClean="0"/>
              <a:t>Illustration 2</a:t>
            </a:r>
            <a:endParaRPr lang="en-US" sz="3200" dirty="0"/>
          </a:p>
        </p:txBody>
      </p:sp>
    </p:spTree>
    <p:extLst>
      <p:ext uri="{BB962C8B-B14F-4D97-AF65-F5344CB8AC3E}">
        <p14:creationId xmlns:p14="http://schemas.microsoft.com/office/powerpoint/2010/main" val="165364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aseline="30000" dirty="0"/>
              <a:t>12</a:t>
            </a:r>
            <a:r>
              <a:rPr lang="zh-TW" altLang="en-US" sz="3200" dirty="0"/>
              <a:t>凡接待他的，就是信他名的人，他就賜他們權柄，作神的兒女。</a:t>
            </a:r>
            <a:r>
              <a:rPr lang="en-US" altLang="zh-TW" sz="3200" dirty="0"/>
              <a:t>【</a:t>
            </a:r>
            <a:r>
              <a:rPr lang="zh-TW" altLang="en-US" sz="3200" dirty="0"/>
              <a:t>約</a:t>
            </a:r>
            <a:r>
              <a:rPr lang="en-US" sz="3200" dirty="0"/>
              <a:t> 1:12</a:t>
            </a:r>
            <a:r>
              <a:rPr lang="en-US" altLang="zh-TW" sz="3200" dirty="0"/>
              <a:t>】</a:t>
            </a:r>
            <a:r>
              <a:rPr lang="en-US" sz="3200" dirty="0"/>
              <a:t/>
            </a:r>
            <a:br>
              <a:rPr lang="en-US" sz="3200" dirty="0"/>
            </a:br>
            <a:r>
              <a:rPr lang="en-US" sz="3200" baseline="30000" dirty="0"/>
              <a:t>12</a:t>
            </a:r>
            <a:r>
              <a:rPr lang="en-US" sz="3200" dirty="0"/>
              <a:t>But to all who did receive him, who believed in his name, he gave the right to become children of God, </a:t>
            </a:r>
            <a:r>
              <a:rPr lang="en-US" altLang="zh-TW" sz="3200" dirty="0"/>
              <a:t>【</a:t>
            </a:r>
            <a:r>
              <a:rPr lang="en-US" sz="3200" dirty="0"/>
              <a:t>John 1:12</a:t>
            </a:r>
            <a:r>
              <a:rPr lang="en-US" altLang="zh-TW" sz="3200" dirty="0"/>
              <a:t>】</a:t>
            </a:r>
            <a:endParaRPr lang="en-US" sz="3200" dirty="0"/>
          </a:p>
        </p:txBody>
      </p:sp>
    </p:spTree>
    <p:extLst>
      <p:ext uri="{BB962C8B-B14F-4D97-AF65-F5344CB8AC3E}">
        <p14:creationId xmlns:p14="http://schemas.microsoft.com/office/powerpoint/2010/main" val="3072056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III. Rest without Work is Lazy. </a:t>
            </a:r>
            <a:r>
              <a:rPr lang="en-US" b="1" dirty="0" smtClean="0"/>
              <a:t/>
            </a:r>
            <a:br>
              <a:rPr lang="en-US" b="1" dirty="0" smtClean="0"/>
            </a:br>
            <a:r>
              <a:rPr lang="zh-TW" altLang="en-US" b="1" dirty="0" smtClean="0"/>
              <a:t>安</a:t>
            </a:r>
            <a:r>
              <a:rPr lang="zh-TW" altLang="en-US" b="1" dirty="0"/>
              <a:t>息卻不工作</a:t>
            </a:r>
            <a:r>
              <a:rPr lang="en-US" b="1" dirty="0"/>
              <a:t>, </a:t>
            </a:r>
            <a:r>
              <a:rPr lang="zh-TW" altLang="en-US" b="1" dirty="0"/>
              <a:t>是懶惰</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aseline="30000" dirty="0"/>
              <a:t>10</a:t>
            </a:r>
            <a:r>
              <a:rPr lang="en-US" sz="3200" dirty="0"/>
              <a:t>. . . </a:t>
            </a:r>
            <a:r>
              <a:rPr lang="zh-TW" altLang="en-US" sz="3200" dirty="0"/>
              <a:t>若有人不肯做工，就不可吃飯。</a:t>
            </a:r>
            <a:r>
              <a:rPr lang="en-US" altLang="zh-TW" sz="3200" dirty="0"/>
              <a:t>【</a:t>
            </a:r>
            <a:r>
              <a:rPr lang="zh-TW" altLang="en-US" sz="3200" dirty="0"/>
              <a:t>帖後</a:t>
            </a:r>
            <a:r>
              <a:rPr lang="en-US" sz="3200" dirty="0"/>
              <a:t> 3:10</a:t>
            </a:r>
            <a:r>
              <a:rPr lang="en-US" altLang="zh-TW" sz="3200" dirty="0"/>
              <a:t>】</a:t>
            </a:r>
            <a:r>
              <a:rPr lang="en-US" sz="3200" dirty="0"/>
              <a:t/>
            </a:r>
            <a:br>
              <a:rPr lang="en-US" sz="3200" dirty="0"/>
            </a:br>
            <a:r>
              <a:rPr lang="en-US" sz="3200" baseline="30000" dirty="0"/>
              <a:t>10</a:t>
            </a:r>
            <a:r>
              <a:rPr lang="en-US" sz="3200" dirty="0"/>
              <a:t>. . .  If anyone is not willing to work, let him not eat. </a:t>
            </a:r>
            <a:r>
              <a:rPr lang="en-US" altLang="zh-TW" sz="3200" dirty="0"/>
              <a:t>【</a:t>
            </a:r>
            <a:r>
              <a:rPr lang="en-US" sz="3200" dirty="0"/>
              <a:t>2Thess 3:10</a:t>
            </a:r>
            <a:r>
              <a:rPr lang="en-US" altLang="zh-TW" sz="3200" dirty="0"/>
              <a:t>】</a:t>
            </a:r>
            <a:endParaRPr lang="en-US" sz="3200" dirty="0"/>
          </a:p>
        </p:txBody>
      </p:sp>
    </p:spTree>
    <p:extLst>
      <p:ext uri="{BB962C8B-B14F-4D97-AF65-F5344CB8AC3E}">
        <p14:creationId xmlns:p14="http://schemas.microsoft.com/office/powerpoint/2010/main" val="270542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 is not a curse. </a:t>
            </a:r>
            <a:r>
              <a:rPr lang="zh-TW" altLang="en-US" dirty="0" smtClean="0"/>
              <a:t>工作不是咒詛</a:t>
            </a:r>
            <a:endParaRPr lang="en-US" dirty="0"/>
          </a:p>
        </p:txBody>
      </p:sp>
      <p:sp>
        <p:nvSpPr>
          <p:cNvPr id="3" name="Content Placeholder 2"/>
          <p:cNvSpPr>
            <a:spLocks noGrp="1"/>
          </p:cNvSpPr>
          <p:nvPr>
            <p:ph idx="1"/>
          </p:nvPr>
        </p:nvSpPr>
        <p:spPr>
          <a:xfrm>
            <a:off x="583074" y="1895073"/>
            <a:ext cx="11025851" cy="4351338"/>
          </a:xfrm>
        </p:spPr>
        <p:txBody>
          <a:bodyPr>
            <a:noAutofit/>
          </a:bodyPr>
          <a:lstStyle/>
          <a:p>
            <a:r>
              <a:rPr lang="en-US" sz="3200" b="1" baseline="30000" dirty="0"/>
              <a:t>17</a:t>
            </a:r>
            <a:r>
              <a:rPr lang="zh-TW" altLang="en-US" sz="3200" b="1" dirty="0"/>
              <a:t>又對亞當說：你既聽從妻子的話，吃了我所吩咐你不可吃的那樹上的果子，地必為你的緣故受咒詛；你必終身勞苦才能從地裡得吃的。</a:t>
            </a:r>
            <a:r>
              <a:rPr lang="en-US" sz="3200" b="1" baseline="30000" dirty="0"/>
              <a:t>18</a:t>
            </a:r>
            <a:r>
              <a:rPr lang="zh-TW" altLang="en-US" sz="3200" b="1" dirty="0"/>
              <a:t>地必給你長出荊棘和蒺藜來；你也要吃田間的菜蔬。</a:t>
            </a:r>
            <a:r>
              <a:rPr lang="en-US" altLang="zh-TW" sz="3200" b="1" dirty="0"/>
              <a:t>【</a:t>
            </a:r>
            <a:r>
              <a:rPr lang="zh-TW" altLang="en-US" sz="3200" b="1" dirty="0"/>
              <a:t>創</a:t>
            </a:r>
            <a:r>
              <a:rPr lang="en-US" sz="3200" b="1" dirty="0"/>
              <a:t> 3:17~18</a:t>
            </a:r>
            <a:r>
              <a:rPr lang="en-US" altLang="zh-TW" sz="3200" b="1" dirty="0"/>
              <a:t>】</a:t>
            </a:r>
            <a:r>
              <a:rPr lang="en-US" sz="3200" b="1" dirty="0"/>
              <a:t/>
            </a:r>
            <a:br>
              <a:rPr lang="en-US" sz="3200" b="1" dirty="0"/>
            </a:br>
            <a:r>
              <a:rPr lang="en-US" sz="3200" b="1" baseline="30000" dirty="0"/>
              <a:t>17</a:t>
            </a:r>
            <a:r>
              <a:rPr lang="en-US" sz="3200" b="1" dirty="0"/>
              <a:t>And to Adam he said, " Because you have listened to the voice of your wife and have eaten of the tree of which I commanded you, ' You shall not eat of it,' cursed is the ground because of you; in pain you shall eat of it all the days of your life; </a:t>
            </a:r>
            <a:r>
              <a:rPr lang="en-US" sz="3200" b="1" baseline="30000" dirty="0"/>
              <a:t>18</a:t>
            </a:r>
            <a:r>
              <a:rPr lang="en-US" sz="3200" b="1" dirty="0"/>
              <a:t> thorns and thistles it shall bring forth for you; and you shall eat the plants of the field. </a:t>
            </a:r>
            <a:r>
              <a:rPr lang="en-US" altLang="zh-TW" sz="3200" b="1" dirty="0"/>
              <a:t>【</a:t>
            </a:r>
            <a:r>
              <a:rPr lang="en-US" sz="3200" b="1" dirty="0"/>
              <a:t>Gen 3:17~18</a:t>
            </a:r>
            <a:r>
              <a:rPr lang="en-US" altLang="zh-TW" sz="3200" b="1" dirty="0" smtClean="0"/>
              <a:t>】</a:t>
            </a:r>
            <a:endParaRPr lang="en-US" sz="3200" b="1" dirty="0"/>
          </a:p>
        </p:txBody>
      </p:sp>
    </p:spTree>
    <p:extLst>
      <p:ext uri="{BB962C8B-B14F-4D97-AF65-F5344CB8AC3E}">
        <p14:creationId xmlns:p14="http://schemas.microsoft.com/office/powerpoint/2010/main" val="210638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How then shall Christians work? </a:t>
            </a:r>
            <a:br>
              <a:rPr lang="en-US" altLang="zh-TW" dirty="0" smtClean="0"/>
            </a:br>
            <a:r>
              <a:rPr lang="zh-TW" altLang="en-US" dirty="0" smtClean="0"/>
              <a:t>基督徒如何工作</a:t>
            </a:r>
            <a:r>
              <a:rPr lang="en-US" altLang="zh-TW" dirty="0" smtClean="0"/>
              <a:t>?</a:t>
            </a:r>
            <a:endParaRPr lang="en-US" dirty="0"/>
          </a:p>
        </p:txBody>
      </p:sp>
      <p:sp>
        <p:nvSpPr>
          <p:cNvPr id="3" name="Content Placeholder 2"/>
          <p:cNvSpPr>
            <a:spLocks noGrp="1"/>
          </p:cNvSpPr>
          <p:nvPr>
            <p:ph idx="1"/>
          </p:nvPr>
        </p:nvSpPr>
        <p:spPr/>
        <p:txBody>
          <a:bodyPr>
            <a:noAutofit/>
          </a:bodyPr>
          <a:lstStyle/>
          <a:p>
            <a:r>
              <a:rPr lang="en-US" sz="3200" baseline="30000" dirty="0"/>
              <a:t>8</a:t>
            </a:r>
            <a:r>
              <a:rPr lang="zh-TW" altLang="en-US" sz="3200" dirty="0"/>
              <a:t>你們得救是本乎恩，也因著信；這並不是出於自己，乃是神所賜的；</a:t>
            </a:r>
            <a:r>
              <a:rPr lang="en-US" sz="3200" baseline="30000" dirty="0"/>
              <a:t>9</a:t>
            </a:r>
            <a:r>
              <a:rPr lang="zh-TW" altLang="en-US" sz="3200" dirty="0"/>
              <a:t>也不是出於行為，免得有人自誇。</a:t>
            </a:r>
            <a:r>
              <a:rPr lang="en-US" sz="3200" baseline="30000" dirty="0"/>
              <a:t>10</a:t>
            </a:r>
            <a:r>
              <a:rPr lang="zh-TW" altLang="en-US" sz="3200" dirty="0"/>
              <a:t>我們原是他的工作，在基督耶穌裡造成的，為要叫我們行善，就是神所預備叫我們行的。</a:t>
            </a:r>
            <a:r>
              <a:rPr lang="en-US" altLang="zh-TW" sz="3200" dirty="0"/>
              <a:t>【</a:t>
            </a:r>
            <a:r>
              <a:rPr lang="zh-TW" altLang="en-US" sz="3200" dirty="0"/>
              <a:t>弗</a:t>
            </a:r>
            <a:r>
              <a:rPr lang="en-US" sz="3200" dirty="0"/>
              <a:t> 2:8~10</a:t>
            </a:r>
            <a:r>
              <a:rPr lang="en-US" altLang="zh-TW" sz="3200" dirty="0"/>
              <a:t>】</a:t>
            </a:r>
            <a:r>
              <a:rPr lang="en-US" sz="3200" dirty="0"/>
              <a:t/>
            </a:r>
            <a:br>
              <a:rPr lang="en-US" sz="3200" dirty="0"/>
            </a:br>
            <a:r>
              <a:rPr lang="en-US" sz="3200" baseline="30000" dirty="0"/>
              <a:t>8</a:t>
            </a:r>
            <a:r>
              <a:rPr lang="en-US" sz="3200" dirty="0"/>
              <a:t>For by grace you have been saved through faith. And this is not your own doing; it is the gift of God, </a:t>
            </a:r>
            <a:r>
              <a:rPr lang="en-US" sz="3200" baseline="30000" dirty="0"/>
              <a:t>9</a:t>
            </a:r>
            <a:r>
              <a:rPr lang="en-US" sz="3200" dirty="0"/>
              <a:t>not a result of works, so that no one may boast. </a:t>
            </a:r>
            <a:r>
              <a:rPr lang="en-US" sz="3200" baseline="30000" dirty="0"/>
              <a:t>10</a:t>
            </a:r>
            <a:r>
              <a:rPr lang="en-US" sz="3200" dirty="0"/>
              <a:t>For we are his workmanship, created in Christ Jesus for good works, which God prepared beforehand, that we should walk in them. </a:t>
            </a:r>
            <a:r>
              <a:rPr lang="en-US" altLang="zh-TW" sz="3200" dirty="0"/>
              <a:t>【</a:t>
            </a:r>
            <a:r>
              <a:rPr lang="en-US" sz="3200" dirty="0" err="1"/>
              <a:t>Eph</a:t>
            </a:r>
            <a:r>
              <a:rPr lang="en-US" sz="3200" dirty="0"/>
              <a:t> 2:8~10</a:t>
            </a:r>
            <a:r>
              <a:rPr lang="en-US" altLang="zh-TW" sz="3200" dirty="0"/>
              <a:t>】</a:t>
            </a:r>
            <a:endParaRPr lang="en-US" sz="3200" dirty="0"/>
          </a:p>
        </p:txBody>
      </p:sp>
    </p:spTree>
    <p:extLst>
      <p:ext uri="{BB962C8B-B14F-4D97-AF65-F5344CB8AC3E}">
        <p14:creationId xmlns:p14="http://schemas.microsoft.com/office/powerpoint/2010/main" val="106408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III. Rest without Work is Lazy. </a:t>
            </a:r>
            <a:r>
              <a:rPr lang="en-US" b="1" dirty="0" smtClean="0"/>
              <a:t/>
            </a:r>
            <a:br>
              <a:rPr lang="en-US" b="1" dirty="0" smtClean="0"/>
            </a:br>
            <a:r>
              <a:rPr lang="zh-TW" altLang="en-US" b="1" dirty="0" smtClean="0"/>
              <a:t>安</a:t>
            </a:r>
            <a:r>
              <a:rPr lang="zh-TW" altLang="en-US" b="1" dirty="0"/>
              <a:t>息卻不工作</a:t>
            </a:r>
            <a:r>
              <a:rPr lang="en-US" b="1" dirty="0"/>
              <a:t>, </a:t>
            </a:r>
            <a:r>
              <a:rPr lang="zh-TW" altLang="en-US" b="1" dirty="0"/>
              <a:t>是懶惰</a:t>
            </a:r>
            <a:r>
              <a:rPr lang="en-US" b="1" dirty="0" smtClean="0"/>
              <a:t>.</a:t>
            </a:r>
            <a:endParaRPr lang="en-US" dirty="0"/>
          </a:p>
        </p:txBody>
      </p:sp>
      <p:sp>
        <p:nvSpPr>
          <p:cNvPr id="3" name="Content Placeholder 2"/>
          <p:cNvSpPr>
            <a:spLocks noGrp="1"/>
          </p:cNvSpPr>
          <p:nvPr>
            <p:ph idx="1"/>
          </p:nvPr>
        </p:nvSpPr>
        <p:spPr>
          <a:xfrm>
            <a:off x="838200" y="1825625"/>
            <a:ext cx="10515600" cy="4621474"/>
          </a:xfrm>
        </p:spPr>
        <p:txBody>
          <a:bodyPr>
            <a:noAutofit/>
          </a:bodyPr>
          <a:lstStyle/>
          <a:p>
            <a:r>
              <a:rPr lang="en-US" sz="3200" dirty="0"/>
              <a:t>1). </a:t>
            </a:r>
            <a:r>
              <a:rPr lang="en-US" altLang="zh-TW" sz="3200" dirty="0" smtClean="0"/>
              <a:t>In this world, no work no food. </a:t>
            </a:r>
            <a:r>
              <a:rPr lang="zh-TW" altLang="en-US" sz="3200" dirty="0" smtClean="0"/>
              <a:t>對</a:t>
            </a:r>
            <a:r>
              <a:rPr lang="zh-TW" altLang="en-US" sz="3200" dirty="0"/>
              <a:t>於這個世界上懶惰不做工的人</a:t>
            </a:r>
            <a:r>
              <a:rPr lang="en-US" sz="3200" dirty="0"/>
              <a:t>, </a:t>
            </a:r>
            <a:r>
              <a:rPr lang="zh-TW" altLang="en-US" sz="3200" dirty="0"/>
              <a:t>我們都知道不要給他飯吃</a:t>
            </a:r>
            <a:r>
              <a:rPr lang="en-US" sz="3200" dirty="0"/>
              <a:t>.   </a:t>
            </a:r>
          </a:p>
          <a:p>
            <a:pPr marL="0" indent="0">
              <a:buNone/>
            </a:pPr>
            <a:endParaRPr lang="en-US" sz="3200" dirty="0"/>
          </a:p>
          <a:p>
            <a:r>
              <a:rPr lang="en-US" sz="3200" dirty="0"/>
              <a:t>2). </a:t>
            </a:r>
            <a:r>
              <a:rPr lang="en-US" sz="3200" dirty="0" smtClean="0"/>
              <a:t>In God’s kingdom, no kingdom work no eternal reward. </a:t>
            </a:r>
            <a:r>
              <a:rPr lang="zh-TW" altLang="en-US" sz="3200" dirty="0" smtClean="0"/>
              <a:t>對</a:t>
            </a:r>
            <a:r>
              <a:rPr lang="zh-TW" altLang="en-US" sz="3200" dirty="0"/>
              <a:t>於信耶穌的人不願意做神國度的工作</a:t>
            </a:r>
            <a:r>
              <a:rPr lang="en-US" sz="3200" dirty="0"/>
              <a:t>, </a:t>
            </a:r>
            <a:r>
              <a:rPr lang="zh-TW" altLang="en-US" sz="3200" dirty="0"/>
              <a:t>將來沒有神的獎賞</a:t>
            </a:r>
            <a:r>
              <a:rPr lang="en-US" sz="3200" dirty="0"/>
              <a:t>.</a:t>
            </a:r>
          </a:p>
          <a:p>
            <a:pPr marL="0" indent="0">
              <a:buNone/>
            </a:pPr>
            <a:endParaRPr lang="en-US" sz="3200" dirty="0"/>
          </a:p>
          <a:p>
            <a:r>
              <a:rPr lang="en-US" sz="3200" dirty="0"/>
              <a:t>3). </a:t>
            </a:r>
            <a:r>
              <a:rPr lang="en-US" sz="3200" dirty="0" smtClean="0"/>
              <a:t>Believer works like a nonbeliever is called a fool. </a:t>
            </a:r>
            <a:r>
              <a:rPr lang="zh-TW" altLang="en-US" sz="3200" dirty="0" smtClean="0"/>
              <a:t>信</a:t>
            </a:r>
            <a:r>
              <a:rPr lang="zh-TW" altLang="en-US" sz="3200" dirty="0"/>
              <a:t>耶穌後</a:t>
            </a:r>
            <a:r>
              <a:rPr lang="en-US" sz="3200" dirty="0"/>
              <a:t>, </a:t>
            </a:r>
            <a:r>
              <a:rPr lang="zh-TW" altLang="en-US" sz="3200" dirty="0"/>
              <a:t>而繼續用世界的方法</a:t>
            </a:r>
            <a:r>
              <a:rPr lang="en-US" sz="3200" dirty="0"/>
              <a:t>, </a:t>
            </a:r>
            <a:r>
              <a:rPr lang="zh-TW" altLang="en-US" sz="3200" dirty="0"/>
              <a:t>做世界上你爭我奪</a:t>
            </a:r>
            <a:r>
              <a:rPr lang="en-US" sz="3200" dirty="0"/>
              <a:t>, </a:t>
            </a:r>
            <a:r>
              <a:rPr lang="zh-TW" altLang="en-US" sz="3200" dirty="0"/>
              <a:t>積纂那帶不走的世界財富的人</a:t>
            </a:r>
            <a:r>
              <a:rPr lang="en-US" sz="3200" dirty="0"/>
              <a:t>, </a:t>
            </a:r>
            <a:r>
              <a:rPr lang="zh-TW" altLang="en-US" sz="3200" dirty="0"/>
              <a:t>主耶穌說</a:t>
            </a:r>
            <a:r>
              <a:rPr lang="en-US" sz="3200" dirty="0"/>
              <a:t>, </a:t>
            </a:r>
            <a:r>
              <a:rPr lang="zh-TW" altLang="en-US" sz="3200" dirty="0"/>
              <a:t>這是無知的人</a:t>
            </a:r>
            <a:r>
              <a:rPr lang="en-US" sz="3200" dirty="0"/>
              <a:t>/Fool:</a:t>
            </a:r>
          </a:p>
        </p:txBody>
      </p:sp>
    </p:spTree>
    <p:extLst>
      <p:ext uri="{BB962C8B-B14F-4D97-AF65-F5344CB8AC3E}">
        <p14:creationId xmlns:p14="http://schemas.microsoft.com/office/powerpoint/2010/main" val="269398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 Rest is a Blessing. </a:t>
            </a:r>
            <a:r>
              <a:rPr lang="zh-TW" altLang="en-US" b="1" dirty="0"/>
              <a:t>安息是蒙福的</a:t>
            </a:r>
            <a:r>
              <a:rPr lang="en-US" b="1" dirty="0" smtClean="0"/>
              <a:t>.</a:t>
            </a:r>
            <a:endParaRPr lang="en-US" dirty="0"/>
          </a:p>
        </p:txBody>
      </p:sp>
      <p:sp>
        <p:nvSpPr>
          <p:cNvPr id="3" name="Content Placeholder 2"/>
          <p:cNvSpPr>
            <a:spLocks noGrp="1"/>
          </p:cNvSpPr>
          <p:nvPr>
            <p:ph idx="1"/>
          </p:nvPr>
        </p:nvSpPr>
        <p:spPr>
          <a:xfrm>
            <a:off x="208344" y="1825625"/>
            <a:ext cx="11551534" cy="4351338"/>
          </a:xfrm>
        </p:spPr>
        <p:txBody>
          <a:bodyPr>
            <a:noAutofit/>
          </a:bodyPr>
          <a:lstStyle/>
          <a:p>
            <a:r>
              <a:rPr lang="en-US" sz="3200" baseline="30000" dirty="0"/>
              <a:t>26</a:t>
            </a:r>
            <a:r>
              <a:rPr lang="zh-TW" altLang="en-US" sz="3200" dirty="0"/>
              <a:t>　神說：我們要照著我們的形像、按著我們的樣式造人，使他們管理海裡的魚、空中的鳥、地上的牲畜，和全地，並地上所爬的一切昆蟲。</a:t>
            </a:r>
            <a:r>
              <a:rPr lang="en-US" sz="3200" baseline="30000" dirty="0"/>
              <a:t>27</a:t>
            </a:r>
            <a:r>
              <a:rPr lang="zh-TW" altLang="en-US" sz="3200" dirty="0"/>
              <a:t>　 神就照著自己的形像造人，乃是照著他的形像造男造女</a:t>
            </a:r>
            <a:r>
              <a:rPr lang="zh-TW" altLang="en-US" sz="3200" dirty="0" smtClean="0"/>
              <a:t>。</a:t>
            </a:r>
            <a:r>
              <a:rPr lang="en-US" altLang="zh-TW" sz="3200" dirty="0" smtClean="0"/>
              <a:t>【</a:t>
            </a:r>
            <a:r>
              <a:rPr lang="zh-TW" altLang="en-US" sz="3200" dirty="0"/>
              <a:t>創</a:t>
            </a:r>
            <a:r>
              <a:rPr lang="en-US" sz="3200" dirty="0"/>
              <a:t> </a:t>
            </a:r>
            <a:r>
              <a:rPr lang="en-US" sz="3200" dirty="0" smtClean="0"/>
              <a:t>1:26</a:t>
            </a:r>
            <a:r>
              <a:rPr lang="en-US" altLang="zh-TW" sz="3200" dirty="0" smtClean="0"/>
              <a:t>-27】</a:t>
            </a:r>
            <a:r>
              <a:rPr lang="en-US" sz="3200" dirty="0"/>
              <a:t/>
            </a:r>
            <a:br>
              <a:rPr lang="en-US" sz="3200" dirty="0"/>
            </a:br>
            <a:r>
              <a:rPr lang="en-US" sz="3200" baseline="30000" dirty="0"/>
              <a:t>26</a:t>
            </a:r>
            <a:r>
              <a:rPr lang="en-US" sz="3200" dirty="0"/>
              <a:t>Then God said, "Let us make man in our image, after our likeness. And let them have dominion over the fish of the sea and over the birds of the heavens and over the livestock and over all the earth and over every creeping thing that creeps on the earth." </a:t>
            </a:r>
            <a:r>
              <a:rPr lang="en-US" sz="3200" baseline="30000" dirty="0"/>
              <a:t>27</a:t>
            </a:r>
            <a:r>
              <a:rPr lang="en-US" sz="3200" dirty="0"/>
              <a:t>So God created man in his own image, in the image of God he created him; male and female he created them. </a:t>
            </a:r>
            <a:r>
              <a:rPr lang="en-US" altLang="zh-TW" sz="3200" dirty="0" smtClean="0"/>
              <a:t>【</a:t>
            </a:r>
            <a:r>
              <a:rPr lang="en-US" sz="3200" dirty="0"/>
              <a:t>Gen </a:t>
            </a:r>
            <a:r>
              <a:rPr lang="en-US" sz="3200" dirty="0" smtClean="0"/>
              <a:t>1:26</a:t>
            </a:r>
            <a:r>
              <a:rPr lang="en-US" altLang="zh-TW" sz="3200" dirty="0" smtClean="0"/>
              <a:t>-27】</a:t>
            </a:r>
            <a:endParaRPr lang="en-US" sz="3200" dirty="0"/>
          </a:p>
        </p:txBody>
      </p:sp>
    </p:spTree>
    <p:extLst>
      <p:ext uri="{BB962C8B-B14F-4D97-AF65-F5344CB8AC3E}">
        <p14:creationId xmlns:p14="http://schemas.microsoft.com/office/powerpoint/2010/main" val="1412102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9367" y="254642"/>
            <a:ext cx="11239018" cy="6215605"/>
          </a:xfrm>
        </p:spPr>
        <p:txBody>
          <a:bodyPr>
            <a:noAutofit/>
          </a:bodyPr>
          <a:lstStyle/>
          <a:p>
            <a:r>
              <a:rPr lang="en-US" baseline="30000" dirty="0"/>
              <a:t>16</a:t>
            </a:r>
            <a:r>
              <a:rPr lang="zh-TW" altLang="en-US" dirty="0"/>
              <a:t>就用比喻對他們說：有一個財主田產豐盛；</a:t>
            </a:r>
            <a:r>
              <a:rPr lang="en-US" baseline="30000" dirty="0"/>
              <a:t>17</a:t>
            </a:r>
            <a:r>
              <a:rPr lang="zh-TW" altLang="en-US" dirty="0"/>
              <a:t>自己心裡思想說：我的出產沒有地方收藏，怎麼辦呢？</a:t>
            </a:r>
            <a:r>
              <a:rPr lang="en-US" baseline="30000" dirty="0"/>
              <a:t>18</a:t>
            </a:r>
            <a:r>
              <a:rPr lang="zh-TW" altLang="en-US" dirty="0"/>
              <a:t>又說：我要這麼辦：要把我的倉房拆了，另蓋更大的，在那裡好收藏我一切的糧食和財物，</a:t>
            </a:r>
            <a:r>
              <a:rPr lang="en-US" baseline="30000" dirty="0"/>
              <a:t>19</a:t>
            </a:r>
            <a:r>
              <a:rPr lang="zh-TW" altLang="en-US" dirty="0"/>
              <a:t>然後要對我的靈魂說：靈魂哪，你有許多財物積存，可作多年的費用，只管安安逸逸的吃喝快樂罷！</a:t>
            </a:r>
            <a:r>
              <a:rPr lang="en-US" baseline="30000" dirty="0"/>
              <a:t>20</a:t>
            </a:r>
            <a:r>
              <a:rPr lang="zh-TW" altLang="en-US" dirty="0"/>
              <a:t>神卻對他說：無知的人哪，今夜必要你的靈魂；你所預備的要歸誰呢？</a:t>
            </a:r>
            <a:r>
              <a:rPr lang="en-US" baseline="30000" dirty="0"/>
              <a:t>21</a:t>
            </a:r>
            <a:r>
              <a:rPr lang="zh-TW" altLang="en-US" dirty="0"/>
              <a:t>凡為自己積財，在神面前卻不富足的，也是這樣。</a:t>
            </a:r>
            <a:r>
              <a:rPr lang="en-US" altLang="zh-TW" dirty="0"/>
              <a:t>【</a:t>
            </a:r>
            <a:r>
              <a:rPr lang="zh-TW" altLang="en-US" dirty="0"/>
              <a:t>路</a:t>
            </a:r>
            <a:r>
              <a:rPr lang="en-US" dirty="0"/>
              <a:t> 12:16~21</a:t>
            </a:r>
            <a:r>
              <a:rPr lang="en-US" altLang="zh-TW" dirty="0"/>
              <a:t>】</a:t>
            </a:r>
            <a:r>
              <a:rPr lang="en-US" dirty="0"/>
              <a:t/>
            </a:r>
            <a:br>
              <a:rPr lang="en-US" dirty="0"/>
            </a:br>
            <a:r>
              <a:rPr lang="en-US" baseline="30000" dirty="0"/>
              <a:t>16</a:t>
            </a:r>
            <a:r>
              <a:rPr lang="en-US" dirty="0"/>
              <a:t>And he told them a parable, saying, ""The land of a rich man produced plentifully," </a:t>
            </a:r>
            <a:r>
              <a:rPr lang="en-US" baseline="30000" dirty="0"/>
              <a:t>17</a:t>
            </a:r>
            <a:r>
              <a:rPr lang="en-US" dirty="0"/>
              <a:t>"and he thought to himself, 'What shall I do, for I have nowhere to store my crops?'" </a:t>
            </a:r>
            <a:r>
              <a:rPr lang="en-US" baseline="30000" dirty="0"/>
              <a:t>18</a:t>
            </a:r>
            <a:r>
              <a:rPr lang="en-US" dirty="0"/>
              <a:t>"And he said, 'I will do this: I will tear down my barns and build larger ones, and there I will store all my grain and my goods." </a:t>
            </a:r>
            <a:r>
              <a:rPr lang="en-US" baseline="30000" dirty="0"/>
              <a:t>19</a:t>
            </a:r>
            <a:r>
              <a:rPr lang="en-US" dirty="0"/>
              <a:t>"And I will say to my soul, Soul, you have ample goods laid up for many years; relax, eat, drink, be merry.'" </a:t>
            </a:r>
            <a:r>
              <a:rPr lang="en-US" baseline="30000" dirty="0"/>
              <a:t>20</a:t>
            </a:r>
            <a:r>
              <a:rPr lang="en-US" dirty="0"/>
              <a:t>"But God said to him, 'Fool! This night your soul is required of you, and the things you have prepared, whose will they be?'" </a:t>
            </a:r>
            <a:r>
              <a:rPr lang="en-US" baseline="30000" dirty="0"/>
              <a:t>21</a:t>
            </a:r>
            <a:r>
              <a:rPr lang="en-US" dirty="0"/>
              <a:t>"So is the one who lays up treasure for himself and is not rich toward God." " </a:t>
            </a:r>
            <a:r>
              <a:rPr lang="en-US" altLang="zh-TW" dirty="0"/>
              <a:t>【</a:t>
            </a:r>
            <a:r>
              <a:rPr lang="en-US" dirty="0"/>
              <a:t>Luke 12:16~21</a:t>
            </a:r>
            <a:r>
              <a:rPr lang="en-US" altLang="zh-TW" dirty="0"/>
              <a:t>】</a:t>
            </a:r>
            <a:endParaRPr lang="en-US" dirty="0"/>
          </a:p>
        </p:txBody>
      </p:sp>
    </p:spTree>
    <p:extLst>
      <p:ext uri="{BB962C8B-B14F-4D97-AF65-F5344CB8AC3E}">
        <p14:creationId xmlns:p14="http://schemas.microsoft.com/office/powerpoint/2010/main" val="1040500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9367" y="254642"/>
            <a:ext cx="11239018" cy="6215605"/>
          </a:xfrm>
        </p:spPr>
        <p:txBody>
          <a:bodyPr>
            <a:noAutofit/>
          </a:bodyPr>
          <a:lstStyle/>
          <a:p>
            <a:r>
              <a:rPr lang="en-US" baseline="30000" dirty="0"/>
              <a:t>16</a:t>
            </a:r>
            <a:r>
              <a:rPr lang="zh-TW" altLang="en-US" dirty="0"/>
              <a:t>就用比喻對他們說：有一個財主田產豐盛；</a:t>
            </a:r>
            <a:r>
              <a:rPr lang="en-US" baseline="30000" dirty="0"/>
              <a:t>17</a:t>
            </a:r>
            <a:r>
              <a:rPr lang="zh-TW" altLang="en-US" dirty="0"/>
              <a:t>自己心裡思想說：我的出產沒有地方收藏，怎麼辦呢？</a:t>
            </a:r>
            <a:r>
              <a:rPr lang="en-US" baseline="30000" dirty="0"/>
              <a:t>18</a:t>
            </a:r>
            <a:r>
              <a:rPr lang="zh-TW" altLang="en-US" dirty="0"/>
              <a:t>又說：我要這麼辦：要把我的倉房拆了，另蓋更大的，在那裡好收藏我一切的糧食和財物，</a:t>
            </a:r>
            <a:r>
              <a:rPr lang="en-US" baseline="30000" dirty="0"/>
              <a:t>19</a:t>
            </a:r>
            <a:r>
              <a:rPr lang="zh-TW" altLang="en-US" dirty="0"/>
              <a:t>然後要對我的靈魂說：靈魂哪，你有許多財物積存，可作多年的費用，只管安安逸逸的吃喝快樂罷！</a:t>
            </a:r>
            <a:r>
              <a:rPr lang="en-US" baseline="30000" dirty="0"/>
              <a:t>20</a:t>
            </a:r>
            <a:r>
              <a:rPr lang="zh-TW" altLang="en-US" dirty="0"/>
              <a:t>神卻對他說：</a:t>
            </a:r>
            <a:r>
              <a:rPr lang="zh-TW" altLang="en-US" dirty="0">
                <a:solidFill>
                  <a:srgbClr val="FF0000"/>
                </a:solidFill>
              </a:rPr>
              <a:t>無知的人哪</a:t>
            </a:r>
            <a:r>
              <a:rPr lang="zh-TW" altLang="en-US" dirty="0"/>
              <a:t>，今夜必要你的靈魂；你所預備的要歸誰呢？</a:t>
            </a:r>
            <a:r>
              <a:rPr lang="en-US" baseline="30000" dirty="0"/>
              <a:t>21</a:t>
            </a:r>
            <a:r>
              <a:rPr lang="zh-TW" altLang="en-US" dirty="0"/>
              <a:t>凡為自己積財，在神面前卻不富足的，也是這樣。</a:t>
            </a:r>
            <a:r>
              <a:rPr lang="en-US" altLang="zh-TW" dirty="0"/>
              <a:t>【</a:t>
            </a:r>
            <a:r>
              <a:rPr lang="zh-TW" altLang="en-US" dirty="0"/>
              <a:t>路</a:t>
            </a:r>
            <a:r>
              <a:rPr lang="en-US" dirty="0"/>
              <a:t> 12:16~21</a:t>
            </a:r>
            <a:r>
              <a:rPr lang="en-US" altLang="zh-TW" dirty="0"/>
              <a:t>】</a:t>
            </a:r>
            <a:r>
              <a:rPr lang="en-US" dirty="0"/>
              <a:t/>
            </a:r>
            <a:br>
              <a:rPr lang="en-US" dirty="0"/>
            </a:br>
            <a:r>
              <a:rPr lang="en-US" baseline="30000" dirty="0"/>
              <a:t>16</a:t>
            </a:r>
            <a:r>
              <a:rPr lang="en-US" dirty="0"/>
              <a:t>And he told them a parable, saying, ""The land of a rich man produced plentifully," </a:t>
            </a:r>
            <a:r>
              <a:rPr lang="en-US" baseline="30000" dirty="0"/>
              <a:t>17</a:t>
            </a:r>
            <a:r>
              <a:rPr lang="en-US" dirty="0"/>
              <a:t>"and he thought to himself, 'What shall I do, for I have nowhere to store my crops?'" </a:t>
            </a:r>
            <a:r>
              <a:rPr lang="en-US" baseline="30000" dirty="0"/>
              <a:t>18</a:t>
            </a:r>
            <a:r>
              <a:rPr lang="en-US" dirty="0"/>
              <a:t>"And he said, 'I will do this: I will tear down my barns and build larger ones, and there I will store all my grain and my goods." </a:t>
            </a:r>
            <a:r>
              <a:rPr lang="en-US" baseline="30000" dirty="0"/>
              <a:t>19</a:t>
            </a:r>
            <a:r>
              <a:rPr lang="en-US" dirty="0"/>
              <a:t>"And I will say to my soul, Soul, you have ample goods laid up for many years; relax, eat, drink, be merry.'" </a:t>
            </a:r>
            <a:r>
              <a:rPr lang="en-US" baseline="30000" dirty="0"/>
              <a:t>20</a:t>
            </a:r>
            <a:r>
              <a:rPr lang="en-US" dirty="0"/>
              <a:t>"But God said to him, '</a:t>
            </a:r>
            <a:r>
              <a:rPr lang="en-US" dirty="0">
                <a:solidFill>
                  <a:srgbClr val="FF0000"/>
                </a:solidFill>
              </a:rPr>
              <a:t>Fool! </a:t>
            </a:r>
            <a:r>
              <a:rPr lang="en-US" dirty="0"/>
              <a:t>This night your soul is required of you, and the things you have prepared, whose will they be?'" </a:t>
            </a:r>
            <a:r>
              <a:rPr lang="en-US" baseline="30000" dirty="0"/>
              <a:t>21</a:t>
            </a:r>
            <a:r>
              <a:rPr lang="en-US" dirty="0"/>
              <a:t>"So is the one who lays up treasure for himself and is not rich toward God." " </a:t>
            </a:r>
            <a:r>
              <a:rPr lang="en-US" altLang="zh-TW" dirty="0"/>
              <a:t>【</a:t>
            </a:r>
            <a:r>
              <a:rPr lang="en-US" dirty="0"/>
              <a:t>Luke 12:16~21</a:t>
            </a:r>
            <a:r>
              <a:rPr lang="en-US" altLang="zh-TW" dirty="0"/>
              <a:t>】</a:t>
            </a:r>
            <a:endParaRPr lang="en-US" dirty="0"/>
          </a:p>
        </p:txBody>
      </p:sp>
    </p:spTree>
    <p:extLst>
      <p:ext uri="{BB962C8B-B14F-4D97-AF65-F5344CB8AC3E}">
        <p14:creationId xmlns:p14="http://schemas.microsoft.com/office/powerpoint/2010/main" val="542292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 </a:t>
            </a:r>
            <a:r>
              <a:rPr lang="zh-TW" altLang="en-US" dirty="0" smtClean="0"/>
              <a:t>結論</a:t>
            </a:r>
            <a:endParaRPr lang="en-US" dirty="0"/>
          </a:p>
        </p:txBody>
      </p:sp>
      <p:sp>
        <p:nvSpPr>
          <p:cNvPr id="3" name="Content Placeholder 2"/>
          <p:cNvSpPr>
            <a:spLocks noGrp="1"/>
          </p:cNvSpPr>
          <p:nvPr>
            <p:ph idx="1"/>
          </p:nvPr>
        </p:nvSpPr>
        <p:spPr/>
        <p:txBody>
          <a:bodyPr>
            <a:normAutofit/>
          </a:bodyPr>
          <a:lstStyle/>
          <a:p>
            <a:r>
              <a:rPr lang="en-US" altLang="zh-TW" sz="3200" dirty="0" smtClean="0"/>
              <a:t>Biblical Principle: “Rest and then Work.”</a:t>
            </a:r>
          </a:p>
          <a:p>
            <a:r>
              <a:rPr lang="zh-TW" altLang="en-US" sz="3200" dirty="0" smtClean="0"/>
              <a:t>聖經的原則是 </a:t>
            </a:r>
            <a:r>
              <a:rPr lang="en-US" sz="3200" dirty="0" smtClean="0"/>
              <a:t>“</a:t>
            </a:r>
            <a:r>
              <a:rPr lang="zh-TW" altLang="en-US" sz="3200" dirty="0" smtClean="0"/>
              <a:t>安息然後工作</a:t>
            </a:r>
            <a:r>
              <a:rPr lang="en-US" altLang="zh-TW" sz="3200" dirty="0" smtClean="0"/>
              <a:t>.</a:t>
            </a:r>
            <a:r>
              <a:rPr lang="en-US" sz="3200" dirty="0" smtClean="0"/>
              <a:t>”</a:t>
            </a:r>
          </a:p>
          <a:p>
            <a:r>
              <a:rPr lang="en-US" sz="3200" dirty="0" smtClean="0"/>
              <a:t>Work without rest is toil and heavy laden.</a:t>
            </a:r>
            <a:br>
              <a:rPr lang="en-US" sz="3200" dirty="0" smtClean="0"/>
            </a:br>
            <a:r>
              <a:rPr lang="zh-TW" altLang="en-US" sz="3200" dirty="0" smtClean="0"/>
              <a:t>沒</a:t>
            </a:r>
            <a:r>
              <a:rPr lang="zh-TW" altLang="en-US" sz="3200" dirty="0"/>
              <a:t>有安息的人只有工作</a:t>
            </a:r>
            <a:r>
              <a:rPr lang="en-US" sz="3200" dirty="0"/>
              <a:t>, </a:t>
            </a:r>
            <a:r>
              <a:rPr lang="zh-TW" altLang="en-US" sz="3200" dirty="0"/>
              <a:t>帶來的是勞苦愁煩</a:t>
            </a:r>
            <a:r>
              <a:rPr lang="en-US" sz="3200" dirty="0"/>
              <a:t>.</a:t>
            </a:r>
          </a:p>
          <a:p>
            <a:r>
              <a:rPr lang="en-US" altLang="zh-TW" sz="3200" dirty="0" smtClean="0"/>
              <a:t>Rest without work is lazy.</a:t>
            </a:r>
            <a:r>
              <a:rPr lang="zh-TW" altLang="en-US" sz="3200" dirty="0" smtClean="0"/>
              <a:t>有</a:t>
            </a:r>
            <a:r>
              <a:rPr lang="zh-TW" altLang="en-US" sz="3200" dirty="0"/>
              <a:t>安息沒有工作的人</a:t>
            </a:r>
            <a:r>
              <a:rPr lang="en-US" sz="3200" dirty="0"/>
              <a:t>, </a:t>
            </a:r>
            <a:r>
              <a:rPr lang="zh-TW" altLang="en-US" sz="3200" dirty="0"/>
              <a:t>是懶惰</a:t>
            </a:r>
            <a:r>
              <a:rPr lang="en-US" sz="3200" dirty="0"/>
              <a:t>.</a:t>
            </a:r>
          </a:p>
          <a:p>
            <a:r>
              <a:rPr lang="en-US" altLang="zh-TW" sz="3200" dirty="0" smtClean="0"/>
              <a:t>Rest and work as a nonbeliever is called a fool./</a:t>
            </a:r>
            <a:r>
              <a:rPr lang="zh-TW" altLang="en-US" sz="3200" dirty="0" smtClean="0"/>
              <a:t>有</a:t>
            </a:r>
            <a:r>
              <a:rPr lang="zh-TW" altLang="en-US" sz="3200" dirty="0"/>
              <a:t>安息卻和世人一樣目標工作的人</a:t>
            </a:r>
            <a:r>
              <a:rPr lang="en-US" sz="3200" dirty="0"/>
              <a:t>, </a:t>
            </a:r>
            <a:r>
              <a:rPr lang="zh-TW" altLang="en-US" sz="3200" dirty="0"/>
              <a:t>神稱呼他們為無</a:t>
            </a:r>
            <a:r>
              <a:rPr lang="zh-TW" altLang="en-US" sz="3200" dirty="0" smtClean="0"/>
              <a:t>知</a:t>
            </a:r>
            <a:r>
              <a:rPr lang="en-US" sz="3200" dirty="0" smtClean="0"/>
              <a:t>.</a:t>
            </a:r>
            <a:endParaRPr lang="en-US" sz="3200" dirty="0"/>
          </a:p>
          <a:p>
            <a:pPr marL="0" indent="0">
              <a:buNone/>
            </a:pPr>
            <a:endParaRPr lang="en-US" sz="3200" dirty="0"/>
          </a:p>
        </p:txBody>
      </p:sp>
    </p:spTree>
    <p:extLst>
      <p:ext uri="{BB962C8B-B14F-4D97-AF65-F5344CB8AC3E}">
        <p14:creationId xmlns:p14="http://schemas.microsoft.com/office/powerpoint/2010/main" val="41589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6597"/>
          </a:xfrm>
        </p:spPr>
        <p:txBody>
          <a:bodyPr>
            <a:normAutofit fontScale="90000"/>
          </a:bodyPr>
          <a:lstStyle/>
          <a:p>
            <a:pPr algn="ctr"/>
            <a:r>
              <a:rPr lang="en-US" dirty="0" smtClean="0"/>
              <a:t>Peter’s Testimony</a:t>
            </a:r>
            <a:r>
              <a:rPr lang="zh-TW" altLang="en-US" dirty="0" smtClean="0"/>
              <a:t>彼得的見證</a:t>
            </a:r>
            <a:endParaRPr lang="en-US" dirty="0"/>
          </a:p>
        </p:txBody>
      </p:sp>
      <p:sp>
        <p:nvSpPr>
          <p:cNvPr id="3" name="Content Placeholder 2"/>
          <p:cNvSpPr>
            <a:spLocks noGrp="1"/>
          </p:cNvSpPr>
          <p:nvPr>
            <p:ph idx="1"/>
          </p:nvPr>
        </p:nvSpPr>
        <p:spPr>
          <a:xfrm>
            <a:off x="185195" y="1041722"/>
            <a:ext cx="12006805" cy="5135241"/>
          </a:xfrm>
        </p:spPr>
        <p:txBody>
          <a:bodyPr>
            <a:noAutofit/>
          </a:bodyPr>
          <a:lstStyle/>
          <a:p>
            <a:r>
              <a:rPr lang="en-US" sz="3200" b="1" baseline="30000" dirty="0"/>
              <a:t>1</a:t>
            </a:r>
            <a:r>
              <a:rPr lang="zh-TW" altLang="en-US" sz="3200" b="1" dirty="0"/>
              <a:t>耶穌站在革尼撒勒湖邊，眾人擁擠他，要聽神的道。</a:t>
            </a:r>
            <a:r>
              <a:rPr lang="en-US" sz="3200" b="1" baseline="30000" dirty="0"/>
              <a:t>2</a:t>
            </a:r>
            <a:r>
              <a:rPr lang="zh-TW" altLang="en-US" sz="3200" b="1" dirty="0"/>
              <a:t>他見有兩隻船灣在湖邊；打魚的人卻離開船洗網去了。</a:t>
            </a:r>
            <a:r>
              <a:rPr lang="en-US" sz="3200" b="1" baseline="30000" dirty="0"/>
              <a:t>3</a:t>
            </a:r>
            <a:r>
              <a:rPr lang="zh-TW" altLang="en-US" sz="3200" b="1" dirty="0"/>
              <a:t>有一隻船是西門的，耶穌就上去，請他把船撐開，稍微離岸，就坐下，從船上教訓眾人。</a:t>
            </a:r>
            <a:r>
              <a:rPr lang="en-US" sz="3200" b="1" baseline="30000" dirty="0"/>
              <a:t>4</a:t>
            </a:r>
            <a:r>
              <a:rPr lang="zh-TW" altLang="en-US" sz="3200" b="1" dirty="0"/>
              <a:t>講完了，對西門說：把船開到水深之處，下網打魚</a:t>
            </a:r>
            <a:r>
              <a:rPr lang="zh-TW" altLang="en-US" sz="3200" b="1" dirty="0" smtClean="0"/>
              <a:t>。</a:t>
            </a:r>
            <a:r>
              <a:rPr lang="en-US" sz="3200" b="1" dirty="0"/>
              <a:t/>
            </a:r>
            <a:br>
              <a:rPr lang="en-US" sz="3200" b="1" dirty="0"/>
            </a:br>
            <a:r>
              <a:rPr lang="en-US" sz="3200" b="1" baseline="30000" dirty="0"/>
              <a:t>1</a:t>
            </a:r>
            <a:r>
              <a:rPr lang="en-US" sz="3200" b="1" dirty="0"/>
              <a:t>On one occasion, while the crowd was pressing in on him to hear the word of God, he was standing by the lake of </a:t>
            </a:r>
            <a:r>
              <a:rPr lang="en-US" sz="3200" b="1" dirty="0" err="1"/>
              <a:t>Gennesaret</a:t>
            </a:r>
            <a:r>
              <a:rPr lang="en-US" sz="3200" b="1" dirty="0"/>
              <a:t>, </a:t>
            </a:r>
            <a:r>
              <a:rPr lang="en-US" sz="3200" b="1" baseline="30000" dirty="0"/>
              <a:t>2</a:t>
            </a:r>
            <a:r>
              <a:rPr lang="en-US" sz="3200" b="1" dirty="0"/>
              <a:t>and he saw two boats by the lake, but the fishermen had gone out of them and were washing their nets. </a:t>
            </a:r>
            <a:r>
              <a:rPr lang="en-US" sz="3200" b="1" baseline="30000" dirty="0"/>
              <a:t>3</a:t>
            </a:r>
            <a:r>
              <a:rPr lang="en-US" sz="3200" b="1" dirty="0"/>
              <a:t>Getting into one of the boats, which was </a:t>
            </a:r>
            <a:r>
              <a:rPr lang="en-US" sz="3200" b="1" dirty="0" smtClean="0"/>
              <a:t>Simon‘s</a:t>
            </a:r>
            <a:r>
              <a:rPr lang="en-US" sz="3200" b="1" dirty="0"/>
              <a:t>, he asked him to put out a little from the land. And he sat down and taught the people from the boat. </a:t>
            </a:r>
            <a:r>
              <a:rPr lang="en-US" sz="3200" b="1" baseline="30000" dirty="0"/>
              <a:t>4</a:t>
            </a:r>
            <a:r>
              <a:rPr lang="en-US" sz="3200" b="1" dirty="0"/>
              <a:t>And when he had finished speaking, he said to Simon, </a:t>
            </a:r>
            <a:r>
              <a:rPr lang="en-US" sz="3200" b="1" dirty="0" smtClean="0"/>
              <a:t>“”Put </a:t>
            </a:r>
            <a:r>
              <a:rPr lang="en-US" sz="3200" b="1" dirty="0"/>
              <a:t>out into the deep and let down your nets for a catch</a:t>
            </a:r>
            <a:r>
              <a:rPr lang="en-US" sz="3200" b="1" dirty="0" smtClean="0"/>
              <a:t>.“” </a:t>
            </a:r>
            <a:r>
              <a:rPr lang="en-US" altLang="zh-TW" sz="3200" b="1" dirty="0" smtClean="0"/>
              <a:t>【</a:t>
            </a:r>
            <a:r>
              <a:rPr lang="zh-TW" altLang="en-US" sz="3200" b="1" dirty="0" smtClean="0"/>
              <a:t>路</a:t>
            </a:r>
            <a:r>
              <a:rPr lang="en-US" sz="3200" b="1" dirty="0" smtClean="0"/>
              <a:t>Luke 5:1</a:t>
            </a:r>
            <a:r>
              <a:rPr lang="en-US" altLang="zh-TW" sz="3200" b="1" dirty="0" smtClean="0"/>
              <a:t>-4】</a:t>
            </a:r>
            <a:endParaRPr lang="en-US" sz="3200" b="1" dirty="0"/>
          </a:p>
          <a:p>
            <a:endParaRPr lang="en-US" sz="3200" dirty="0"/>
          </a:p>
        </p:txBody>
      </p:sp>
    </p:spTree>
    <p:extLst>
      <p:ext uri="{BB962C8B-B14F-4D97-AF65-F5344CB8AC3E}">
        <p14:creationId xmlns:p14="http://schemas.microsoft.com/office/powerpoint/2010/main" val="123553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Peter’s Testimony</a:t>
            </a:r>
            <a:r>
              <a:rPr lang="zh-TW" altLang="en-US" dirty="0" smtClean="0"/>
              <a:t>彼得的見證</a:t>
            </a:r>
            <a:endParaRPr lang="en-US" dirty="0"/>
          </a:p>
        </p:txBody>
      </p:sp>
      <p:sp>
        <p:nvSpPr>
          <p:cNvPr id="3" name="Content Placeholder 2"/>
          <p:cNvSpPr>
            <a:spLocks noGrp="1"/>
          </p:cNvSpPr>
          <p:nvPr>
            <p:ph idx="1"/>
          </p:nvPr>
        </p:nvSpPr>
        <p:spPr>
          <a:xfrm>
            <a:off x="552209" y="1848775"/>
            <a:ext cx="11087582" cy="4351338"/>
          </a:xfrm>
        </p:spPr>
        <p:txBody>
          <a:bodyPr>
            <a:noAutofit/>
          </a:bodyPr>
          <a:lstStyle/>
          <a:p>
            <a:r>
              <a:rPr lang="en-US" sz="3200" b="1" baseline="30000" dirty="0" smtClean="0"/>
              <a:t>5</a:t>
            </a:r>
            <a:r>
              <a:rPr lang="zh-TW" altLang="en-US" sz="3200" b="1" dirty="0"/>
              <a:t>西門說：夫子，我們整夜勞力，並沒有打著甚麼。但依從你的話，我就下網。</a:t>
            </a:r>
            <a:r>
              <a:rPr lang="en-US" sz="3200" b="1" baseline="30000" dirty="0"/>
              <a:t>6</a:t>
            </a:r>
            <a:r>
              <a:rPr lang="zh-TW" altLang="en-US" sz="3200" b="1" dirty="0"/>
              <a:t>他們下了網，就圈住許多魚，網險些裂開，</a:t>
            </a:r>
            <a:r>
              <a:rPr lang="en-US" sz="3200" b="1" baseline="30000" dirty="0"/>
              <a:t>7</a:t>
            </a:r>
            <a:r>
              <a:rPr lang="zh-TW" altLang="en-US" sz="3200" b="1" dirty="0"/>
              <a:t>便招呼那隻船上的同伴來幫助。他們就來，把魚裝滿了兩隻船，甚至船要沉下去。</a:t>
            </a:r>
            <a:r>
              <a:rPr lang="en-US" altLang="zh-TW" sz="3200" b="1" dirty="0"/>
              <a:t>【</a:t>
            </a:r>
            <a:r>
              <a:rPr lang="zh-TW" altLang="en-US" sz="3200" b="1" dirty="0"/>
              <a:t>路</a:t>
            </a:r>
            <a:r>
              <a:rPr lang="en-US" sz="3200" b="1" dirty="0"/>
              <a:t> </a:t>
            </a:r>
            <a:r>
              <a:rPr lang="en-US" sz="3200" b="1" dirty="0" smtClean="0"/>
              <a:t>5:</a:t>
            </a:r>
            <a:r>
              <a:rPr lang="en-US" altLang="zh-TW" sz="3200" b="1" dirty="0" smtClean="0"/>
              <a:t>5-</a:t>
            </a:r>
            <a:r>
              <a:rPr lang="en-US" sz="3200" b="1" dirty="0" smtClean="0"/>
              <a:t>7</a:t>
            </a:r>
            <a:r>
              <a:rPr lang="en-US" altLang="zh-TW" sz="3200" b="1" dirty="0"/>
              <a:t>】</a:t>
            </a:r>
            <a:r>
              <a:rPr lang="en-US" sz="3200" b="1" dirty="0"/>
              <a:t/>
            </a:r>
            <a:br>
              <a:rPr lang="en-US" sz="3200" b="1" dirty="0"/>
            </a:br>
            <a:r>
              <a:rPr lang="en-US" sz="3200" b="1" baseline="30000" dirty="0" smtClean="0"/>
              <a:t>5</a:t>
            </a:r>
            <a:r>
              <a:rPr lang="en-US" sz="3200" b="1" dirty="0" smtClean="0"/>
              <a:t>And </a:t>
            </a:r>
            <a:r>
              <a:rPr lang="en-US" sz="3200" b="1" dirty="0"/>
              <a:t>Simon answered, "Master, we toiled all night and took nothing! But at your word I will let down the nets." </a:t>
            </a:r>
            <a:r>
              <a:rPr lang="en-US" sz="3200" b="1" baseline="30000" dirty="0"/>
              <a:t>6</a:t>
            </a:r>
            <a:r>
              <a:rPr lang="en-US" sz="3200" b="1" dirty="0"/>
              <a:t>And when they had done this, they enclosed a large number of fish, and their nets were breaking. </a:t>
            </a:r>
            <a:r>
              <a:rPr lang="en-US" sz="3200" b="1" baseline="30000" dirty="0"/>
              <a:t>7</a:t>
            </a:r>
            <a:r>
              <a:rPr lang="en-US" sz="3200" b="1" dirty="0"/>
              <a:t>They signaled to their partners in the other boat to come and help them. And they came and filled both the boats, so that they began to sink. </a:t>
            </a:r>
            <a:r>
              <a:rPr lang="en-US" altLang="zh-TW" sz="3200" b="1" dirty="0"/>
              <a:t>【</a:t>
            </a:r>
            <a:r>
              <a:rPr lang="en-US" sz="3200" b="1" dirty="0"/>
              <a:t>Luke </a:t>
            </a:r>
            <a:r>
              <a:rPr lang="en-US" sz="3200" b="1" dirty="0" smtClean="0"/>
              <a:t>5:</a:t>
            </a:r>
            <a:r>
              <a:rPr lang="en-US" altLang="zh-TW" sz="3200" b="1" dirty="0" smtClean="0"/>
              <a:t>5-</a:t>
            </a:r>
            <a:r>
              <a:rPr lang="en-US" sz="3200" b="1" dirty="0" smtClean="0"/>
              <a:t>7</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14043089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Paul’s Testimony.</a:t>
            </a:r>
            <a:r>
              <a:rPr lang="zh-TW" altLang="en-US" dirty="0" smtClean="0"/>
              <a:t> 保羅的見證</a:t>
            </a:r>
            <a:r>
              <a:rPr lang="en-US" altLang="zh-TW" dirty="0" smtClean="0"/>
              <a: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0267186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97310" y="250914"/>
            <a:ext cx="4150918" cy="6230273"/>
          </a:xfrm>
        </p:spPr>
      </p:pic>
    </p:spTree>
    <p:extLst>
      <p:ext uri="{BB962C8B-B14F-4D97-AF65-F5344CB8AC3E}">
        <p14:creationId xmlns:p14="http://schemas.microsoft.com/office/powerpoint/2010/main" val="24544588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77949" y="274689"/>
            <a:ext cx="8436102" cy="6327077"/>
          </a:xfrm>
        </p:spPr>
      </p:pic>
    </p:spTree>
    <p:extLst>
      <p:ext uri="{BB962C8B-B14F-4D97-AF65-F5344CB8AC3E}">
        <p14:creationId xmlns:p14="http://schemas.microsoft.com/office/powerpoint/2010/main" val="21528454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90972" y="261257"/>
            <a:ext cx="4762918" cy="6350558"/>
          </a:xfrm>
        </p:spPr>
      </p:pic>
    </p:spTree>
    <p:extLst>
      <p:ext uri="{BB962C8B-B14F-4D97-AF65-F5344CB8AC3E}">
        <p14:creationId xmlns:p14="http://schemas.microsoft.com/office/powerpoint/2010/main" val="16954260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15971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 Rest is a Blessing. </a:t>
            </a:r>
            <a:r>
              <a:rPr lang="zh-TW" altLang="en-US" b="1" dirty="0"/>
              <a:t>安息是蒙福的</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aseline="30000" dirty="0" smtClean="0"/>
              <a:t>28</a:t>
            </a:r>
            <a:r>
              <a:rPr lang="zh-TW" altLang="en-US" sz="3200" dirty="0"/>
              <a:t>　 神就賜福給他們，又對他們說：要生養眾多，遍滿地面，治理這地，也要管理海裡的魚、空中的鳥，和地上各樣行動的活物。</a:t>
            </a:r>
            <a:r>
              <a:rPr lang="en-US" altLang="zh-TW" sz="3200" dirty="0"/>
              <a:t>【</a:t>
            </a:r>
            <a:r>
              <a:rPr lang="zh-TW" altLang="en-US" sz="3200" dirty="0"/>
              <a:t>創</a:t>
            </a:r>
            <a:r>
              <a:rPr lang="en-US" sz="3200" dirty="0"/>
              <a:t> </a:t>
            </a:r>
            <a:r>
              <a:rPr lang="en-US" sz="3200" dirty="0" smtClean="0"/>
              <a:t>1:28</a:t>
            </a:r>
            <a:r>
              <a:rPr lang="en-US" altLang="zh-TW" sz="3200" dirty="0"/>
              <a:t>】</a:t>
            </a:r>
            <a:r>
              <a:rPr lang="en-US" sz="3200" dirty="0"/>
              <a:t/>
            </a:r>
            <a:br>
              <a:rPr lang="en-US" sz="3200" dirty="0"/>
            </a:br>
            <a:r>
              <a:rPr lang="en-US" sz="3200" baseline="30000" dirty="0" smtClean="0"/>
              <a:t>28</a:t>
            </a:r>
            <a:r>
              <a:rPr lang="en-US" sz="3200" dirty="0" smtClean="0"/>
              <a:t>And </a:t>
            </a:r>
            <a:r>
              <a:rPr lang="en-US" sz="3200" dirty="0"/>
              <a:t>God blessed them. And God said to them, "Be fruitful and multiply and fill the earth and subdue it and have dominion over the fish of the sea and over the birds of the heavens and over every living thing that moves on the earth." </a:t>
            </a:r>
            <a:r>
              <a:rPr lang="en-US" altLang="zh-TW" sz="3200" dirty="0"/>
              <a:t>【</a:t>
            </a:r>
            <a:r>
              <a:rPr lang="en-US" sz="3200" dirty="0"/>
              <a:t>Gen </a:t>
            </a:r>
            <a:r>
              <a:rPr lang="en-US" sz="3200" dirty="0" smtClean="0"/>
              <a:t>1:28</a:t>
            </a:r>
            <a:r>
              <a:rPr lang="en-US" altLang="zh-TW" sz="3200" dirty="0"/>
              <a:t>】</a:t>
            </a:r>
            <a:endParaRPr lang="en-US" sz="3200" dirty="0"/>
          </a:p>
        </p:txBody>
      </p:sp>
    </p:spTree>
    <p:extLst>
      <p:ext uri="{BB962C8B-B14F-4D97-AF65-F5344CB8AC3E}">
        <p14:creationId xmlns:p14="http://schemas.microsoft.com/office/powerpoint/2010/main" val="103910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 Rest is a Blessing. </a:t>
            </a:r>
            <a:r>
              <a:rPr lang="zh-TW" altLang="en-US" b="1" dirty="0"/>
              <a:t>安息是蒙福的</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aseline="30000" dirty="0" smtClean="0"/>
              <a:t>28</a:t>
            </a:r>
            <a:r>
              <a:rPr lang="zh-TW" altLang="en-US" sz="3200" dirty="0"/>
              <a:t>　 神就賜福給他們，又對他們說：要</a:t>
            </a:r>
            <a:r>
              <a:rPr lang="zh-TW" altLang="en-US" sz="3200" dirty="0">
                <a:solidFill>
                  <a:srgbClr val="FF0000"/>
                </a:solidFill>
              </a:rPr>
              <a:t>生養眾多，遍滿地面</a:t>
            </a:r>
            <a:r>
              <a:rPr lang="zh-TW" altLang="en-US" sz="3200" dirty="0"/>
              <a:t>，治理這地，也要管理海裡的魚、空中的鳥，和地上各樣行動的活物。</a:t>
            </a:r>
            <a:r>
              <a:rPr lang="en-US" altLang="zh-TW" sz="3200" dirty="0"/>
              <a:t>【</a:t>
            </a:r>
            <a:r>
              <a:rPr lang="zh-TW" altLang="en-US" sz="3200" dirty="0"/>
              <a:t>創</a:t>
            </a:r>
            <a:r>
              <a:rPr lang="en-US" sz="3200" dirty="0"/>
              <a:t> </a:t>
            </a:r>
            <a:r>
              <a:rPr lang="en-US" sz="3200" dirty="0" smtClean="0"/>
              <a:t>1:28</a:t>
            </a:r>
            <a:r>
              <a:rPr lang="en-US" altLang="zh-TW" sz="3200" dirty="0"/>
              <a:t>】</a:t>
            </a:r>
            <a:r>
              <a:rPr lang="en-US" sz="3200" dirty="0"/>
              <a:t/>
            </a:r>
            <a:br>
              <a:rPr lang="en-US" sz="3200" dirty="0"/>
            </a:br>
            <a:r>
              <a:rPr lang="en-US" sz="3200" baseline="30000" dirty="0" smtClean="0"/>
              <a:t>28</a:t>
            </a:r>
            <a:r>
              <a:rPr lang="en-US" sz="3200" dirty="0" smtClean="0"/>
              <a:t>And </a:t>
            </a:r>
            <a:r>
              <a:rPr lang="en-US" sz="3200" dirty="0"/>
              <a:t>God blessed them. And God said to them, "</a:t>
            </a:r>
            <a:r>
              <a:rPr lang="en-US" sz="3200" dirty="0">
                <a:solidFill>
                  <a:srgbClr val="FF0000"/>
                </a:solidFill>
              </a:rPr>
              <a:t>Be fruitful and multiply and fill the earth </a:t>
            </a:r>
            <a:r>
              <a:rPr lang="en-US" sz="3200" dirty="0"/>
              <a:t>and subdue it and have dominion over the fish of the sea and over the birds of the heavens and over every living thing that moves on the earth." </a:t>
            </a:r>
            <a:r>
              <a:rPr lang="en-US" altLang="zh-TW" sz="3200" dirty="0"/>
              <a:t>【</a:t>
            </a:r>
            <a:r>
              <a:rPr lang="en-US" sz="3200" dirty="0"/>
              <a:t>Gen </a:t>
            </a:r>
            <a:r>
              <a:rPr lang="en-US" sz="3200" dirty="0" smtClean="0"/>
              <a:t>1:28</a:t>
            </a:r>
            <a:r>
              <a:rPr lang="en-US" altLang="zh-TW" sz="3200" dirty="0"/>
              <a:t>】</a:t>
            </a:r>
            <a:endParaRPr lang="en-US" sz="3200" dirty="0"/>
          </a:p>
        </p:txBody>
      </p:sp>
    </p:spTree>
    <p:extLst>
      <p:ext uri="{BB962C8B-B14F-4D97-AF65-F5344CB8AC3E}">
        <p14:creationId xmlns:p14="http://schemas.microsoft.com/office/powerpoint/2010/main" val="876330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 Rest is a Blessing. </a:t>
            </a:r>
            <a:r>
              <a:rPr lang="zh-TW" altLang="en-US" b="1" dirty="0"/>
              <a:t>安息是蒙福的</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aseline="30000" dirty="0" smtClean="0"/>
              <a:t>28</a:t>
            </a:r>
            <a:r>
              <a:rPr lang="zh-TW" altLang="en-US" sz="3200" dirty="0"/>
              <a:t>　 神就賜福給他們，又對他們說：要生養眾多，遍滿地面，治理這地，也要</a:t>
            </a:r>
            <a:r>
              <a:rPr lang="zh-TW" altLang="en-US" sz="3200" dirty="0">
                <a:solidFill>
                  <a:srgbClr val="FF0000"/>
                </a:solidFill>
              </a:rPr>
              <a:t>管理海裡的魚、空中的鳥，和地上各樣行動的活物。</a:t>
            </a:r>
            <a:r>
              <a:rPr lang="en-US" altLang="zh-TW" sz="3200" dirty="0"/>
              <a:t>【</a:t>
            </a:r>
            <a:r>
              <a:rPr lang="zh-TW" altLang="en-US" sz="3200" dirty="0"/>
              <a:t>創</a:t>
            </a:r>
            <a:r>
              <a:rPr lang="en-US" sz="3200" dirty="0"/>
              <a:t> </a:t>
            </a:r>
            <a:r>
              <a:rPr lang="en-US" sz="3200" dirty="0" smtClean="0"/>
              <a:t>1:28</a:t>
            </a:r>
            <a:r>
              <a:rPr lang="en-US" altLang="zh-TW" sz="3200" dirty="0"/>
              <a:t>】</a:t>
            </a:r>
            <a:r>
              <a:rPr lang="en-US" sz="3200" dirty="0"/>
              <a:t/>
            </a:r>
            <a:br>
              <a:rPr lang="en-US" sz="3200" dirty="0"/>
            </a:br>
            <a:r>
              <a:rPr lang="en-US" sz="3200" baseline="30000" dirty="0" smtClean="0"/>
              <a:t>28</a:t>
            </a:r>
            <a:r>
              <a:rPr lang="en-US" sz="3200" dirty="0" smtClean="0"/>
              <a:t>And </a:t>
            </a:r>
            <a:r>
              <a:rPr lang="en-US" sz="3200" dirty="0"/>
              <a:t>God blessed them. And God said to them, "Be fruitful and multiply and fill the earth and subdue it and </a:t>
            </a:r>
            <a:r>
              <a:rPr lang="en-US" sz="3200" dirty="0">
                <a:solidFill>
                  <a:srgbClr val="FF0000"/>
                </a:solidFill>
              </a:rPr>
              <a:t>have dominion over the fish of the sea and over the birds of the heavens and over every living thing that moves on the earth.</a:t>
            </a:r>
            <a:r>
              <a:rPr lang="en-US" sz="3200" dirty="0"/>
              <a:t>" </a:t>
            </a:r>
            <a:r>
              <a:rPr lang="en-US" altLang="zh-TW" sz="3200" dirty="0"/>
              <a:t>【</a:t>
            </a:r>
            <a:r>
              <a:rPr lang="en-US" sz="3200" dirty="0"/>
              <a:t>Gen </a:t>
            </a:r>
            <a:r>
              <a:rPr lang="en-US" sz="3200" dirty="0" smtClean="0"/>
              <a:t>1:28</a:t>
            </a:r>
            <a:r>
              <a:rPr lang="en-US" altLang="zh-TW" sz="3200" dirty="0"/>
              <a:t>】</a:t>
            </a:r>
            <a:endParaRPr lang="en-US" sz="3200" dirty="0"/>
          </a:p>
        </p:txBody>
      </p:sp>
    </p:spTree>
    <p:extLst>
      <p:ext uri="{BB962C8B-B14F-4D97-AF65-F5344CB8AC3E}">
        <p14:creationId xmlns:p14="http://schemas.microsoft.com/office/powerpoint/2010/main" val="2480802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altLang="zh-TW" sz="4800" dirty="0" smtClean="0"/>
              <a:t>When do you start?</a:t>
            </a:r>
          </a:p>
          <a:p>
            <a:r>
              <a:rPr lang="zh-TW" altLang="en-US" sz="4800" dirty="0" smtClean="0"/>
              <a:t>甚麼時候開始工作</a:t>
            </a:r>
            <a:r>
              <a:rPr lang="en-US" altLang="zh-TW" sz="4800" dirty="0" smtClean="0"/>
              <a:t>?</a:t>
            </a:r>
            <a:endParaRPr lang="en-US" sz="4800" dirty="0"/>
          </a:p>
        </p:txBody>
      </p:sp>
    </p:spTree>
    <p:extLst>
      <p:ext uri="{BB962C8B-B14F-4D97-AF65-F5344CB8AC3E}">
        <p14:creationId xmlns:p14="http://schemas.microsoft.com/office/powerpoint/2010/main" val="2616823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Autofit/>
          </a:bodyPr>
          <a:lstStyle/>
          <a:p>
            <a:r>
              <a:rPr lang="en-US" sz="3200" b="1" baseline="30000" dirty="0"/>
              <a:t>1</a:t>
            </a:r>
            <a:r>
              <a:rPr lang="zh-TW" altLang="en-US" sz="3200" b="1" dirty="0"/>
              <a:t>天地萬物都造齊了。</a:t>
            </a:r>
            <a:r>
              <a:rPr lang="en-US" sz="3200" b="1" baseline="30000" dirty="0"/>
              <a:t>2</a:t>
            </a:r>
            <a:r>
              <a:rPr lang="zh-TW" altLang="en-US" sz="3200" b="1" dirty="0"/>
              <a:t>到第七日，　 神造物的工已經完畢，就在第七日歇了他一切的工，安息了。</a:t>
            </a:r>
            <a:r>
              <a:rPr lang="en-US" sz="3200" b="1" baseline="30000" dirty="0"/>
              <a:t>3</a:t>
            </a:r>
            <a:r>
              <a:rPr lang="zh-TW" altLang="en-US" sz="3200" b="1" dirty="0"/>
              <a:t>　 神賜福給第七日，定為聖日；因為在這日，　神歇了他一切創造的工，就安息了。</a:t>
            </a:r>
            <a:r>
              <a:rPr lang="en-US" altLang="zh-TW" sz="3200" b="1" dirty="0"/>
              <a:t>【</a:t>
            </a:r>
            <a:r>
              <a:rPr lang="zh-TW" altLang="en-US" sz="3200" b="1" dirty="0"/>
              <a:t>創</a:t>
            </a:r>
            <a:r>
              <a:rPr lang="en-US" sz="3200" b="1" dirty="0"/>
              <a:t> 2:1~3</a:t>
            </a:r>
            <a:r>
              <a:rPr lang="en-US" altLang="zh-TW" sz="3200" b="1" dirty="0"/>
              <a:t>】</a:t>
            </a:r>
            <a:r>
              <a:rPr lang="en-US" sz="3200" b="1" dirty="0"/>
              <a:t/>
            </a:r>
            <a:br>
              <a:rPr lang="en-US" sz="3200" b="1" dirty="0"/>
            </a:br>
            <a:r>
              <a:rPr lang="en-US" sz="3200" b="1" baseline="30000" dirty="0"/>
              <a:t>1</a:t>
            </a:r>
            <a:r>
              <a:rPr lang="en-US" sz="3200" b="1" dirty="0"/>
              <a:t>Thus the heavens and the earth were finished, and all the host of them. </a:t>
            </a:r>
            <a:r>
              <a:rPr lang="en-US" sz="3200" b="1" baseline="30000" dirty="0"/>
              <a:t>2</a:t>
            </a:r>
            <a:r>
              <a:rPr lang="en-US" sz="3200" b="1" dirty="0"/>
              <a:t>And on the seventh day God finished his work that he had done, and he rested on the seventh day from all his work that he had done. </a:t>
            </a:r>
            <a:r>
              <a:rPr lang="en-US" sz="3200" b="1" baseline="30000" dirty="0"/>
              <a:t>3</a:t>
            </a:r>
            <a:r>
              <a:rPr lang="en-US" sz="3200" b="1" dirty="0"/>
              <a:t>So God blessed the seventh day and made it holy, because on it God rested from all his work that he had done in creation. </a:t>
            </a:r>
            <a:r>
              <a:rPr lang="en-US" altLang="zh-TW" sz="3200" b="1" dirty="0"/>
              <a:t>【</a:t>
            </a:r>
            <a:r>
              <a:rPr lang="en-US" sz="3200" b="1" dirty="0"/>
              <a:t>Gen 2:1~3</a:t>
            </a:r>
            <a:r>
              <a:rPr lang="en-US" altLang="zh-TW" sz="3200" b="1" dirty="0" smtClean="0"/>
              <a:t>】</a:t>
            </a:r>
            <a:endParaRPr lang="en-US" sz="3200" b="1" dirty="0"/>
          </a:p>
        </p:txBody>
      </p:sp>
    </p:spTree>
    <p:extLst>
      <p:ext uri="{BB962C8B-B14F-4D97-AF65-F5344CB8AC3E}">
        <p14:creationId xmlns:p14="http://schemas.microsoft.com/office/powerpoint/2010/main" val="2981447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altLang="zh-TW" sz="4800" dirty="0" smtClean="0"/>
              <a:t>Biblical Principle: “Rest and then Work.”</a:t>
            </a:r>
          </a:p>
          <a:p>
            <a:r>
              <a:rPr lang="zh-TW" altLang="en-US" sz="4800" dirty="0" smtClean="0"/>
              <a:t>所</a:t>
            </a:r>
            <a:r>
              <a:rPr lang="zh-TW" altLang="en-US" sz="4800" dirty="0"/>
              <a:t>以聖經的原則是 </a:t>
            </a:r>
            <a:r>
              <a:rPr lang="en-US" sz="4800" dirty="0"/>
              <a:t>“</a:t>
            </a:r>
            <a:r>
              <a:rPr lang="zh-TW" altLang="en-US" sz="4800" dirty="0"/>
              <a:t>安息然後工</a:t>
            </a:r>
            <a:r>
              <a:rPr lang="zh-TW" altLang="en-US" sz="4800" dirty="0" smtClean="0"/>
              <a:t>作</a:t>
            </a:r>
            <a:r>
              <a:rPr lang="en-US" altLang="zh-TW" sz="4800" dirty="0" smtClean="0"/>
              <a:t>.</a:t>
            </a:r>
            <a:r>
              <a:rPr lang="en-US" sz="4800" dirty="0" smtClean="0"/>
              <a:t>”</a:t>
            </a:r>
            <a:endParaRPr lang="en-US" sz="4800" dirty="0"/>
          </a:p>
        </p:txBody>
      </p:sp>
    </p:spTree>
    <p:extLst>
      <p:ext uri="{BB962C8B-B14F-4D97-AF65-F5344CB8AC3E}">
        <p14:creationId xmlns:p14="http://schemas.microsoft.com/office/powerpoint/2010/main" val="432861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Rest is for whom? </a:t>
            </a:r>
            <a:r>
              <a:rPr lang="zh-TW" altLang="en-US" dirty="0" smtClean="0"/>
              <a:t>安息是為誰設立的</a:t>
            </a:r>
            <a:r>
              <a:rPr lang="en-US" altLang="zh-TW" dirty="0" smtClean="0"/>
              <a:t>?</a:t>
            </a:r>
            <a:endParaRPr lang="en-US" dirty="0"/>
          </a:p>
        </p:txBody>
      </p:sp>
      <p:sp>
        <p:nvSpPr>
          <p:cNvPr id="3" name="Content Placeholder 2"/>
          <p:cNvSpPr>
            <a:spLocks noGrp="1"/>
          </p:cNvSpPr>
          <p:nvPr>
            <p:ph idx="1"/>
          </p:nvPr>
        </p:nvSpPr>
        <p:spPr/>
        <p:txBody>
          <a:bodyPr>
            <a:normAutofit/>
          </a:bodyPr>
          <a:lstStyle/>
          <a:p>
            <a:r>
              <a:rPr lang="en-US" sz="3200" baseline="30000" dirty="0"/>
              <a:t>28</a:t>
            </a:r>
            <a:r>
              <a:rPr lang="zh-TW" altLang="en-US" sz="3200" dirty="0"/>
              <a:t>你豈不曾知道麼？你豈不曾聽見麼？永在的　神耶和華，創造地極的主，並不疲乏，也不困倦；他的智慧無法測度。</a:t>
            </a:r>
            <a:r>
              <a:rPr lang="en-US" altLang="zh-TW" sz="3200" dirty="0"/>
              <a:t>【</a:t>
            </a:r>
            <a:r>
              <a:rPr lang="zh-TW" altLang="en-US" sz="3200" dirty="0"/>
              <a:t>賽</a:t>
            </a:r>
            <a:r>
              <a:rPr lang="en-US" sz="3200" dirty="0"/>
              <a:t> 40:28</a:t>
            </a:r>
            <a:r>
              <a:rPr lang="en-US" altLang="zh-TW" sz="3200" dirty="0"/>
              <a:t>】</a:t>
            </a:r>
            <a:r>
              <a:rPr lang="en-US" sz="3200" dirty="0"/>
              <a:t/>
            </a:r>
            <a:br>
              <a:rPr lang="en-US" sz="3200" dirty="0"/>
            </a:br>
            <a:r>
              <a:rPr lang="en-US" sz="3200" baseline="30000" dirty="0"/>
              <a:t>28</a:t>
            </a:r>
            <a:r>
              <a:rPr lang="en-US" sz="3200" dirty="0"/>
              <a:t>Have you not known? Have you not heard? The Lord is the everlasting God, the Creator of the ends of the earth. He does not faint or grow weary; his understanding is unsearchable. </a:t>
            </a:r>
            <a:r>
              <a:rPr lang="en-US" altLang="zh-TW" sz="3200" dirty="0"/>
              <a:t>【</a:t>
            </a:r>
            <a:r>
              <a:rPr lang="en-US" sz="3200" dirty="0"/>
              <a:t>Isa 40:28</a:t>
            </a:r>
            <a:r>
              <a:rPr lang="en-US" altLang="zh-TW" sz="3200" dirty="0"/>
              <a:t>】</a:t>
            </a:r>
            <a:endParaRPr lang="en-US" sz="3200" dirty="0"/>
          </a:p>
        </p:txBody>
      </p:sp>
    </p:spTree>
    <p:extLst>
      <p:ext uri="{BB962C8B-B14F-4D97-AF65-F5344CB8AC3E}">
        <p14:creationId xmlns:p14="http://schemas.microsoft.com/office/powerpoint/2010/main" val="107278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1374</Words>
  <Application>Microsoft Office PowerPoint</Application>
  <PresentationFormat>Widescreen</PresentationFormat>
  <Paragraphs>57</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新細明體</vt:lpstr>
      <vt:lpstr>Arial</vt:lpstr>
      <vt:lpstr>Calibri</vt:lpstr>
      <vt:lpstr>Calibri Light</vt:lpstr>
      <vt:lpstr>Office Theme</vt:lpstr>
      <vt:lpstr>Rest &amp; Work 安息後工作</vt:lpstr>
      <vt:lpstr>I. Rest is a Blessing. 安息是蒙福的.</vt:lpstr>
      <vt:lpstr>I. Rest is a Blessing. 安息是蒙福的.</vt:lpstr>
      <vt:lpstr>I. Rest is a Blessing. 安息是蒙福的.</vt:lpstr>
      <vt:lpstr>I. Rest is a Blessing. 安息是蒙福的.</vt:lpstr>
      <vt:lpstr>PowerPoint Presentation</vt:lpstr>
      <vt:lpstr>PowerPoint Presentation</vt:lpstr>
      <vt:lpstr>PowerPoint Presentation</vt:lpstr>
      <vt:lpstr>Rest is for whom? 安息是為誰設立的?</vt:lpstr>
      <vt:lpstr>What is to bless the Sabbath?  甚麼是賜福給安息日?</vt:lpstr>
      <vt:lpstr>PowerPoint Presentation</vt:lpstr>
      <vt:lpstr>II. Work without rest is toil and heavy laden. 沒有安息的工作是勞苦擔重擔.</vt:lpstr>
      <vt:lpstr>PowerPoint Presentation</vt:lpstr>
      <vt:lpstr>PowerPoint Presentation</vt:lpstr>
      <vt:lpstr>PowerPoint Presentation</vt:lpstr>
      <vt:lpstr>III. Rest without Work is Lazy.  安息卻不工作, 是懶惰.</vt:lpstr>
      <vt:lpstr>Work is not a curse. 工作不是咒詛</vt:lpstr>
      <vt:lpstr>How then shall Christians work?  基督徒如何工作?</vt:lpstr>
      <vt:lpstr>III. Rest without Work is Lazy.  安息卻不工作, 是懶惰.</vt:lpstr>
      <vt:lpstr>PowerPoint Presentation</vt:lpstr>
      <vt:lpstr>PowerPoint Presentation</vt:lpstr>
      <vt:lpstr>Conclusion 結論</vt:lpstr>
      <vt:lpstr>Peter’s Testimony彼得的見證</vt:lpstr>
      <vt:lpstr>Peter’s Testimony彼得的見證</vt:lpstr>
      <vt:lpstr>Paul’s Testimony. 保羅的見證.</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 &amp; Work 安息後工作</dc:title>
  <dc:creator>Joseph Chang</dc:creator>
  <cp:lastModifiedBy>Joseph Chang</cp:lastModifiedBy>
  <cp:revision>6</cp:revision>
  <dcterms:created xsi:type="dcterms:W3CDTF">2019-01-06T00:00:46Z</dcterms:created>
  <dcterms:modified xsi:type="dcterms:W3CDTF">2019-01-06T00:44:09Z</dcterms:modified>
</cp:coreProperties>
</file>