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73" r:id="rId8"/>
    <p:sldId id="261" r:id="rId9"/>
    <p:sldId id="262" r:id="rId10"/>
    <p:sldId id="275" r:id="rId11"/>
    <p:sldId id="276" r:id="rId12"/>
    <p:sldId id="263" r:id="rId13"/>
    <p:sldId id="264" r:id="rId14"/>
    <p:sldId id="265" r:id="rId15"/>
    <p:sldId id="279" r:id="rId16"/>
    <p:sldId id="278" r:id="rId17"/>
    <p:sldId id="266" r:id="rId18"/>
    <p:sldId id="267" r:id="rId19"/>
    <p:sldId id="268" r:id="rId20"/>
    <p:sldId id="269" r:id="rId21"/>
    <p:sldId id="270" r:id="rId22"/>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110" d="100"/>
          <a:sy n="110" d="100"/>
        </p:scale>
        <p:origin x="60" y="48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6010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239691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12902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9081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277708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5743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21803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37264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00055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9424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15C3AD3-3F9C-4BC4-871A-55FD3B4C179C}" type="datetimeFigureOut">
              <a:rPr lang="zh-TW" altLang="en-US" smtClean="0"/>
              <a:t>2019/4/29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90543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5C3AD3-3F9C-4BC4-871A-55FD3B4C179C}" type="datetimeFigureOut">
              <a:rPr lang="zh-TW" altLang="en-US" smtClean="0"/>
              <a:t>2019/4/29</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91B9A1-3194-4803-85F9-8D2481940288}" type="slidenum">
              <a:rPr lang="zh-TW" altLang="en-US" smtClean="0"/>
              <a:t>‹#›</a:t>
            </a:fld>
            <a:endParaRPr lang="zh-TW" altLang="en-US"/>
          </a:p>
        </p:txBody>
      </p:sp>
    </p:spTree>
    <p:extLst>
      <p:ext uri="{BB962C8B-B14F-4D97-AF65-F5344CB8AC3E}">
        <p14:creationId xmlns:p14="http://schemas.microsoft.com/office/powerpoint/2010/main" val="177855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70" y="-13039"/>
            <a:ext cx="1029714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20678" y="1543048"/>
            <a:ext cx="4451813" cy="1015663"/>
          </a:xfrm>
          <a:prstGeom prst="rect">
            <a:avLst/>
          </a:prstGeom>
        </p:spPr>
        <p:txBody>
          <a:bodyPr wrap="square">
            <a:spAutoFit/>
          </a:bodyPr>
          <a:lstStyle/>
          <a:p>
            <a:r>
              <a:rPr lang="en-US" altLang="zh-TW" sz="6000" b="1" dirty="0">
                <a:cs typeface="Times New Roman"/>
              </a:rPr>
              <a:t>Prayer </a:t>
            </a:r>
            <a:r>
              <a:rPr lang="zh-TW" altLang="zh-TW" sz="6000" b="1" dirty="0">
                <a:cs typeface="Times New Roman"/>
              </a:rPr>
              <a:t>禱告</a:t>
            </a:r>
            <a:endParaRPr lang="zh-TW" altLang="en-US" sz="6000" dirty="0"/>
          </a:p>
        </p:txBody>
      </p:sp>
      <p:sp>
        <p:nvSpPr>
          <p:cNvPr id="5" name="矩形 4"/>
          <p:cNvSpPr/>
          <p:nvPr/>
        </p:nvSpPr>
        <p:spPr>
          <a:xfrm>
            <a:off x="400491" y="3009215"/>
            <a:ext cx="4572000" cy="1384995"/>
          </a:xfrm>
          <a:prstGeom prst="rect">
            <a:avLst/>
          </a:prstGeom>
        </p:spPr>
        <p:txBody>
          <a:bodyPr>
            <a:spAutoFit/>
          </a:bodyPr>
          <a:lstStyle/>
          <a:p>
            <a:pPr lvl="0"/>
            <a:r>
              <a:rPr lang="en-US" altLang="zh-TW" sz="2800" dirty="0">
                <a:solidFill>
                  <a:prstClr val="black"/>
                </a:solidFill>
              </a:rPr>
              <a:t>            </a:t>
            </a:r>
            <a:r>
              <a:rPr lang="en-US" altLang="zh-TW" sz="2800" b="1" dirty="0">
                <a:solidFill>
                  <a:prstClr val="black"/>
                </a:solidFill>
              </a:rPr>
              <a:t>4/28/2019</a:t>
            </a:r>
          </a:p>
          <a:p>
            <a:pPr lvl="0"/>
            <a:r>
              <a:rPr lang="en-US" altLang="zh-TW" sz="2800" b="1" dirty="0">
                <a:solidFill>
                  <a:prstClr val="black"/>
                </a:solidFill>
              </a:rPr>
              <a:t>           Rev. Joseph Chang</a:t>
            </a:r>
          </a:p>
          <a:p>
            <a:pPr lvl="0"/>
            <a:r>
              <a:rPr lang="en-US" altLang="zh-TW" sz="2800" b="1" dirty="0">
                <a:solidFill>
                  <a:prstClr val="black"/>
                </a:solidFill>
              </a:rPr>
              <a:t>BOLGPC </a:t>
            </a:r>
            <a:r>
              <a:rPr lang="zh-TW" altLang="en-US" sz="2800" b="1" dirty="0">
                <a:solidFill>
                  <a:prstClr val="black"/>
                </a:solidFill>
              </a:rPr>
              <a:t>爾灣大公園靈糧堂</a:t>
            </a:r>
          </a:p>
        </p:txBody>
      </p:sp>
    </p:spTree>
    <p:extLst>
      <p:ext uri="{BB962C8B-B14F-4D97-AF65-F5344CB8AC3E}">
        <p14:creationId xmlns:p14="http://schemas.microsoft.com/office/powerpoint/2010/main" val="223959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rjosephchang\AppData\Local\Microsoft\Windows\INetCache\Content.MSO\B0B437DA.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57513"/>
            <a:ext cx="4896544" cy="2621423"/>
          </a:xfrm>
          <a:prstGeom prst="rect">
            <a:avLst/>
          </a:prstGeom>
          <a:noFill/>
          <a:ln>
            <a:noFill/>
          </a:ln>
        </p:spPr>
      </p:pic>
      <p:sp>
        <p:nvSpPr>
          <p:cNvPr id="3" name="矩形 2"/>
          <p:cNvSpPr/>
          <p:nvPr/>
        </p:nvSpPr>
        <p:spPr>
          <a:xfrm>
            <a:off x="539552" y="267494"/>
            <a:ext cx="2025234" cy="492443"/>
          </a:xfrm>
          <a:prstGeom prst="rect">
            <a:avLst/>
          </a:prstGeom>
        </p:spPr>
        <p:txBody>
          <a:bodyPr wrap="none">
            <a:spAutoFit/>
          </a:bodyPr>
          <a:lstStyle/>
          <a:p>
            <a:pPr>
              <a:spcAft>
                <a:spcPts val="0"/>
              </a:spcAft>
            </a:pPr>
            <a:r>
              <a:rPr lang="en-US" altLang="zh-TW" sz="2600" b="1" u="sng" dirty="0">
                <a:cs typeface="Times New Roman"/>
              </a:rPr>
              <a:t>Illustration 1:</a:t>
            </a:r>
            <a:endParaRPr lang="zh-TW" altLang="zh-TW" sz="2600" b="1" u="sng" dirty="0">
              <a:cs typeface="Times New Roman"/>
            </a:endParaRPr>
          </a:p>
        </p:txBody>
      </p:sp>
      <p:pic>
        <p:nvPicPr>
          <p:cNvPr id="7172" name="Picture 4" descr="ãé¿æä¸ç¥ç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95686"/>
            <a:ext cx="394538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5486"/>
            <a:ext cx="4752528" cy="487438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20" y="339502"/>
            <a:ext cx="2025234" cy="492443"/>
          </a:xfrm>
          <a:prstGeom prst="rect">
            <a:avLst/>
          </a:prstGeom>
        </p:spPr>
        <p:txBody>
          <a:bodyPr wrap="none">
            <a:spAutoFit/>
          </a:bodyPr>
          <a:lstStyle/>
          <a:p>
            <a:pPr>
              <a:spcAft>
                <a:spcPts val="0"/>
              </a:spcAft>
            </a:pPr>
            <a:r>
              <a:rPr lang="en-US" altLang="zh-TW" sz="2600" b="1" u="sng" dirty="0">
                <a:cs typeface="Times New Roman"/>
              </a:rPr>
              <a:t>Illustration 2:</a:t>
            </a:r>
            <a:endParaRPr lang="zh-TW" altLang="zh-TW" sz="2600" b="1" u="sng" dirty="0">
              <a:cs typeface="Times New Roman"/>
            </a:endParaRPr>
          </a:p>
        </p:txBody>
      </p:sp>
    </p:spTree>
    <p:extLst>
      <p:ext uri="{BB962C8B-B14F-4D97-AF65-F5344CB8AC3E}">
        <p14:creationId xmlns:p14="http://schemas.microsoft.com/office/powerpoint/2010/main" val="245160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58541"/>
            <a:ext cx="8064896" cy="1292662"/>
          </a:xfrm>
          <a:prstGeom prst="rect">
            <a:avLst/>
          </a:prstGeom>
        </p:spPr>
        <p:txBody>
          <a:bodyPr wrap="square">
            <a:spAutoFit/>
          </a:bodyPr>
          <a:lstStyle/>
          <a:p>
            <a:pPr>
              <a:spcAft>
                <a:spcPts val="0"/>
              </a:spcAft>
            </a:pPr>
            <a:r>
              <a:rPr lang="zh-TW" altLang="en-US" sz="2600" b="1" dirty="0">
                <a:solidFill>
                  <a:srgbClr val="FF0000"/>
                </a:solidFill>
                <a:cs typeface="Times New Roman"/>
                <a:sym typeface="Wingdings"/>
              </a:rPr>
              <a:t></a:t>
            </a:r>
            <a:r>
              <a:rPr lang="zh-TW" altLang="zh-TW" sz="2600" b="1" dirty="0">
                <a:cs typeface="Times New Roman"/>
              </a:rPr>
              <a:t>神對我們禱告的蒙應允</a:t>
            </a:r>
            <a:r>
              <a:rPr lang="en-US" altLang="zh-TW" sz="2600" b="1" dirty="0">
                <a:cs typeface="Times New Roman"/>
              </a:rPr>
              <a:t>, </a:t>
            </a:r>
            <a:r>
              <a:rPr lang="zh-TW" altLang="zh-TW" sz="2600" b="1" dirty="0">
                <a:cs typeface="Times New Roman"/>
              </a:rPr>
              <a:t>可以用交通號誌來代表</a:t>
            </a:r>
            <a:r>
              <a:rPr lang="en-US" altLang="zh-TW" sz="2600" b="1" dirty="0">
                <a:cs typeface="Times New Roman"/>
              </a:rPr>
              <a:t>:</a:t>
            </a:r>
          </a:p>
          <a:p>
            <a:pPr>
              <a:spcAft>
                <a:spcPts val="0"/>
              </a:spcAft>
            </a:pPr>
            <a:r>
              <a:rPr lang="en-US" altLang="zh-TW" sz="2600" b="1" dirty="0">
                <a:cs typeface="Times New Roman"/>
              </a:rPr>
              <a:t>  God’s answer to our prayers can be represented by</a:t>
            </a:r>
          </a:p>
          <a:p>
            <a:pPr>
              <a:spcAft>
                <a:spcPts val="0"/>
              </a:spcAft>
            </a:pPr>
            <a:r>
              <a:rPr lang="en-US" altLang="zh-TW" sz="2600" b="1" dirty="0">
                <a:cs typeface="Times New Roman"/>
              </a:rPr>
              <a:t>   traffic signs:</a:t>
            </a:r>
            <a:endParaRPr lang="zh-TW" altLang="zh-TW" sz="2600" b="1" dirty="0">
              <a:cs typeface="Times New Roman"/>
            </a:endParaRPr>
          </a:p>
        </p:txBody>
      </p:sp>
      <p:pic>
        <p:nvPicPr>
          <p:cNvPr id="3" name="Picture 2" descr="Image result for traffic ligh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33368"/>
            <a:ext cx="4568402" cy="2466856"/>
          </a:xfrm>
          <a:prstGeom prst="rect">
            <a:avLst/>
          </a:prstGeom>
          <a:noFill/>
          <a:ln>
            <a:noFill/>
          </a:ln>
        </p:spPr>
      </p:pic>
      <p:sp>
        <p:nvSpPr>
          <p:cNvPr id="4" name="矩形 3"/>
          <p:cNvSpPr/>
          <p:nvPr/>
        </p:nvSpPr>
        <p:spPr>
          <a:xfrm>
            <a:off x="5796136" y="4107781"/>
            <a:ext cx="1008112" cy="492443"/>
          </a:xfrm>
          <a:prstGeom prst="rect">
            <a:avLst/>
          </a:prstGeom>
        </p:spPr>
        <p:txBody>
          <a:bodyPr wrap="square">
            <a:spAutoFit/>
          </a:bodyPr>
          <a:lstStyle/>
          <a:p>
            <a:pPr>
              <a:spcAft>
                <a:spcPts val="0"/>
              </a:spcAft>
            </a:pPr>
            <a:r>
              <a:rPr lang="zh-TW" altLang="zh-TW" sz="2600" b="1" dirty="0">
                <a:solidFill>
                  <a:srgbClr val="FFC000"/>
                </a:solidFill>
                <a:cs typeface="Times New Roman"/>
              </a:rPr>
              <a:t>黃燈</a:t>
            </a:r>
            <a:r>
              <a:rPr lang="en-US" altLang="zh-TW" sz="2600" b="1" dirty="0">
                <a:solidFill>
                  <a:srgbClr val="FFC000"/>
                </a:solidFill>
                <a:cs typeface="Times New Roman"/>
              </a:rPr>
              <a:t>:</a:t>
            </a:r>
            <a:endParaRPr lang="zh-TW" altLang="zh-TW" sz="2600" b="1" u="sng" dirty="0">
              <a:solidFill>
                <a:srgbClr val="FFC000"/>
              </a:solidFill>
              <a:cs typeface="Times New Roman"/>
            </a:endParaRPr>
          </a:p>
        </p:txBody>
      </p:sp>
      <p:sp>
        <p:nvSpPr>
          <p:cNvPr id="5" name="矩形 4"/>
          <p:cNvSpPr/>
          <p:nvPr/>
        </p:nvSpPr>
        <p:spPr>
          <a:xfrm>
            <a:off x="5796136" y="1823683"/>
            <a:ext cx="942887" cy="492443"/>
          </a:xfrm>
          <a:prstGeom prst="rect">
            <a:avLst/>
          </a:prstGeom>
        </p:spPr>
        <p:txBody>
          <a:bodyPr wrap="none">
            <a:spAutoFit/>
          </a:bodyPr>
          <a:lstStyle/>
          <a:p>
            <a:pPr lvl="0"/>
            <a:r>
              <a:rPr lang="zh-TW" altLang="zh-TW" sz="2600" b="1" dirty="0">
                <a:solidFill>
                  <a:srgbClr val="FF0000"/>
                </a:solidFill>
                <a:cs typeface="Times New Roman"/>
              </a:rPr>
              <a:t>紅燈</a:t>
            </a:r>
            <a:r>
              <a:rPr lang="en-US" altLang="zh-TW" sz="2600" b="1" dirty="0">
                <a:solidFill>
                  <a:srgbClr val="FF0000"/>
                </a:solidFill>
                <a:cs typeface="Times New Roman"/>
              </a:rPr>
              <a:t>:</a:t>
            </a:r>
            <a:endParaRPr lang="zh-TW" altLang="zh-TW" sz="2600" b="1" u="sng" dirty="0">
              <a:solidFill>
                <a:srgbClr val="FF0000"/>
              </a:solidFill>
              <a:cs typeface="Times New Roman"/>
            </a:endParaRPr>
          </a:p>
        </p:txBody>
      </p:sp>
      <p:sp>
        <p:nvSpPr>
          <p:cNvPr id="6" name="矩形 5"/>
          <p:cNvSpPr/>
          <p:nvPr/>
        </p:nvSpPr>
        <p:spPr>
          <a:xfrm>
            <a:off x="5796136" y="3003798"/>
            <a:ext cx="942887" cy="492443"/>
          </a:xfrm>
          <a:prstGeom prst="rect">
            <a:avLst/>
          </a:prstGeom>
        </p:spPr>
        <p:txBody>
          <a:bodyPr wrap="none">
            <a:spAutoFit/>
          </a:bodyPr>
          <a:lstStyle/>
          <a:p>
            <a:pPr lvl="0"/>
            <a:r>
              <a:rPr lang="zh-TW" altLang="zh-TW" sz="2600" b="1" dirty="0">
                <a:solidFill>
                  <a:srgbClr val="00B050"/>
                </a:solidFill>
                <a:cs typeface="Times New Roman"/>
              </a:rPr>
              <a:t>綠燈</a:t>
            </a:r>
            <a:r>
              <a:rPr lang="en-US" altLang="zh-TW" sz="2600" b="1" dirty="0">
                <a:solidFill>
                  <a:srgbClr val="00B050"/>
                </a:solidFill>
                <a:cs typeface="Times New Roman"/>
              </a:rPr>
              <a:t>:</a:t>
            </a:r>
            <a:endParaRPr lang="zh-TW" altLang="zh-TW" sz="2600" b="1" u="sng" dirty="0">
              <a:solidFill>
                <a:srgbClr val="00B050"/>
              </a:solidFill>
              <a:cs typeface="Times New Roman"/>
            </a:endParaRPr>
          </a:p>
        </p:txBody>
      </p:sp>
      <p:sp>
        <p:nvSpPr>
          <p:cNvPr id="7" name="矩形 6"/>
          <p:cNvSpPr/>
          <p:nvPr/>
        </p:nvSpPr>
        <p:spPr>
          <a:xfrm>
            <a:off x="6739023" y="1860764"/>
            <a:ext cx="630301" cy="492443"/>
          </a:xfrm>
          <a:prstGeom prst="rect">
            <a:avLst/>
          </a:prstGeom>
        </p:spPr>
        <p:txBody>
          <a:bodyPr wrap="none">
            <a:spAutoFit/>
          </a:bodyPr>
          <a:lstStyle/>
          <a:p>
            <a:pPr lvl="0"/>
            <a:r>
              <a:rPr lang="en-US" altLang="zh-TW" sz="2600" b="1" u="sng" dirty="0">
                <a:solidFill>
                  <a:srgbClr val="FF0000"/>
                </a:solidFill>
                <a:cs typeface="Times New Roman"/>
              </a:rPr>
              <a:t>NO</a:t>
            </a:r>
            <a:endParaRPr lang="zh-TW" altLang="zh-TW" sz="2600" b="1" u="sng" dirty="0">
              <a:solidFill>
                <a:srgbClr val="FF0000"/>
              </a:solidFill>
              <a:cs typeface="Times New Roman"/>
            </a:endParaRPr>
          </a:p>
        </p:txBody>
      </p:sp>
      <p:sp>
        <p:nvSpPr>
          <p:cNvPr id="8" name="矩形 7"/>
          <p:cNvSpPr/>
          <p:nvPr/>
        </p:nvSpPr>
        <p:spPr>
          <a:xfrm>
            <a:off x="6695806" y="3003797"/>
            <a:ext cx="673518" cy="492443"/>
          </a:xfrm>
          <a:prstGeom prst="rect">
            <a:avLst/>
          </a:prstGeom>
        </p:spPr>
        <p:txBody>
          <a:bodyPr wrap="none">
            <a:spAutoFit/>
          </a:bodyPr>
          <a:lstStyle/>
          <a:p>
            <a:pPr lvl="0"/>
            <a:r>
              <a:rPr lang="en-US" altLang="zh-TW" sz="2600" b="1" u="sng" dirty="0">
                <a:solidFill>
                  <a:srgbClr val="00B050"/>
                </a:solidFill>
                <a:cs typeface="Times New Roman"/>
              </a:rPr>
              <a:t>YES</a:t>
            </a:r>
            <a:endParaRPr lang="zh-TW" altLang="zh-TW" sz="2600" b="1" u="sng" dirty="0">
              <a:solidFill>
                <a:srgbClr val="00B050"/>
              </a:solidFill>
              <a:cs typeface="Times New Roman"/>
            </a:endParaRPr>
          </a:p>
        </p:txBody>
      </p:sp>
      <p:sp>
        <p:nvSpPr>
          <p:cNvPr id="9" name="矩形 8"/>
          <p:cNvSpPr/>
          <p:nvPr/>
        </p:nvSpPr>
        <p:spPr>
          <a:xfrm>
            <a:off x="6670573" y="4107780"/>
            <a:ext cx="2031838" cy="492443"/>
          </a:xfrm>
          <a:prstGeom prst="rect">
            <a:avLst/>
          </a:prstGeom>
        </p:spPr>
        <p:txBody>
          <a:bodyPr wrap="none">
            <a:spAutoFit/>
          </a:bodyPr>
          <a:lstStyle/>
          <a:p>
            <a:pPr lvl="0"/>
            <a:r>
              <a:rPr lang="en-US" altLang="zh-TW" sz="2600" b="1" u="sng" dirty="0">
                <a:solidFill>
                  <a:srgbClr val="FFC000"/>
                </a:solidFill>
                <a:cs typeface="Times New Roman"/>
              </a:rPr>
              <a:t>SLOW DOWN</a:t>
            </a:r>
            <a:endParaRPr lang="zh-TW" altLang="zh-TW" sz="2600" b="1" u="sng" dirty="0">
              <a:solidFill>
                <a:srgbClr val="FFC000"/>
              </a:solidFill>
              <a:cs typeface="Times New Roman"/>
            </a:endParaRPr>
          </a:p>
        </p:txBody>
      </p:sp>
    </p:spTree>
    <p:extLst>
      <p:ext uri="{BB962C8B-B14F-4D97-AF65-F5344CB8AC3E}">
        <p14:creationId xmlns:p14="http://schemas.microsoft.com/office/powerpoint/2010/main" val="17365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416" y="267493"/>
            <a:ext cx="1781578" cy="492443"/>
          </a:xfrm>
          <a:prstGeom prst="rect">
            <a:avLst/>
          </a:prstGeom>
        </p:spPr>
        <p:txBody>
          <a:bodyPr wrap="none">
            <a:spAutoFit/>
          </a:bodyPr>
          <a:lstStyle/>
          <a:p>
            <a:pPr>
              <a:spcAft>
                <a:spcPts val="0"/>
              </a:spcAft>
            </a:pPr>
            <a:r>
              <a:rPr lang="en-US" altLang="zh-TW" sz="2600" b="1" u="sng" dirty="0">
                <a:cs typeface="Times New Roman"/>
              </a:rPr>
              <a:t>Illustration:</a:t>
            </a:r>
            <a:endParaRPr lang="zh-TW" altLang="zh-TW" sz="2600" b="1" u="sng" dirty="0">
              <a:cs typeface="Times New Roman"/>
            </a:endParaRPr>
          </a:p>
        </p:txBody>
      </p:sp>
      <p:pic>
        <p:nvPicPr>
          <p:cNvPr id="2050" name="Picture 2" descr="ãgrocery store checkout counter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59937"/>
            <a:ext cx="6558133" cy="409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17499"/>
            <a:ext cx="7632848" cy="492443"/>
          </a:xfrm>
          <a:prstGeom prst="rect">
            <a:avLst/>
          </a:prstGeom>
        </p:spPr>
        <p:txBody>
          <a:bodyPr wrap="square">
            <a:spAutoFit/>
          </a:bodyPr>
          <a:lstStyle/>
          <a:p>
            <a:pPr>
              <a:spcAft>
                <a:spcPts val="0"/>
              </a:spcAft>
            </a:pPr>
            <a:r>
              <a:rPr lang="en-US" altLang="zh-TW" sz="2600" b="1" dirty="0">
                <a:solidFill>
                  <a:srgbClr val="FF0000"/>
                </a:solidFill>
                <a:cs typeface="Times New Roman"/>
              </a:rPr>
              <a:t>III. </a:t>
            </a:r>
            <a:r>
              <a:rPr lang="zh-TW" altLang="zh-TW" sz="2600" b="1" dirty="0">
                <a:cs typeface="Times New Roman"/>
              </a:rPr>
              <a:t>禱告如何改變我們</a:t>
            </a:r>
            <a:r>
              <a:rPr lang="en-US" altLang="zh-TW" sz="2600" b="1" dirty="0">
                <a:cs typeface="Times New Roman"/>
              </a:rPr>
              <a:t>?/ How does prayer change us?</a:t>
            </a:r>
            <a:endParaRPr lang="zh-TW" altLang="zh-TW" sz="2600" dirty="0">
              <a:cs typeface="Times New Roman"/>
            </a:endParaRPr>
          </a:p>
        </p:txBody>
      </p:sp>
      <p:sp>
        <p:nvSpPr>
          <p:cNvPr id="3" name="矩形 2"/>
          <p:cNvSpPr/>
          <p:nvPr/>
        </p:nvSpPr>
        <p:spPr>
          <a:xfrm>
            <a:off x="539552" y="847297"/>
            <a:ext cx="1949893" cy="492443"/>
          </a:xfrm>
          <a:prstGeom prst="rect">
            <a:avLst/>
          </a:prstGeom>
        </p:spPr>
        <p:txBody>
          <a:bodyPr wrap="none">
            <a:spAutoFit/>
          </a:bodyPr>
          <a:lstStyle/>
          <a:p>
            <a:pPr>
              <a:spcAft>
                <a:spcPts val="0"/>
              </a:spcAft>
            </a:pPr>
            <a:r>
              <a:rPr lang="en-US" altLang="zh-TW" sz="2600" b="1" u="sng" dirty="0">
                <a:cs typeface="Times New Roman"/>
              </a:rPr>
              <a:t>Illustration1:</a:t>
            </a:r>
            <a:endParaRPr lang="zh-TW" altLang="zh-TW" sz="2600" b="1" u="sng" dirty="0">
              <a:cs typeface="Times New Roman"/>
            </a:endParaRPr>
          </a:p>
        </p:txBody>
      </p:sp>
      <p:pic>
        <p:nvPicPr>
          <p:cNvPr id="8194" name="Picture 2" descr="ãåª½ç¥æå¤¢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820412"/>
            <a:ext cx="4448598" cy="23355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42722"/>
            <a:ext cx="3362868" cy="252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9502"/>
            <a:ext cx="2970330" cy="15841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50456"/>
            <a:ext cx="2697349" cy="17622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413" y="2067694"/>
            <a:ext cx="2873896" cy="18824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859782"/>
            <a:ext cx="3017912" cy="17000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3147814"/>
            <a:ext cx="3089920" cy="174065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9771" y="313505"/>
            <a:ext cx="2505179" cy="1575480"/>
          </a:xfrm>
          <a:prstGeom prst="rect">
            <a:avLst/>
          </a:prstGeom>
        </p:spPr>
      </p:pic>
    </p:spTree>
    <p:extLst>
      <p:ext uri="{BB962C8B-B14F-4D97-AF65-F5344CB8AC3E}">
        <p14:creationId xmlns:p14="http://schemas.microsoft.com/office/powerpoint/2010/main" val="26028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39502"/>
            <a:ext cx="2025234" cy="492443"/>
          </a:xfrm>
          <a:prstGeom prst="rect">
            <a:avLst/>
          </a:prstGeom>
        </p:spPr>
        <p:txBody>
          <a:bodyPr wrap="none">
            <a:spAutoFit/>
          </a:bodyPr>
          <a:lstStyle/>
          <a:p>
            <a:r>
              <a:rPr lang="en-US" altLang="zh-TW" sz="2600" b="1" u="sng" dirty="0">
                <a:cs typeface="Times New Roman"/>
              </a:rPr>
              <a:t>Illustration 2:</a:t>
            </a:r>
            <a:endParaRPr lang="zh-TW" altLang="en-US" sz="2600" b="1" u="sng" dirty="0"/>
          </a:p>
        </p:txBody>
      </p:sp>
      <p:pic>
        <p:nvPicPr>
          <p:cNvPr id="1126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7654"/>
            <a:ext cx="3524410" cy="23453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ç¸éå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378" y="299700"/>
            <a:ext cx="3909759" cy="219462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ç¸éå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658535"/>
            <a:ext cx="3918026" cy="234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47" y="699542"/>
            <a:ext cx="8856984" cy="2893100"/>
          </a:xfrm>
          <a:prstGeom prst="rect">
            <a:avLst/>
          </a:prstGeom>
        </p:spPr>
        <p:txBody>
          <a:bodyPr wrap="square">
            <a:spAutoFit/>
          </a:bodyPr>
          <a:lstStyle/>
          <a:p>
            <a:pPr marL="457200" marR="457200">
              <a:spcAft>
                <a:spcPts val="0"/>
              </a:spcAft>
            </a:pPr>
            <a:r>
              <a:rPr lang="en-US" altLang="zh-TW" sz="2600" b="1" baseline="30000" dirty="0">
                <a:solidFill>
                  <a:srgbClr val="404040"/>
                </a:solidFill>
                <a:cs typeface="Times New Roman"/>
              </a:rPr>
              <a:t>8</a:t>
            </a:r>
            <a:r>
              <a:rPr lang="zh-TW" altLang="zh-TW" sz="2600" b="1" dirty="0">
                <a:solidFill>
                  <a:srgbClr val="404040"/>
                </a:solidFill>
                <a:cs typeface="Times New Roman"/>
              </a:rPr>
              <a:t>世人哪，耶和華已指示你何為善。他向你所要的是甚麼呢？只要你行公義，好憐憫，存謙卑的心，與你的　神同行。【彌</a:t>
            </a:r>
            <a:r>
              <a:rPr lang="en-US" altLang="zh-TW" sz="2600" b="1" dirty="0">
                <a:solidFill>
                  <a:srgbClr val="404040"/>
                </a:solidFill>
                <a:cs typeface="Times New Roman"/>
              </a:rPr>
              <a:t> 6:8</a:t>
            </a:r>
            <a:r>
              <a:rPr lang="zh-TW" altLang="zh-TW" sz="2600" b="1" dirty="0">
                <a:solidFill>
                  <a:srgbClr val="404040"/>
                </a:solidFill>
                <a:cs typeface="Times New Roman"/>
              </a:rPr>
              <a:t>】</a:t>
            </a:r>
            <a:endParaRPr lang="en-US" altLang="zh-TW" sz="2600" b="1" dirty="0">
              <a:solidFill>
                <a:srgbClr val="404040"/>
              </a:solidFill>
              <a:cs typeface="Times New Roman"/>
            </a:endParaRPr>
          </a:p>
          <a:p>
            <a:pPr marL="457200" marR="457200">
              <a:spcAft>
                <a:spcPts val="0"/>
              </a:spcAft>
            </a:pPr>
            <a:br>
              <a:rPr lang="en-US" altLang="zh-TW" sz="2600" b="1" dirty="0">
                <a:solidFill>
                  <a:srgbClr val="404040"/>
                </a:solidFill>
                <a:cs typeface="Times New Roman"/>
              </a:rPr>
            </a:br>
            <a:r>
              <a:rPr lang="en-US" altLang="zh-TW" sz="2600" b="1" baseline="30000" dirty="0">
                <a:solidFill>
                  <a:srgbClr val="404040"/>
                </a:solidFill>
                <a:cs typeface="Times New Roman"/>
              </a:rPr>
              <a:t>8</a:t>
            </a:r>
            <a:r>
              <a:rPr lang="en-US" altLang="zh-TW" sz="2600" b="1" dirty="0">
                <a:solidFill>
                  <a:srgbClr val="404040"/>
                </a:solidFill>
                <a:cs typeface="Times New Roman"/>
              </a:rPr>
              <a:t>He has told you, O man, what is good; and what does the Lord require of you but to do justice, and to love kindness, and to walk humbly with your God? </a:t>
            </a:r>
            <a:r>
              <a:rPr lang="zh-TW" altLang="zh-TW" sz="2600" b="1" dirty="0">
                <a:solidFill>
                  <a:srgbClr val="404040"/>
                </a:solidFill>
                <a:cs typeface="Times New Roman"/>
              </a:rPr>
              <a:t>【</a:t>
            </a:r>
            <a:r>
              <a:rPr lang="en-US" altLang="zh-TW" sz="2600" b="1" dirty="0" err="1">
                <a:solidFill>
                  <a:srgbClr val="404040"/>
                </a:solidFill>
                <a:cs typeface="Times New Roman"/>
              </a:rPr>
              <a:t>Mic</a:t>
            </a:r>
            <a:r>
              <a:rPr lang="en-US" altLang="zh-TW" sz="2600" b="1" dirty="0">
                <a:solidFill>
                  <a:srgbClr val="404040"/>
                </a:solidFill>
                <a:cs typeface="Times New Roman"/>
              </a:rPr>
              <a:t> 6:8</a:t>
            </a:r>
            <a:r>
              <a:rPr lang="zh-TW" altLang="zh-TW" sz="2600" b="1" dirty="0">
                <a:solidFill>
                  <a:srgbClr val="404040"/>
                </a:solidFill>
                <a:cs typeface="Times New Roman"/>
              </a:rPr>
              <a:t>】</a:t>
            </a:r>
          </a:p>
        </p:txBody>
      </p:sp>
      <p:sp>
        <p:nvSpPr>
          <p:cNvPr id="3" name="AutoShape 2" descr="ãè¡å¬ç¾©å¥½ææ«å­è¬åçå¿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ãè¡å¬ç¾©å¥½ææ«å­è¬åçå¿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ãè¡å¬ç¾©å¥½ææ«å­è¬åçå¿ãçåçæå°çµ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75405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34" y="165256"/>
            <a:ext cx="8682120" cy="461665"/>
          </a:xfrm>
          <a:prstGeom prst="rect">
            <a:avLst/>
          </a:prstGeom>
        </p:spPr>
        <p:txBody>
          <a:bodyPr wrap="none">
            <a:spAutoFit/>
          </a:bodyPr>
          <a:lstStyle/>
          <a:p>
            <a:pPr>
              <a:spcAft>
                <a:spcPts val="0"/>
              </a:spcAft>
            </a:pPr>
            <a:r>
              <a:rPr lang="zh-TW" altLang="en-US" sz="2400" b="1" dirty="0">
                <a:solidFill>
                  <a:srgbClr val="FF0000"/>
                </a:solidFill>
                <a:cs typeface="Times New Roman"/>
                <a:sym typeface="Wingdings"/>
              </a:rPr>
              <a:t></a:t>
            </a:r>
            <a:r>
              <a:rPr lang="zh-TW" altLang="zh-TW" sz="2400" b="1" dirty="0">
                <a:cs typeface="Times New Roman"/>
              </a:rPr>
              <a:t>聖經不是充滿這樣子的故事嗎</a:t>
            </a:r>
            <a:r>
              <a:rPr lang="en-US" altLang="zh-TW" sz="2400" b="1" dirty="0">
                <a:cs typeface="Times New Roman"/>
              </a:rPr>
              <a:t>?/The Bible is full of such stories .</a:t>
            </a:r>
            <a:endParaRPr lang="zh-TW" altLang="zh-TW" sz="2400" b="1" dirty="0">
              <a:cs typeface="Times New Roman"/>
            </a:endParaRPr>
          </a:p>
        </p:txBody>
      </p:sp>
      <p:sp>
        <p:nvSpPr>
          <p:cNvPr id="4" name="矩形 3"/>
          <p:cNvSpPr/>
          <p:nvPr/>
        </p:nvSpPr>
        <p:spPr>
          <a:xfrm>
            <a:off x="248409" y="699542"/>
            <a:ext cx="8803821" cy="1200329"/>
          </a:xfrm>
          <a:prstGeom prst="rect">
            <a:avLst/>
          </a:prstGeom>
        </p:spPr>
        <p:txBody>
          <a:bodyPr wrap="square">
            <a:spAutoFit/>
          </a:bodyPr>
          <a:lstStyle/>
          <a:p>
            <a:pPr>
              <a:spcAft>
                <a:spcPts val="0"/>
              </a:spcAft>
            </a:pPr>
            <a:r>
              <a:rPr lang="en-US" altLang="zh-TW" sz="2400" b="1" dirty="0">
                <a:cs typeface="Times New Roman"/>
              </a:rPr>
              <a:t>1.</a:t>
            </a:r>
            <a:r>
              <a:rPr lang="zh-TW" altLang="zh-TW" sz="2400" b="1" dirty="0">
                <a:cs typeface="Times New Roman"/>
              </a:rPr>
              <a:t>約瑟是如何成為埃及的宰相的</a:t>
            </a:r>
            <a:r>
              <a:rPr lang="en-US" altLang="zh-TW" sz="2400" b="1" dirty="0">
                <a:cs typeface="Times New Roman"/>
              </a:rPr>
              <a:t>?</a:t>
            </a:r>
          </a:p>
          <a:p>
            <a:pPr>
              <a:spcAft>
                <a:spcPts val="0"/>
              </a:spcAft>
            </a:pPr>
            <a:r>
              <a:rPr lang="en-US" altLang="zh-TW" sz="2400" b="1" dirty="0">
                <a:cs typeface="Times New Roman"/>
              </a:rPr>
              <a:t>    How did Joseph become the prime minister of Egypt (2nd only to</a:t>
            </a:r>
          </a:p>
          <a:p>
            <a:pPr>
              <a:spcAft>
                <a:spcPts val="0"/>
              </a:spcAft>
            </a:pPr>
            <a:r>
              <a:rPr lang="en-US" altLang="zh-TW" sz="2400" b="1" dirty="0">
                <a:cs typeface="Times New Roman"/>
              </a:rPr>
              <a:t>    Pharaoh)?</a:t>
            </a:r>
            <a:endParaRPr lang="zh-TW" altLang="zh-TW" sz="2400" b="1" dirty="0">
              <a:cs typeface="Times New Roman"/>
            </a:endParaRPr>
          </a:p>
        </p:txBody>
      </p:sp>
      <p:sp>
        <p:nvSpPr>
          <p:cNvPr id="5" name="矩形 4"/>
          <p:cNvSpPr/>
          <p:nvPr/>
        </p:nvSpPr>
        <p:spPr>
          <a:xfrm>
            <a:off x="314373" y="1899871"/>
            <a:ext cx="8716153" cy="1200329"/>
          </a:xfrm>
          <a:prstGeom prst="rect">
            <a:avLst/>
          </a:prstGeom>
        </p:spPr>
        <p:txBody>
          <a:bodyPr wrap="square">
            <a:spAutoFit/>
          </a:bodyPr>
          <a:lstStyle/>
          <a:p>
            <a:pPr>
              <a:spcAft>
                <a:spcPts val="0"/>
              </a:spcAft>
            </a:pPr>
            <a:r>
              <a:rPr lang="en-US" altLang="zh-TW" sz="2400" b="1" dirty="0">
                <a:cs typeface="Times New Roman"/>
              </a:rPr>
              <a:t>2.</a:t>
            </a:r>
            <a:r>
              <a:rPr lang="zh-TW" altLang="zh-TW" sz="2400" b="1" dirty="0">
                <a:cs typeface="Times New Roman"/>
              </a:rPr>
              <a:t>但以理是如何成為巴比倫</a:t>
            </a:r>
            <a:r>
              <a:rPr lang="en-US" altLang="zh-TW" sz="2400" b="1" dirty="0">
                <a:cs typeface="Times New Roman"/>
              </a:rPr>
              <a:t>, </a:t>
            </a:r>
            <a:r>
              <a:rPr lang="zh-TW" altLang="zh-TW" sz="2400" b="1" dirty="0">
                <a:cs typeface="Times New Roman"/>
              </a:rPr>
              <a:t>波斯帝國的宰相的</a:t>
            </a:r>
            <a:r>
              <a:rPr lang="en-US" altLang="zh-TW" sz="2400" b="1" dirty="0">
                <a:cs typeface="Times New Roman"/>
              </a:rPr>
              <a:t>?</a:t>
            </a:r>
          </a:p>
          <a:p>
            <a:pPr>
              <a:spcAft>
                <a:spcPts val="0"/>
              </a:spcAft>
            </a:pPr>
            <a:r>
              <a:rPr lang="en-US" altLang="zh-TW" sz="2400" b="1" dirty="0">
                <a:cs typeface="Times New Roman"/>
              </a:rPr>
              <a:t>    How did Daniel become the highest official in the kingdom of </a:t>
            </a:r>
          </a:p>
          <a:p>
            <a:pPr>
              <a:spcAft>
                <a:spcPts val="0"/>
              </a:spcAft>
            </a:pPr>
            <a:r>
              <a:rPr lang="en-US" altLang="zh-TW" sz="2400" b="1" dirty="0">
                <a:cs typeface="Times New Roman"/>
              </a:rPr>
              <a:t>    Babylon &amp; Persia?</a:t>
            </a:r>
            <a:endParaRPr lang="zh-TW" altLang="zh-TW" sz="2400" b="1" dirty="0">
              <a:cs typeface="Times New Roman"/>
            </a:endParaRPr>
          </a:p>
        </p:txBody>
      </p:sp>
      <p:sp>
        <p:nvSpPr>
          <p:cNvPr id="3" name="矩形 2"/>
          <p:cNvSpPr/>
          <p:nvPr/>
        </p:nvSpPr>
        <p:spPr>
          <a:xfrm>
            <a:off x="284118" y="3100200"/>
            <a:ext cx="8392337" cy="830997"/>
          </a:xfrm>
          <a:prstGeom prst="rect">
            <a:avLst/>
          </a:prstGeom>
        </p:spPr>
        <p:txBody>
          <a:bodyPr wrap="square">
            <a:spAutoFit/>
          </a:bodyPr>
          <a:lstStyle/>
          <a:p>
            <a:pPr lvl="0"/>
            <a:r>
              <a:rPr lang="en-US" altLang="zh-TW" sz="2400" b="1" dirty="0">
                <a:solidFill>
                  <a:prstClr val="black"/>
                </a:solidFill>
                <a:cs typeface="Times New Roman"/>
              </a:rPr>
              <a:t>3.</a:t>
            </a:r>
            <a:r>
              <a:rPr lang="zh-TW" altLang="zh-TW" sz="2400" b="1" dirty="0">
                <a:solidFill>
                  <a:prstClr val="black"/>
                </a:solidFill>
                <a:cs typeface="Times New Roman"/>
              </a:rPr>
              <a:t>尼希米是如何成為波斯王的酒政的</a:t>
            </a:r>
            <a:r>
              <a:rPr lang="en-US" altLang="zh-TW" sz="2400" b="1" dirty="0">
                <a:solidFill>
                  <a:prstClr val="black"/>
                </a:solidFill>
                <a:cs typeface="Times New Roman"/>
              </a:rPr>
              <a:t>?</a:t>
            </a:r>
          </a:p>
          <a:p>
            <a:pPr lvl="0"/>
            <a:r>
              <a:rPr lang="en-US" altLang="zh-TW" sz="2400" b="1" dirty="0">
                <a:solidFill>
                  <a:prstClr val="black"/>
                </a:solidFill>
                <a:cs typeface="Times New Roman"/>
              </a:rPr>
              <a:t>    How did Nehemiah become the cup bearer of the Persian King?</a:t>
            </a:r>
            <a:endParaRPr lang="zh-TW" altLang="zh-TW" sz="2400" b="1" dirty="0">
              <a:solidFill>
                <a:prstClr val="black"/>
              </a:solidFill>
              <a:cs typeface="Times New Roman"/>
            </a:endParaRPr>
          </a:p>
        </p:txBody>
      </p:sp>
      <p:sp>
        <p:nvSpPr>
          <p:cNvPr id="6" name="矩形 5"/>
          <p:cNvSpPr/>
          <p:nvPr/>
        </p:nvSpPr>
        <p:spPr>
          <a:xfrm>
            <a:off x="300619" y="4154522"/>
            <a:ext cx="7848872" cy="830997"/>
          </a:xfrm>
          <a:prstGeom prst="rect">
            <a:avLst/>
          </a:prstGeom>
        </p:spPr>
        <p:txBody>
          <a:bodyPr wrap="square">
            <a:spAutoFit/>
          </a:bodyPr>
          <a:lstStyle/>
          <a:p>
            <a:pPr lvl="0"/>
            <a:r>
              <a:rPr lang="en-US" altLang="zh-TW" sz="2400" b="1" dirty="0">
                <a:solidFill>
                  <a:prstClr val="black"/>
                </a:solidFill>
                <a:cs typeface="Times New Roman"/>
              </a:rPr>
              <a:t>4. </a:t>
            </a:r>
            <a:r>
              <a:rPr lang="zh-TW" altLang="zh-TW" sz="2400" b="1" dirty="0">
                <a:solidFill>
                  <a:prstClr val="black"/>
                </a:solidFill>
                <a:cs typeface="Times New Roman"/>
              </a:rPr>
              <a:t>大衛是如何成為以色列的國王的</a:t>
            </a:r>
            <a:r>
              <a:rPr lang="en-US" altLang="zh-TW" sz="2400" b="1" dirty="0">
                <a:solidFill>
                  <a:prstClr val="black"/>
                </a:solidFill>
                <a:cs typeface="Times New Roman"/>
              </a:rPr>
              <a:t>?</a:t>
            </a:r>
          </a:p>
          <a:p>
            <a:pPr lvl="0"/>
            <a:r>
              <a:rPr lang="en-US" altLang="zh-TW" sz="2400" b="1" dirty="0">
                <a:solidFill>
                  <a:prstClr val="black"/>
                </a:solidFill>
                <a:cs typeface="Times New Roman"/>
              </a:rPr>
              <a:t>    How did David become the king of Israel?</a:t>
            </a:r>
            <a:endParaRPr lang="zh-TW" altLang="zh-TW" sz="2400" b="1" dirty="0">
              <a:solidFill>
                <a:prstClr val="black"/>
              </a:solidFill>
              <a:cs typeface="Times New Roman"/>
            </a:endParaRPr>
          </a:p>
        </p:txBody>
      </p:sp>
    </p:spTree>
    <p:extLst>
      <p:ext uri="{BB962C8B-B14F-4D97-AF65-F5344CB8AC3E}">
        <p14:creationId xmlns:p14="http://schemas.microsoft.com/office/powerpoint/2010/main" val="23253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2141443"/>
            <a:ext cx="9144000" cy="1292662"/>
          </a:xfrm>
          <a:prstGeom prst="rect">
            <a:avLst/>
          </a:prstGeom>
        </p:spPr>
        <p:txBody>
          <a:bodyPr wrap="square">
            <a:spAutoFit/>
          </a:bodyPr>
          <a:lstStyle/>
          <a:p>
            <a:pPr marL="457200" marR="457200">
              <a:spcAft>
                <a:spcPts val="0"/>
              </a:spcAft>
            </a:pPr>
            <a:r>
              <a:rPr lang="en-US" altLang="zh-TW" sz="2600" b="1" baseline="30000" dirty="0">
                <a:solidFill>
                  <a:srgbClr val="404040"/>
                </a:solidFill>
                <a:cs typeface="Times New Roman"/>
              </a:rPr>
              <a:t>22</a:t>
            </a:r>
            <a:r>
              <a:rPr lang="zh-TW" altLang="zh-TW" sz="2600" b="1" dirty="0">
                <a:solidFill>
                  <a:srgbClr val="404040"/>
                </a:solidFill>
                <a:cs typeface="Times New Roman"/>
              </a:rPr>
              <a:t>耶和華所賜的福使人富足，並不加上憂慮。【箴</a:t>
            </a:r>
            <a:r>
              <a:rPr lang="en-US" altLang="zh-TW" sz="2600" b="1" dirty="0">
                <a:solidFill>
                  <a:srgbClr val="404040"/>
                </a:solidFill>
                <a:cs typeface="Times New Roman"/>
              </a:rPr>
              <a:t> 10:22</a:t>
            </a:r>
            <a:r>
              <a:rPr lang="zh-TW" altLang="zh-TW" sz="2600" b="1" dirty="0">
                <a:solidFill>
                  <a:srgbClr val="404040"/>
                </a:solidFill>
                <a:cs typeface="Times New Roman"/>
              </a:rPr>
              <a:t>】</a:t>
            </a:r>
            <a:br>
              <a:rPr lang="en-US" altLang="zh-TW" sz="2600" b="1" dirty="0">
                <a:solidFill>
                  <a:srgbClr val="404040"/>
                </a:solidFill>
                <a:cs typeface="Times New Roman"/>
              </a:rPr>
            </a:br>
            <a:r>
              <a:rPr lang="en-US" altLang="zh-TW" sz="2600" b="1" baseline="30000" dirty="0">
                <a:solidFill>
                  <a:srgbClr val="404040"/>
                </a:solidFill>
                <a:cs typeface="Times New Roman"/>
              </a:rPr>
              <a:t>22</a:t>
            </a:r>
            <a:r>
              <a:rPr lang="en-US" altLang="zh-TW" sz="2600" b="1" dirty="0">
                <a:solidFill>
                  <a:srgbClr val="404040"/>
                </a:solidFill>
                <a:cs typeface="Times New Roman"/>
              </a:rPr>
              <a:t>The blessing of the Lord makes rich, and he adds no sorrow with it. </a:t>
            </a:r>
            <a:r>
              <a:rPr lang="zh-TW" altLang="zh-TW" sz="2600" b="1" dirty="0">
                <a:solidFill>
                  <a:srgbClr val="404040"/>
                </a:solidFill>
                <a:cs typeface="Times New Roman"/>
              </a:rPr>
              <a:t>【</a:t>
            </a:r>
            <a:r>
              <a:rPr lang="en-US" altLang="zh-TW" sz="2600" b="1" dirty="0" err="1">
                <a:solidFill>
                  <a:srgbClr val="404040"/>
                </a:solidFill>
                <a:cs typeface="Times New Roman"/>
              </a:rPr>
              <a:t>Prov</a:t>
            </a:r>
            <a:r>
              <a:rPr lang="en-US" altLang="zh-TW" sz="2600" b="1" dirty="0">
                <a:solidFill>
                  <a:srgbClr val="404040"/>
                </a:solidFill>
                <a:cs typeface="Times New Roman"/>
              </a:rPr>
              <a:t> 10:22</a:t>
            </a:r>
            <a:r>
              <a:rPr lang="zh-TW" altLang="zh-TW" sz="2600" b="1" dirty="0">
                <a:solidFill>
                  <a:srgbClr val="404040"/>
                </a:solidFill>
                <a:cs typeface="Times New Roman"/>
              </a:rPr>
              <a:t>】</a:t>
            </a:r>
          </a:p>
        </p:txBody>
      </p:sp>
      <p:pic>
        <p:nvPicPr>
          <p:cNvPr id="1026" name="Picture 2" descr="ãè¶åè¯æè³çç¦ä½¿äººå¯è¶³ï¼ä¸¦ä¸å ä¸ææ®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075806"/>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44316" y="155903"/>
            <a:ext cx="8455367" cy="16927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600" b="1" dirty="0">
                <a:solidFill>
                  <a:srgbClr val="0070C0"/>
                </a:solidFill>
                <a:sym typeface="Wingdings"/>
              </a:rPr>
              <a:t></a:t>
            </a:r>
            <a:r>
              <a:rPr lang="zh-TW" altLang="zh-TW" sz="2600" b="1" dirty="0"/>
              <a:t>主耶穌要我們好好的愈來愈像神</a:t>
            </a:r>
            <a:r>
              <a:rPr lang="en-US" altLang="zh-TW" sz="2600" b="1" dirty="0"/>
              <a:t>, </a:t>
            </a:r>
            <a:r>
              <a:rPr lang="zh-TW" altLang="zh-TW" sz="2600" b="1" dirty="0"/>
              <a:t>那麼神的祝福就會加</a:t>
            </a:r>
            <a:endParaRPr lang="en-US" altLang="zh-TW" sz="2600" b="1" dirty="0"/>
          </a:p>
          <a:p>
            <a:r>
              <a:rPr lang="en-US" altLang="zh-TW" sz="2600" b="1" dirty="0"/>
              <a:t>     </a:t>
            </a:r>
            <a:r>
              <a:rPr lang="zh-TW" altLang="zh-TW" sz="2600" b="1" dirty="0"/>
              <a:t>在我們的身上</a:t>
            </a:r>
            <a:r>
              <a:rPr lang="en-US" altLang="zh-TW" sz="2600" b="1" dirty="0"/>
              <a:t>. </a:t>
            </a:r>
            <a:endParaRPr lang="zh-TW" altLang="zh-TW" sz="2600" b="1" dirty="0"/>
          </a:p>
          <a:p>
            <a:r>
              <a:rPr lang="en-US" altLang="zh-TW" sz="2600" b="1" dirty="0"/>
              <a:t>    The Lord Jesus wants us to be more and more like God,</a:t>
            </a:r>
          </a:p>
          <a:p>
            <a:r>
              <a:rPr lang="en-US" altLang="zh-TW" sz="2600" b="1" dirty="0"/>
              <a:t>     then God's blessing will be added to us.  </a:t>
            </a:r>
            <a:endParaRPr lang="zh-TW" altLang="en-US" sz="2600" b="1" dirty="0"/>
          </a:p>
        </p:txBody>
      </p:sp>
    </p:spTree>
    <p:extLst>
      <p:ext uri="{BB962C8B-B14F-4D97-AF65-F5344CB8AC3E}">
        <p14:creationId xmlns:p14="http://schemas.microsoft.com/office/powerpoint/2010/main" val="35930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95486"/>
            <a:ext cx="8856984" cy="5170646"/>
          </a:xfrm>
          <a:prstGeom prst="rect">
            <a:avLst/>
          </a:prstGeom>
        </p:spPr>
        <p:txBody>
          <a:bodyPr wrap="square">
            <a:spAutoFit/>
          </a:bodyPr>
          <a:lstStyle/>
          <a:p>
            <a:r>
              <a:rPr lang="en-US" altLang="zh-TW" sz="2200" b="1" baseline="30000" dirty="0"/>
              <a:t>5</a:t>
            </a:r>
            <a:r>
              <a:rPr lang="zh-TW" altLang="zh-TW" sz="2200" b="1" dirty="0"/>
              <a:t>耶穌又說：你們中間誰有一個朋友半夜到他那裡去，說：朋友！請借給我三個餅；</a:t>
            </a:r>
            <a:r>
              <a:rPr lang="en-US" altLang="zh-TW" sz="2200" b="1" baseline="30000" dirty="0"/>
              <a:t>6</a:t>
            </a:r>
            <a:r>
              <a:rPr lang="zh-TW" altLang="zh-TW" sz="2200" b="1" dirty="0"/>
              <a:t>因為我有一個朋友行路，來到我這裡，我沒有甚麼給他擺上。</a:t>
            </a:r>
            <a:r>
              <a:rPr lang="en-US" altLang="zh-TW" sz="2200" b="1" baseline="30000" dirty="0"/>
              <a:t>7</a:t>
            </a:r>
            <a:r>
              <a:rPr lang="zh-TW" altLang="zh-TW" sz="2200" b="1" dirty="0"/>
              <a:t>那人在裡面回答說：不要攪擾我，門已經關閉，孩子們也同我在床上了，我不能起來給你。</a:t>
            </a:r>
            <a:r>
              <a:rPr lang="en-US" altLang="zh-TW" sz="2200" b="1" baseline="30000" dirty="0"/>
              <a:t>8</a:t>
            </a:r>
            <a:r>
              <a:rPr lang="zh-TW" altLang="zh-TW" sz="2200" b="1" dirty="0"/>
              <a:t>我告訴你們，雖不因他是朋友起來給他，但因他情詞迫切的直求，就必起來照他所需用的給他。</a:t>
            </a:r>
            <a:endParaRPr lang="en-US" altLang="zh-TW" sz="2200" b="1" dirty="0"/>
          </a:p>
          <a:p>
            <a:pPr lvl="0"/>
            <a:r>
              <a:rPr lang="zh-TW" altLang="zh-TW" sz="2200" b="1" dirty="0">
                <a:solidFill>
                  <a:prstClr val="black"/>
                </a:solidFill>
                <a:cs typeface="Times New Roman"/>
              </a:rPr>
              <a:t>【路</a:t>
            </a:r>
            <a:r>
              <a:rPr lang="en-US" altLang="zh-TW" sz="2200" b="1" dirty="0">
                <a:solidFill>
                  <a:prstClr val="black"/>
                </a:solidFill>
                <a:cs typeface="Times New Roman"/>
              </a:rPr>
              <a:t> 11:5~13</a:t>
            </a:r>
            <a:r>
              <a:rPr lang="zh-TW" altLang="zh-TW" sz="2200" b="1" dirty="0">
                <a:solidFill>
                  <a:prstClr val="black"/>
                </a:solidFill>
                <a:cs typeface="Times New Roman"/>
              </a:rPr>
              <a:t>】</a:t>
            </a:r>
            <a:endParaRPr lang="en-US" altLang="zh-TW" sz="2200" b="1" dirty="0"/>
          </a:p>
          <a:p>
            <a:pPr lvl="0"/>
            <a:r>
              <a:rPr lang="en-US" altLang="zh-TW" sz="2200" b="1" baseline="30000" dirty="0">
                <a:cs typeface="Times New Roman"/>
              </a:rPr>
              <a:t>5</a:t>
            </a:r>
            <a:r>
              <a:rPr lang="en-US" altLang="zh-TW" sz="2200" b="1" dirty="0">
                <a:cs typeface="Times New Roman"/>
              </a:rPr>
              <a:t>And he said to them, ""Which of you who has a friend will go to him at midnight and say to him, 'Friend, lend me three loaves," </a:t>
            </a:r>
            <a:r>
              <a:rPr lang="en-US" altLang="zh-TW" sz="2200" b="1" baseline="30000" dirty="0">
                <a:cs typeface="Times New Roman"/>
              </a:rPr>
              <a:t>6</a:t>
            </a:r>
            <a:r>
              <a:rPr lang="en-US" altLang="zh-TW" sz="2200" b="1" dirty="0">
                <a:cs typeface="Times New Roman"/>
              </a:rPr>
              <a:t>"for a friend of mine has arrived on a journey, and I have nothing to set before him';" </a:t>
            </a:r>
            <a:r>
              <a:rPr lang="en-US" altLang="zh-TW" sz="2200" b="1" baseline="30000" dirty="0">
                <a:cs typeface="Times New Roman"/>
              </a:rPr>
              <a:t>7</a:t>
            </a:r>
            <a:r>
              <a:rPr lang="en-US" altLang="zh-TW" sz="2200" b="1" dirty="0">
                <a:cs typeface="Times New Roman"/>
              </a:rPr>
              <a:t>"and he will answer from within, 'Do not bother me; the door is now shut, and my children are with me in bed. I cannot get up and give you anything'?" </a:t>
            </a:r>
            <a:r>
              <a:rPr lang="en-US" altLang="zh-TW" sz="2200" b="1" baseline="30000" dirty="0">
                <a:cs typeface="Times New Roman"/>
              </a:rPr>
              <a:t>8</a:t>
            </a:r>
            <a:r>
              <a:rPr lang="en-US" altLang="zh-TW" sz="2200" b="1" dirty="0">
                <a:cs typeface="Times New Roman"/>
              </a:rPr>
              <a:t>"I tell you, though he will not get up and give him anything because he is his friend, yet because of his impudence he will rise and give him whatever he needs."</a:t>
            </a:r>
            <a:r>
              <a:rPr lang="zh-TW" altLang="zh-TW" sz="2200" b="1" dirty="0">
                <a:solidFill>
                  <a:prstClr val="black"/>
                </a:solidFill>
                <a:cs typeface="Times New Roman"/>
              </a:rPr>
              <a:t>【</a:t>
            </a:r>
            <a:r>
              <a:rPr lang="en-US" altLang="zh-TW" sz="2200" b="1" dirty="0">
                <a:solidFill>
                  <a:prstClr val="black"/>
                </a:solidFill>
                <a:cs typeface="Times New Roman"/>
              </a:rPr>
              <a:t>Luke 11:5~13</a:t>
            </a:r>
            <a:r>
              <a:rPr lang="zh-TW" altLang="zh-TW" sz="2200" b="1" dirty="0">
                <a:solidFill>
                  <a:prstClr val="black"/>
                </a:solidFill>
                <a:cs typeface="Times New Roman"/>
              </a:rPr>
              <a:t>】</a:t>
            </a:r>
            <a:endParaRPr lang="zh-TW" altLang="en-US" sz="2200" b="1" dirty="0">
              <a:solidFill>
                <a:prstClr val="black"/>
              </a:solidFill>
            </a:endParaRPr>
          </a:p>
          <a:p>
            <a:endParaRPr lang="zh-TW" altLang="en-US" sz="2200" b="1" dirty="0"/>
          </a:p>
        </p:txBody>
      </p:sp>
    </p:spTree>
    <p:extLst>
      <p:ext uri="{BB962C8B-B14F-4D97-AF65-F5344CB8AC3E}">
        <p14:creationId xmlns:p14="http://schemas.microsoft.com/office/powerpoint/2010/main" val="388974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65288"/>
            <a:ext cx="5796715" cy="492443"/>
          </a:xfrm>
          <a:prstGeom prst="rect">
            <a:avLst/>
          </a:prstGeom>
        </p:spPr>
        <p:txBody>
          <a:bodyPr wrap="none">
            <a:spAutoFit/>
          </a:bodyPr>
          <a:lstStyle/>
          <a:p>
            <a:pPr>
              <a:spcAft>
                <a:spcPts val="0"/>
              </a:spcAft>
            </a:pPr>
            <a:r>
              <a:rPr lang="zh-TW" altLang="en-US" sz="2600" b="1" dirty="0">
                <a:solidFill>
                  <a:srgbClr val="FF0000"/>
                </a:solidFill>
                <a:cs typeface="Times New Roman"/>
                <a:sym typeface="Wingdings"/>
              </a:rPr>
              <a:t></a:t>
            </a:r>
            <a:r>
              <a:rPr lang="zh-TW" altLang="zh-TW" sz="2600" b="1" dirty="0">
                <a:cs typeface="Times New Roman"/>
              </a:rPr>
              <a:t>我們要如何做呢</a:t>
            </a:r>
            <a:r>
              <a:rPr lang="en-US" altLang="zh-TW" sz="2600" b="1" dirty="0">
                <a:cs typeface="Times New Roman"/>
              </a:rPr>
              <a:t>?  / How do we do it?</a:t>
            </a:r>
            <a:endParaRPr lang="zh-TW" altLang="zh-TW" sz="2600" b="1" dirty="0">
              <a:cs typeface="Times New Roman"/>
            </a:endParaRPr>
          </a:p>
        </p:txBody>
      </p:sp>
      <p:sp>
        <p:nvSpPr>
          <p:cNvPr id="3" name="矩形 2"/>
          <p:cNvSpPr/>
          <p:nvPr/>
        </p:nvSpPr>
        <p:spPr>
          <a:xfrm>
            <a:off x="323528" y="1004720"/>
            <a:ext cx="8640960" cy="3693319"/>
          </a:xfrm>
          <a:prstGeom prst="rect">
            <a:avLst/>
          </a:prstGeom>
        </p:spPr>
        <p:txBody>
          <a:bodyPr wrap="square">
            <a:spAutoFit/>
          </a:bodyPr>
          <a:lstStyle/>
          <a:p>
            <a:r>
              <a:rPr lang="en-US" altLang="zh-TW" baseline="30000" dirty="0">
                <a:cs typeface="Times New Roman"/>
              </a:rPr>
              <a:t>6</a:t>
            </a:r>
            <a:r>
              <a:rPr lang="zh-TW" altLang="zh-TW" sz="2600" b="1" dirty="0">
                <a:cs typeface="Times New Roman"/>
              </a:rPr>
              <a:t>應當一無罣慮，只要凡事藉著禱告、祈求，和感謝，將你們所要的告訴神。</a:t>
            </a:r>
            <a:r>
              <a:rPr lang="en-US" altLang="zh-TW" sz="2600" b="1" baseline="30000" dirty="0">
                <a:cs typeface="Times New Roman"/>
              </a:rPr>
              <a:t>7</a:t>
            </a:r>
            <a:r>
              <a:rPr lang="zh-TW" altLang="zh-TW" sz="2600" b="1" dirty="0">
                <a:cs typeface="Times New Roman"/>
              </a:rPr>
              <a:t>神所賜、出人意外的平安必在基督耶穌裡保守你們的心懷意念。【腓</a:t>
            </a:r>
            <a:r>
              <a:rPr lang="en-US" altLang="zh-TW" sz="2600" b="1" dirty="0">
                <a:cs typeface="Times New Roman"/>
              </a:rPr>
              <a:t> 4:6~7</a:t>
            </a:r>
            <a:r>
              <a:rPr lang="zh-TW" altLang="zh-TW" sz="2600" b="1" dirty="0">
                <a:cs typeface="Times New Roman"/>
              </a:rPr>
              <a:t>】</a:t>
            </a:r>
            <a:endParaRPr lang="en-US" altLang="zh-TW" sz="2600" b="1" dirty="0">
              <a:cs typeface="Times New Roman"/>
            </a:endParaRPr>
          </a:p>
          <a:p>
            <a:br>
              <a:rPr lang="en-US" altLang="zh-TW" sz="2600" b="1" dirty="0">
                <a:cs typeface="Times New Roman"/>
              </a:rPr>
            </a:br>
            <a:r>
              <a:rPr lang="en-US" altLang="zh-TW" sz="2600" b="1" baseline="30000" dirty="0">
                <a:cs typeface="Times New Roman"/>
              </a:rPr>
              <a:t>6</a:t>
            </a:r>
            <a:r>
              <a:rPr lang="en-US" altLang="zh-TW" sz="2600" b="1" dirty="0">
                <a:cs typeface="Times New Roman"/>
              </a:rPr>
              <a:t>do not be anxious about anything, but in everything by prayer and supplication with thanksgiving let your requests be made known to God. </a:t>
            </a:r>
            <a:r>
              <a:rPr lang="en-US" altLang="zh-TW" sz="2600" b="1" baseline="30000" dirty="0">
                <a:cs typeface="Times New Roman"/>
              </a:rPr>
              <a:t>7</a:t>
            </a:r>
            <a:r>
              <a:rPr lang="en-US" altLang="zh-TW" sz="2600" b="1" dirty="0">
                <a:cs typeface="Times New Roman"/>
              </a:rPr>
              <a:t>And the peace of God, which surpasses all understanding, will guard your hearts and your minds in Christ Jesus. </a:t>
            </a:r>
            <a:r>
              <a:rPr lang="zh-TW" altLang="zh-TW" sz="2600" b="1" dirty="0">
                <a:cs typeface="Times New Roman"/>
              </a:rPr>
              <a:t>【</a:t>
            </a:r>
            <a:r>
              <a:rPr lang="en-US" altLang="zh-TW" sz="2600" b="1" dirty="0">
                <a:cs typeface="Times New Roman"/>
              </a:rPr>
              <a:t>Phil 4:6~7</a:t>
            </a:r>
            <a:r>
              <a:rPr lang="zh-TW" altLang="zh-TW" sz="2600" b="1" dirty="0">
                <a:cs typeface="Times New Roman"/>
              </a:rPr>
              <a:t>】</a:t>
            </a:r>
            <a:endParaRPr lang="zh-TW" altLang="en-US" sz="2600" b="1" dirty="0"/>
          </a:p>
        </p:txBody>
      </p:sp>
    </p:spTree>
    <p:extLst>
      <p:ext uri="{BB962C8B-B14F-4D97-AF65-F5344CB8AC3E}">
        <p14:creationId xmlns:p14="http://schemas.microsoft.com/office/powerpoint/2010/main" val="25886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88" y="1666700"/>
            <a:ext cx="5121144" cy="2893100"/>
          </a:xfrm>
          <a:prstGeom prst="rect">
            <a:avLst/>
          </a:prstGeom>
        </p:spPr>
        <p:txBody>
          <a:bodyPr wrap="square">
            <a:spAutoFit/>
          </a:bodyPr>
          <a:lstStyle/>
          <a:p>
            <a:pPr marL="457200" marR="457200">
              <a:spcAft>
                <a:spcPts val="0"/>
              </a:spcAft>
            </a:pPr>
            <a:r>
              <a:rPr lang="zh-TW" altLang="zh-TW" sz="2600" b="1" dirty="0">
                <a:solidFill>
                  <a:srgbClr val="404040"/>
                </a:solidFill>
                <a:cs typeface="Times New Roman"/>
              </a:rPr>
              <a:t>行公義，好憐憫，存謙卑的心，與你的　神同行。</a:t>
            </a:r>
            <a:endParaRPr lang="en-US" altLang="zh-TW" sz="2600" b="1" dirty="0">
              <a:solidFill>
                <a:srgbClr val="404040"/>
              </a:solidFill>
              <a:cs typeface="Times New Roman"/>
            </a:endParaRPr>
          </a:p>
          <a:p>
            <a:pPr marL="457200" marR="457200">
              <a:spcAft>
                <a:spcPts val="0"/>
              </a:spcAft>
            </a:pPr>
            <a:r>
              <a:rPr lang="zh-TW" altLang="zh-TW" sz="2600" b="1" dirty="0">
                <a:solidFill>
                  <a:srgbClr val="404040"/>
                </a:solidFill>
                <a:cs typeface="Times New Roman"/>
              </a:rPr>
              <a:t>【彌</a:t>
            </a:r>
            <a:r>
              <a:rPr lang="en-US" altLang="zh-TW" sz="2600" b="1" dirty="0">
                <a:solidFill>
                  <a:srgbClr val="404040"/>
                </a:solidFill>
                <a:cs typeface="Times New Roman"/>
              </a:rPr>
              <a:t> 6:8</a:t>
            </a:r>
            <a:r>
              <a:rPr lang="zh-TW" altLang="zh-TW" sz="2600" b="1" dirty="0">
                <a:solidFill>
                  <a:srgbClr val="404040"/>
                </a:solidFill>
                <a:cs typeface="Times New Roman"/>
              </a:rPr>
              <a:t>】</a:t>
            </a:r>
            <a:endParaRPr lang="en-US" altLang="zh-TW" sz="2600" b="1" dirty="0">
              <a:solidFill>
                <a:srgbClr val="404040"/>
              </a:solidFill>
              <a:cs typeface="Times New Roman"/>
            </a:endParaRPr>
          </a:p>
          <a:p>
            <a:pPr marL="457200" marR="457200">
              <a:spcAft>
                <a:spcPts val="0"/>
              </a:spcAft>
            </a:pPr>
            <a:r>
              <a:rPr lang="en-US" altLang="zh-TW" sz="2600" b="1" dirty="0">
                <a:solidFill>
                  <a:srgbClr val="404040"/>
                </a:solidFill>
                <a:cs typeface="Times New Roman"/>
              </a:rPr>
              <a:t>to do justice, and to love kindness, and to walk humbly with your God? </a:t>
            </a:r>
            <a:r>
              <a:rPr lang="zh-TW" altLang="zh-TW" sz="2600" b="1" dirty="0">
                <a:solidFill>
                  <a:srgbClr val="404040"/>
                </a:solidFill>
                <a:cs typeface="Times New Roman"/>
              </a:rPr>
              <a:t>【</a:t>
            </a:r>
            <a:r>
              <a:rPr lang="en-US" altLang="zh-TW" sz="2600" b="1" dirty="0" err="1">
                <a:solidFill>
                  <a:srgbClr val="404040"/>
                </a:solidFill>
                <a:cs typeface="Times New Roman"/>
              </a:rPr>
              <a:t>Mic</a:t>
            </a:r>
            <a:r>
              <a:rPr lang="en-US" altLang="zh-TW" sz="2600" b="1" dirty="0">
                <a:solidFill>
                  <a:srgbClr val="404040"/>
                </a:solidFill>
                <a:cs typeface="Times New Roman"/>
              </a:rPr>
              <a:t> 6:8</a:t>
            </a:r>
            <a:r>
              <a:rPr lang="zh-TW" altLang="zh-TW" sz="2600" b="1" dirty="0">
                <a:solidFill>
                  <a:srgbClr val="404040"/>
                </a:solidFill>
                <a:cs typeface="Times New Roman"/>
              </a:rPr>
              <a:t>】</a:t>
            </a:r>
          </a:p>
        </p:txBody>
      </p:sp>
      <p:sp>
        <p:nvSpPr>
          <p:cNvPr id="4" name="矩形 3"/>
          <p:cNvSpPr/>
          <p:nvPr/>
        </p:nvSpPr>
        <p:spPr>
          <a:xfrm>
            <a:off x="324631" y="421759"/>
            <a:ext cx="3923766" cy="892552"/>
          </a:xfrm>
          <a:prstGeom prst="rect">
            <a:avLst/>
          </a:prstGeom>
        </p:spPr>
        <p:txBody>
          <a:bodyPr wrap="none">
            <a:spAutoFit/>
          </a:bodyPr>
          <a:lstStyle/>
          <a:p>
            <a:r>
              <a:rPr lang="zh-TW" altLang="en-US" sz="2600" b="1" dirty="0">
                <a:solidFill>
                  <a:srgbClr val="FF0000"/>
                </a:solidFill>
                <a:cs typeface="Times New Roman"/>
                <a:sym typeface="Wingdings"/>
              </a:rPr>
              <a:t></a:t>
            </a:r>
            <a:r>
              <a:rPr lang="zh-TW" altLang="zh-TW" sz="2600" b="1" dirty="0">
                <a:cs typeface="Times New Roman"/>
              </a:rPr>
              <a:t>讓我們成為</a:t>
            </a:r>
            <a:r>
              <a:rPr lang="zh-TW" altLang="zh-TW" sz="2600" b="1" dirty="0">
                <a:solidFill>
                  <a:srgbClr val="404040"/>
                </a:solidFill>
                <a:cs typeface="Times New Roman"/>
              </a:rPr>
              <a:t>這樣子的人</a:t>
            </a:r>
            <a:r>
              <a:rPr lang="en-US" altLang="zh-TW" sz="2600" b="1" dirty="0">
                <a:solidFill>
                  <a:srgbClr val="404040"/>
                </a:solidFill>
                <a:cs typeface="Times New Roman"/>
              </a:rPr>
              <a:t>:</a:t>
            </a:r>
          </a:p>
          <a:p>
            <a:r>
              <a:rPr lang="en-US" altLang="zh-TW" sz="2600" b="1" dirty="0">
                <a:solidFill>
                  <a:srgbClr val="404040"/>
                </a:solidFill>
                <a:cs typeface="Times New Roman"/>
              </a:rPr>
              <a:t>    Let us be such people.</a:t>
            </a:r>
            <a:endParaRPr lang="zh-TW" altLang="en-US" sz="2800" b="1" dirty="0"/>
          </a:p>
        </p:txBody>
      </p:sp>
      <p:pic>
        <p:nvPicPr>
          <p:cNvPr id="3074" name="Picture 2" descr="ãwalk with jesus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1470"/>
            <a:ext cx="3888432" cy="520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95487"/>
            <a:ext cx="8784976" cy="4832092"/>
          </a:xfrm>
          <a:prstGeom prst="rect">
            <a:avLst/>
          </a:prstGeom>
        </p:spPr>
        <p:txBody>
          <a:bodyPr wrap="square">
            <a:spAutoFit/>
          </a:bodyPr>
          <a:lstStyle/>
          <a:p>
            <a:r>
              <a:rPr lang="en-US" altLang="zh-TW" sz="2200" b="1" baseline="30000" dirty="0">
                <a:cs typeface="Times New Roman"/>
              </a:rPr>
              <a:t>9</a:t>
            </a:r>
            <a:r>
              <a:rPr lang="zh-TW" altLang="zh-TW" sz="2200" b="1" dirty="0">
                <a:cs typeface="Times New Roman"/>
              </a:rPr>
              <a:t>我又告訴你們，你們祈求，就給你們；尋找，就尋見；叩門，就給你們開門。</a:t>
            </a:r>
            <a:r>
              <a:rPr lang="en-US" altLang="zh-TW" sz="2200" b="1" baseline="30000" dirty="0">
                <a:cs typeface="Times New Roman"/>
              </a:rPr>
              <a:t>10</a:t>
            </a:r>
            <a:r>
              <a:rPr lang="zh-TW" altLang="zh-TW" sz="2200" b="1" dirty="0">
                <a:cs typeface="Times New Roman"/>
              </a:rPr>
              <a:t>因為，凡祈求的，就得著；尋找的，就尋見；叩門的，就給他開門。</a:t>
            </a:r>
            <a:r>
              <a:rPr lang="en-US" altLang="zh-TW" sz="2200" b="1" baseline="30000" dirty="0">
                <a:cs typeface="Times New Roman"/>
              </a:rPr>
              <a:t>11</a:t>
            </a:r>
            <a:r>
              <a:rPr lang="zh-TW" altLang="zh-TW" sz="2200" b="1" dirty="0">
                <a:cs typeface="Times New Roman"/>
              </a:rPr>
              <a:t>你們中間作父親的，誰有兒子求餅，反給他石頭呢？求魚，反拿蛇當魚給他呢？</a:t>
            </a:r>
            <a:r>
              <a:rPr lang="en-US" altLang="zh-TW" sz="2200" b="1" baseline="30000" dirty="0">
                <a:cs typeface="Times New Roman"/>
              </a:rPr>
              <a:t>12</a:t>
            </a:r>
            <a:r>
              <a:rPr lang="zh-TW" altLang="zh-TW" sz="2200" b="1" dirty="0">
                <a:cs typeface="Times New Roman"/>
              </a:rPr>
              <a:t>求雞蛋，反給他蠍子呢？</a:t>
            </a:r>
            <a:r>
              <a:rPr lang="en-US" altLang="zh-TW" sz="2200" b="1" baseline="30000" dirty="0">
                <a:cs typeface="Times New Roman"/>
              </a:rPr>
              <a:t>13</a:t>
            </a:r>
            <a:r>
              <a:rPr lang="zh-TW" altLang="zh-TW" sz="2200" b="1" dirty="0">
                <a:cs typeface="Times New Roman"/>
              </a:rPr>
              <a:t>你們雖然不好，尚且知道拿好東西給兒女；何況天父，豈不更將聖靈給求他的人麼？</a:t>
            </a:r>
            <a:endParaRPr lang="en-US" altLang="zh-TW" sz="2200" b="1" dirty="0">
              <a:cs typeface="Times New Roman"/>
            </a:endParaRPr>
          </a:p>
          <a:p>
            <a:r>
              <a:rPr lang="zh-TW" altLang="zh-TW" sz="2200" b="1" dirty="0">
                <a:cs typeface="Times New Roman"/>
              </a:rPr>
              <a:t>【路</a:t>
            </a:r>
            <a:r>
              <a:rPr lang="en-US" altLang="zh-TW" sz="2200" b="1" dirty="0">
                <a:cs typeface="Times New Roman"/>
              </a:rPr>
              <a:t> 11:5~13</a:t>
            </a:r>
            <a:r>
              <a:rPr lang="zh-TW" altLang="zh-TW" sz="2200" b="1" dirty="0">
                <a:cs typeface="Times New Roman"/>
              </a:rPr>
              <a:t>】</a:t>
            </a:r>
            <a:endParaRPr lang="en-US" altLang="zh-TW" sz="2200" b="1" dirty="0">
              <a:cs typeface="Times New Roman"/>
            </a:endParaRPr>
          </a:p>
          <a:p>
            <a:r>
              <a:rPr lang="zh-TW" altLang="zh-TW" sz="2200" b="1" dirty="0">
                <a:effectLst/>
                <a:ea typeface="Calibri"/>
                <a:cs typeface="Times New Roman"/>
              </a:rPr>
              <a:t> </a:t>
            </a:r>
            <a:r>
              <a:rPr lang="en-US" altLang="zh-TW" sz="2200" b="1" baseline="30000" dirty="0">
                <a:effectLst/>
                <a:ea typeface="Calibri"/>
                <a:cs typeface="Times New Roman"/>
              </a:rPr>
              <a:t>9</a:t>
            </a:r>
            <a:r>
              <a:rPr lang="en-US" altLang="zh-TW" sz="2200" b="1" dirty="0">
                <a:effectLst/>
                <a:ea typeface="Calibri"/>
                <a:cs typeface="Times New Roman"/>
              </a:rPr>
              <a:t>"And I tell you, ask, and it will be given to you; seek, and you will find; knock, and it will be opened to you." </a:t>
            </a:r>
            <a:r>
              <a:rPr lang="en-US" altLang="zh-TW" sz="2200" b="1" baseline="30000" dirty="0">
                <a:effectLst/>
                <a:ea typeface="Calibri"/>
                <a:cs typeface="Times New Roman"/>
              </a:rPr>
              <a:t>10</a:t>
            </a:r>
            <a:r>
              <a:rPr lang="en-US" altLang="zh-TW" sz="2200" b="1" dirty="0">
                <a:effectLst/>
                <a:ea typeface="Calibri"/>
                <a:cs typeface="Times New Roman"/>
              </a:rPr>
              <a:t>"For everyone who asks receives, and the one who seeks finds, and to the one who knocks it will be opened." </a:t>
            </a:r>
            <a:r>
              <a:rPr lang="en-US" altLang="zh-TW" sz="2200" b="1" baseline="30000" dirty="0">
                <a:effectLst/>
                <a:ea typeface="Calibri"/>
                <a:cs typeface="Times New Roman"/>
              </a:rPr>
              <a:t>11</a:t>
            </a:r>
            <a:r>
              <a:rPr lang="en-US" altLang="zh-TW" sz="2200" b="1" dirty="0">
                <a:effectLst/>
                <a:ea typeface="Calibri"/>
                <a:cs typeface="Times New Roman"/>
              </a:rPr>
              <a:t>"What father among you, if his son asks </a:t>
            </a:r>
            <a:r>
              <a:rPr lang="en-US" altLang="zh-TW" sz="2200" b="1" dirty="0" err="1">
                <a:effectLst/>
                <a:ea typeface="Calibri"/>
                <a:cs typeface="Times New Roman"/>
              </a:rPr>
              <a:t>fora</a:t>
            </a:r>
            <a:r>
              <a:rPr lang="en-US" altLang="zh-TW" sz="2200" b="1" dirty="0">
                <a:effectLst/>
                <a:ea typeface="Calibri"/>
                <a:cs typeface="Times New Roman"/>
              </a:rPr>
              <a:t> fish, will instead of a fish give him a serpent;" </a:t>
            </a:r>
            <a:r>
              <a:rPr lang="en-US" altLang="zh-TW" sz="2200" b="1" baseline="30000" dirty="0">
                <a:effectLst/>
                <a:ea typeface="Calibri"/>
                <a:cs typeface="Times New Roman"/>
              </a:rPr>
              <a:t>12</a:t>
            </a:r>
            <a:r>
              <a:rPr lang="en-US" altLang="zh-TW" sz="2200" b="1" dirty="0">
                <a:effectLst/>
                <a:ea typeface="Calibri"/>
                <a:cs typeface="Times New Roman"/>
              </a:rPr>
              <a:t>"or if he asks for an egg, will give him a scorpion?" </a:t>
            </a:r>
            <a:r>
              <a:rPr lang="en-US" altLang="zh-TW" sz="2200" b="1" baseline="30000" dirty="0">
                <a:effectLst/>
                <a:ea typeface="Calibri"/>
                <a:cs typeface="Times New Roman"/>
              </a:rPr>
              <a:t>13</a:t>
            </a:r>
            <a:r>
              <a:rPr lang="en-US" altLang="zh-TW" sz="2200" b="1" dirty="0">
                <a:effectLst/>
                <a:ea typeface="Calibri"/>
                <a:cs typeface="Times New Roman"/>
              </a:rPr>
              <a:t>"If you then, who are evil, know how to give good gifts to your children, how much more will the heavenly Father give the Holy Spirit to those who ask him!" " </a:t>
            </a:r>
            <a:r>
              <a:rPr lang="zh-TW" altLang="zh-TW" sz="2200" b="1" dirty="0">
                <a:cs typeface="Times New Roman"/>
              </a:rPr>
              <a:t>【</a:t>
            </a:r>
            <a:r>
              <a:rPr lang="en-US" altLang="zh-TW" sz="2200" b="1" dirty="0">
                <a:cs typeface="Times New Roman"/>
              </a:rPr>
              <a:t>Luke 11:5~13</a:t>
            </a:r>
            <a:r>
              <a:rPr lang="zh-TW" altLang="zh-TW" sz="2200" b="1" dirty="0">
                <a:cs typeface="Times New Roman"/>
              </a:rPr>
              <a:t>】</a:t>
            </a:r>
            <a:endParaRPr lang="zh-TW" altLang="en-US" sz="2200" b="1" dirty="0"/>
          </a:p>
        </p:txBody>
      </p:sp>
    </p:spTree>
    <p:extLst>
      <p:ext uri="{BB962C8B-B14F-4D97-AF65-F5344CB8AC3E}">
        <p14:creationId xmlns:p14="http://schemas.microsoft.com/office/powerpoint/2010/main" val="278792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267494"/>
            <a:ext cx="8178056" cy="1384995"/>
          </a:xfrm>
          <a:prstGeom prst="rect">
            <a:avLst/>
          </a:prstGeom>
        </p:spPr>
        <p:txBody>
          <a:bodyPr wrap="square">
            <a:spAutoFit/>
          </a:bodyPr>
          <a:lstStyle/>
          <a:p>
            <a:pPr>
              <a:spcAft>
                <a:spcPts val="0"/>
              </a:spcAft>
            </a:pPr>
            <a:r>
              <a:rPr lang="zh-TW" altLang="en-US" sz="2800" b="1" dirty="0">
                <a:solidFill>
                  <a:srgbClr val="FF0000"/>
                </a:solidFill>
                <a:cs typeface="Times New Roman"/>
                <a:sym typeface="Wingdings"/>
              </a:rPr>
              <a:t></a:t>
            </a:r>
            <a:r>
              <a:rPr lang="zh-TW" altLang="zh-TW" sz="2800" b="1" dirty="0">
                <a:cs typeface="Times New Roman"/>
              </a:rPr>
              <a:t>在主耶穌的教導裡面</a:t>
            </a:r>
            <a:r>
              <a:rPr lang="en-US" altLang="zh-TW" sz="2800" b="1" dirty="0">
                <a:cs typeface="Times New Roman"/>
              </a:rPr>
              <a:t>, </a:t>
            </a:r>
            <a:r>
              <a:rPr lang="zh-TW" altLang="zh-TW" sz="2800" b="1" dirty="0">
                <a:cs typeface="Times New Roman"/>
              </a:rPr>
              <a:t>我們要問幾個簡單的問題</a:t>
            </a:r>
            <a:r>
              <a:rPr lang="en-US" altLang="zh-TW" sz="2800" dirty="0">
                <a:cs typeface="Times New Roman"/>
              </a:rPr>
              <a:t>:</a:t>
            </a:r>
          </a:p>
          <a:p>
            <a:pPr>
              <a:spcAft>
                <a:spcPts val="0"/>
              </a:spcAft>
            </a:pPr>
            <a:r>
              <a:rPr lang="en-US" altLang="zh-TW" sz="2800" dirty="0">
                <a:cs typeface="Times New Roman"/>
              </a:rPr>
              <a:t>     </a:t>
            </a:r>
            <a:r>
              <a:rPr lang="en-US" altLang="zh-TW" sz="2800" b="1" dirty="0">
                <a:cs typeface="Times New Roman"/>
              </a:rPr>
              <a:t>In the teaching of the Lord Jesus, we have to ask </a:t>
            </a:r>
          </a:p>
          <a:p>
            <a:pPr>
              <a:spcAft>
                <a:spcPts val="0"/>
              </a:spcAft>
            </a:pPr>
            <a:r>
              <a:rPr lang="en-US" altLang="zh-TW" sz="2800" b="1" dirty="0">
                <a:cs typeface="Times New Roman"/>
              </a:rPr>
              <a:t>     a few simple questions:</a:t>
            </a:r>
            <a:endParaRPr lang="zh-TW" altLang="zh-TW" sz="2800" b="1" dirty="0">
              <a:cs typeface="Times New Roman"/>
            </a:endParaRPr>
          </a:p>
        </p:txBody>
      </p:sp>
      <p:pic>
        <p:nvPicPr>
          <p:cNvPr id="5124" name="Picture 4" descr="ãgroup praying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68" y="1687116"/>
            <a:ext cx="718022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7996" y="483518"/>
            <a:ext cx="8280920" cy="892552"/>
          </a:xfrm>
          <a:prstGeom prst="rect">
            <a:avLst/>
          </a:prstGeom>
        </p:spPr>
        <p:txBody>
          <a:bodyPr wrap="square">
            <a:spAutoFit/>
          </a:bodyPr>
          <a:lstStyle/>
          <a:p>
            <a:pPr>
              <a:spcAft>
                <a:spcPts val="0"/>
              </a:spcAft>
            </a:pPr>
            <a:r>
              <a:rPr lang="en-US" altLang="zh-TW" sz="2600" b="1" dirty="0">
                <a:solidFill>
                  <a:srgbClr val="FF0000"/>
                </a:solidFill>
                <a:cs typeface="Times New Roman"/>
              </a:rPr>
              <a:t>I. </a:t>
            </a:r>
            <a:r>
              <a:rPr lang="zh-TW" altLang="zh-TW" sz="2600" b="1" dirty="0">
                <a:cs typeface="Times New Roman"/>
              </a:rPr>
              <a:t>禱告是單向的還是雙向的</a:t>
            </a:r>
            <a:r>
              <a:rPr lang="en-US" altLang="zh-TW" sz="2600" b="1" dirty="0">
                <a:cs typeface="Times New Roman"/>
              </a:rPr>
              <a:t>? </a:t>
            </a:r>
          </a:p>
          <a:p>
            <a:pPr>
              <a:spcAft>
                <a:spcPts val="0"/>
              </a:spcAft>
            </a:pPr>
            <a:r>
              <a:rPr lang="en-US" altLang="zh-TW" sz="2600" b="1" dirty="0">
                <a:cs typeface="Times New Roman"/>
              </a:rPr>
              <a:t>    Is the prayer one directional or bi-directional?</a:t>
            </a:r>
            <a:endParaRPr lang="zh-TW" altLang="zh-TW" sz="2600" dirty="0">
              <a:cs typeface="Times New Roman"/>
            </a:endParaRPr>
          </a:p>
        </p:txBody>
      </p:sp>
      <p:sp>
        <p:nvSpPr>
          <p:cNvPr id="4" name="矩形 3"/>
          <p:cNvSpPr/>
          <p:nvPr/>
        </p:nvSpPr>
        <p:spPr>
          <a:xfrm>
            <a:off x="310037" y="1563638"/>
            <a:ext cx="7632282" cy="892552"/>
          </a:xfrm>
          <a:prstGeom prst="rect">
            <a:avLst/>
          </a:prstGeom>
        </p:spPr>
        <p:txBody>
          <a:bodyPr wrap="none">
            <a:spAutoFit/>
          </a:bodyPr>
          <a:lstStyle/>
          <a:p>
            <a:r>
              <a:rPr lang="zh-TW" altLang="en-US" sz="2600" b="1" dirty="0">
                <a:solidFill>
                  <a:srgbClr val="0070C0"/>
                </a:solidFill>
                <a:cs typeface="Times New Roman"/>
                <a:sym typeface="Wingdings"/>
              </a:rPr>
              <a:t></a:t>
            </a:r>
            <a:r>
              <a:rPr lang="zh-TW" altLang="zh-TW" sz="2600" b="1" dirty="0">
                <a:cs typeface="Times New Roman"/>
              </a:rPr>
              <a:t>是</a:t>
            </a:r>
            <a:r>
              <a:rPr lang="zh-TW" altLang="zh-TW" sz="2600" b="1" dirty="0">
                <a:solidFill>
                  <a:srgbClr val="FF0000"/>
                </a:solidFill>
                <a:cs typeface="Times New Roman"/>
              </a:rPr>
              <a:t>雙向</a:t>
            </a:r>
            <a:r>
              <a:rPr lang="zh-TW" altLang="zh-TW" sz="2600" b="1" dirty="0">
                <a:cs typeface="Times New Roman"/>
              </a:rPr>
              <a:t>的</a:t>
            </a:r>
            <a:r>
              <a:rPr lang="en-US" altLang="zh-TW" sz="2600" b="1" dirty="0">
                <a:cs typeface="Times New Roman"/>
              </a:rPr>
              <a:t>. </a:t>
            </a:r>
            <a:r>
              <a:rPr lang="zh-TW" altLang="zh-TW" sz="2600" b="1" dirty="0">
                <a:cs typeface="Times New Roman"/>
              </a:rPr>
              <a:t>有求的</a:t>
            </a:r>
            <a:r>
              <a:rPr lang="en-US" altLang="zh-TW" sz="2600" b="1" dirty="0">
                <a:cs typeface="Times New Roman"/>
              </a:rPr>
              <a:t>, </a:t>
            </a:r>
            <a:r>
              <a:rPr lang="zh-TW" altLang="zh-TW" sz="2600" b="1" dirty="0">
                <a:cs typeface="Times New Roman"/>
              </a:rPr>
              <a:t>有給的</a:t>
            </a:r>
            <a:r>
              <a:rPr lang="en-US" altLang="zh-TW" sz="2600" b="1" dirty="0">
                <a:cs typeface="Times New Roman"/>
              </a:rPr>
              <a:t>.</a:t>
            </a:r>
            <a:r>
              <a:rPr lang="en-US" altLang="zh-TW" dirty="0">
                <a:cs typeface="Times New Roman"/>
              </a:rPr>
              <a:t> </a:t>
            </a:r>
          </a:p>
          <a:p>
            <a:r>
              <a:rPr lang="en-US" altLang="zh-TW" sz="2600" b="1" dirty="0">
                <a:cs typeface="Times New Roman"/>
              </a:rPr>
              <a:t>    It is</a:t>
            </a:r>
            <a:r>
              <a:rPr lang="en-US" altLang="zh-TW" sz="2600" b="1" dirty="0">
                <a:solidFill>
                  <a:prstClr val="black"/>
                </a:solidFill>
                <a:cs typeface="Times New Roman"/>
              </a:rPr>
              <a:t> </a:t>
            </a:r>
            <a:r>
              <a:rPr lang="en-US" altLang="zh-TW" sz="2600" b="1" dirty="0">
                <a:solidFill>
                  <a:srgbClr val="FF0000"/>
                </a:solidFill>
                <a:cs typeface="Times New Roman"/>
              </a:rPr>
              <a:t>bi-directional </a:t>
            </a:r>
            <a:r>
              <a:rPr lang="en-US" altLang="zh-TW" sz="2600" b="1" dirty="0">
                <a:cs typeface="Times New Roman"/>
              </a:rPr>
              <a:t>. There is demand, there is giving.</a:t>
            </a:r>
            <a:endParaRPr lang="zh-TW" altLang="en-US" sz="2600" b="1" dirty="0"/>
          </a:p>
        </p:txBody>
      </p:sp>
      <p:sp>
        <p:nvSpPr>
          <p:cNvPr id="6" name="矩形 5"/>
          <p:cNvSpPr/>
          <p:nvPr/>
        </p:nvSpPr>
        <p:spPr>
          <a:xfrm>
            <a:off x="310037" y="2643758"/>
            <a:ext cx="8255786" cy="1292662"/>
          </a:xfrm>
          <a:prstGeom prst="rect">
            <a:avLst/>
          </a:prstGeom>
        </p:spPr>
        <p:txBody>
          <a:bodyPr wrap="none">
            <a:spAutoFit/>
          </a:bodyPr>
          <a:lstStyle/>
          <a:p>
            <a:r>
              <a:rPr lang="zh-TW" altLang="en-US" sz="2600" b="1" dirty="0">
                <a:solidFill>
                  <a:srgbClr val="0070C0"/>
                </a:solidFill>
                <a:cs typeface="Times New Roman"/>
                <a:sym typeface="Wingdings"/>
              </a:rPr>
              <a:t></a:t>
            </a:r>
            <a:r>
              <a:rPr lang="zh-TW" altLang="zh-TW" sz="2600" b="1" dirty="0">
                <a:cs typeface="Times New Roman"/>
              </a:rPr>
              <a:t>而且一方還有可能改變另外一方原來的想法</a:t>
            </a:r>
            <a:r>
              <a:rPr lang="en-US" altLang="zh-TW" sz="2600" b="1" dirty="0">
                <a:cs typeface="Times New Roman"/>
              </a:rPr>
              <a:t>.</a:t>
            </a:r>
          </a:p>
          <a:p>
            <a:r>
              <a:rPr lang="en-US" altLang="zh-TW" sz="2600" b="1" dirty="0">
                <a:cs typeface="Times New Roman"/>
              </a:rPr>
              <a:t>    And one party may change the original idea of the other </a:t>
            </a:r>
          </a:p>
          <a:p>
            <a:r>
              <a:rPr lang="en-US" altLang="zh-TW" sz="2600" b="1" dirty="0">
                <a:cs typeface="Times New Roman"/>
              </a:rPr>
              <a:t>     party.</a:t>
            </a:r>
            <a:endParaRPr lang="zh-TW" altLang="en-US" sz="2600" b="1" dirty="0"/>
          </a:p>
        </p:txBody>
      </p:sp>
    </p:spTree>
    <p:extLst>
      <p:ext uri="{BB962C8B-B14F-4D97-AF65-F5344CB8AC3E}">
        <p14:creationId xmlns:p14="http://schemas.microsoft.com/office/powerpoint/2010/main" val="3602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336" y="585407"/>
            <a:ext cx="8267128" cy="1261884"/>
          </a:xfrm>
          <a:prstGeom prst="rect">
            <a:avLst/>
          </a:prstGeom>
        </p:spPr>
        <p:txBody>
          <a:bodyPr wrap="square">
            <a:spAutoFit/>
          </a:bodyPr>
          <a:lstStyle/>
          <a:p>
            <a:pPr>
              <a:spcAft>
                <a:spcPts val="0"/>
              </a:spcAft>
            </a:pPr>
            <a:r>
              <a:rPr lang="zh-TW" altLang="en-US" sz="2600" b="1" dirty="0">
                <a:solidFill>
                  <a:srgbClr val="FF0000"/>
                </a:solidFill>
                <a:cs typeface="Times New Roman"/>
                <a:sym typeface="Wingdings"/>
              </a:rPr>
              <a:t></a:t>
            </a:r>
            <a:r>
              <a:rPr lang="zh-TW" altLang="zh-TW" sz="2600" b="1" dirty="0">
                <a:cs typeface="Times New Roman"/>
              </a:rPr>
              <a:t>主耶穌為什麼不要我們在眾人面前作冗長的禱告呢</a:t>
            </a:r>
            <a:r>
              <a:rPr lang="en-US" altLang="zh-TW" sz="2600" b="1" dirty="0">
                <a:cs typeface="Times New Roman"/>
              </a:rPr>
              <a:t>?</a:t>
            </a:r>
          </a:p>
          <a:p>
            <a:pPr>
              <a:spcAft>
                <a:spcPts val="0"/>
              </a:spcAft>
            </a:pPr>
            <a:r>
              <a:rPr lang="en-US" altLang="zh-TW" sz="2600" b="1" dirty="0">
                <a:cs typeface="Times New Roman"/>
              </a:rPr>
              <a:t>    Why does the Lord </a:t>
            </a:r>
            <a:r>
              <a:rPr lang="en-US" altLang="zh-TW" sz="2400" b="1" dirty="0">
                <a:cs typeface="Times New Roman"/>
              </a:rPr>
              <a:t>Jesus not want us to make lengthy </a:t>
            </a:r>
          </a:p>
          <a:p>
            <a:pPr>
              <a:spcAft>
                <a:spcPts val="0"/>
              </a:spcAft>
            </a:pPr>
            <a:r>
              <a:rPr lang="en-US" altLang="zh-TW" sz="2400" b="1" dirty="0">
                <a:cs typeface="Times New Roman"/>
              </a:rPr>
              <a:t>     prayers before the people?</a:t>
            </a:r>
            <a:endParaRPr lang="zh-TW" altLang="zh-TW" sz="2400" b="1" dirty="0">
              <a:cs typeface="Times New Roman"/>
            </a:endParaRPr>
          </a:p>
        </p:txBody>
      </p:sp>
      <p:pic>
        <p:nvPicPr>
          <p:cNvPr id="3" name="Picture 4" descr="ãç¦±åæ¯éå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83718"/>
            <a:ext cx="4032448" cy="248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040" y="123478"/>
            <a:ext cx="9361040" cy="4893647"/>
          </a:xfrm>
          <a:prstGeom prst="rect">
            <a:avLst/>
          </a:prstGeom>
        </p:spPr>
        <p:txBody>
          <a:bodyPr wrap="square">
            <a:spAutoFit/>
          </a:bodyPr>
          <a:lstStyle/>
          <a:p>
            <a:pPr marL="457200" marR="457200">
              <a:spcAft>
                <a:spcPts val="0"/>
              </a:spcAft>
            </a:pPr>
            <a:r>
              <a:rPr lang="en-US" altLang="zh-TW" sz="2600" b="1" baseline="30000" dirty="0">
                <a:solidFill>
                  <a:srgbClr val="404040"/>
                </a:solidFill>
                <a:cs typeface="Times New Roman"/>
              </a:rPr>
              <a:t>5</a:t>
            </a:r>
            <a:r>
              <a:rPr lang="zh-TW" altLang="zh-TW" sz="2600" b="1" dirty="0">
                <a:solidFill>
                  <a:srgbClr val="404040"/>
                </a:solidFill>
                <a:cs typeface="Times New Roman"/>
              </a:rPr>
              <a:t>你們禱告的時候，不可像那假冒為善的人，愛站在會堂裡和十字路口上禱告，故意叫人看見。我實在告訴你們，他們已經得了他們的賞賜。</a:t>
            </a:r>
            <a:r>
              <a:rPr lang="en-US" altLang="zh-TW" sz="2600" b="1" dirty="0">
                <a:solidFill>
                  <a:srgbClr val="404040"/>
                </a:solidFill>
                <a:cs typeface="Times New Roman"/>
              </a:rPr>
              <a:t>.  .  .  </a:t>
            </a:r>
            <a:r>
              <a:rPr lang="en-US" altLang="zh-TW" sz="2600" b="1" baseline="30000" dirty="0">
                <a:solidFill>
                  <a:srgbClr val="404040"/>
                </a:solidFill>
                <a:cs typeface="Times New Roman"/>
              </a:rPr>
              <a:t>7</a:t>
            </a:r>
            <a:r>
              <a:rPr lang="zh-TW" altLang="zh-TW" sz="2600" b="1" dirty="0">
                <a:solidFill>
                  <a:srgbClr val="404040"/>
                </a:solidFill>
                <a:cs typeface="Times New Roman"/>
              </a:rPr>
              <a:t>你們禱告，不可像外邦人，用許多重複話，他們以為話多了必蒙垂聽。</a:t>
            </a:r>
            <a:endParaRPr lang="en-US" altLang="zh-TW" sz="2600" b="1" dirty="0">
              <a:solidFill>
                <a:srgbClr val="404040"/>
              </a:solidFill>
              <a:cs typeface="Times New Roman"/>
            </a:endParaRPr>
          </a:p>
          <a:p>
            <a:pPr marL="457200" marR="457200">
              <a:spcAft>
                <a:spcPts val="0"/>
              </a:spcAft>
            </a:pPr>
            <a:r>
              <a:rPr lang="zh-TW" altLang="zh-TW" sz="2600" b="1" dirty="0">
                <a:solidFill>
                  <a:srgbClr val="404040"/>
                </a:solidFill>
                <a:cs typeface="Times New Roman"/>
              </a:rPr>
              <a:t>【太</a:t>
            </a:r>
            <a:r>
              <a:rPr lang="en-US" altLang="zh-TW" sz="2600" b="1" dirty="0">
                <a:solidFill>
                  <a:srgbClr val="404040"/>
                </a:solidFill>
                <a:cs typeface="Times New Roman"/>
              </a:rPr>
              <a:t> 6:5, 7</a:t>
            </a:r>
            <a:r>
              <a:rPr lang="zh-TW" altLang="zh-TW" sz="2600" b="1" dirty="0">
                <a:solidFill>
                  <a:srgbClr val="404040"/>
                </a:solidFill>
                <a:cs typeface="Times New Roman"/>
              </a:rPr>
              <a:t>】</a:t>
            </a:r>
            <a:br>
              <a:rPr lang="en-US" altLang="zh-TW" sz="2600" b="1" dirty="0">
                <a:solidFill>
                  <a:srgbClr val="404040"/>
                </a:solidFill>
                <a:cs typeface="Times New Roman"/>
              </a:rPr>
            </a:br>
            <a:r>
              <a:rPr lang="en-US" altLang="zh-TW" sz="2600" b="1" baseline="30000" dirty="0">
                <a:solidFill>
                  <a:srgbClr val="404040"/>
                </a:solidFill>
                <a:cs typeface="Times New Roman"/>
              </a:rPr>
              <a:t>5</a:t>
            </a:r>
            <a:r>
              <a:rPr lang="en-US" altLang="zh-TW" sz="2600" b="1" dirty="0">
                <a:solidFill>
                  <a:srgbClr val="404040"/>
                </a:solidFill>
                <a:cs typeface="Times New Roman"/>
              </a:rPr>
              <a:t>"And when you pray, you must not be like the hypocrites. For they love to stand and pray in the synagogues and at the street corners, that they may be seen by others. Truly, I say to you, they have received their reward."  .  .  .  </a:t>
            </a:r>
            <a:r>
              <a:rPr lang="en-US" altLang="zh-TW" sz="2600" b="1" baseline="30000" dirty="0">
                <a:solidFill>
                  <a:srgbClr val="404040"/>
                </a:solidFill>
                <a:cs typeface="Times New Roman"/>
              </a:rPr>
              <a:t>7</a:t>
            </a:r>
            <a:r>
              <a:rPr lang="en-US" altLang="zh-TW" sz="2600" b="1" dirty="0">
                <a:solidFill>
                  <a:srgbClr val="404040"/>
                </a:solidFill>
                <a:cs typeface="Times New Roman"/>
              </a:rPr>
              <a:t>"And when you pray, do not heap up empty phrases as the Gentiles do, for they think that they will be heard for their many words." </a:t>
            </a:r>
            <a:r>
              <a:rPr lang="zh-TW" altLang="zh-TW" sz="2600" b="1" dirty="0">
                <a:solidFill>
                  <a:srgbClr val="404040"/>
                </a:solidFill>
                <a:cs typeface="Times New Roman"/>
              </a:rPr>
              <a:t>【</a:t>
            </a:r>
            <a:r>
              <a:rPr lang="en-US" altLang="zh-TW" sz="2600" b="1" dirty="0">
                <a:solidFill>
                  <a:srgbClr val="404040"/>
                </a:solidFill>
                <a:cs typeface="Times New Roman"/>
              </a:rPr>
              <a:t>Matt 6:5, 7</a:t>
            </a:r>
            <a:r>
              <a:rPr lang="zh-TW" altLang="zh-TW" sz="2600" b="1" dirty="0">
                <a:solidFill>
                  <a:srgbClr val="404040"/>
                </a:solidFill>
                <a:cs typeface="Times New Roman"/>
              </a:rPr>
              <a:t>】</a:t>
            </a:r>
          </a:p>
        </p:txBody>
      </p:sp>
    </p:spTree>
    <p:extLst>
      <p:ext uri="{BB962C8B-B14F-4D97-AF65-F5344CB8AC3E}">
        <p14:creationId xmlns:p14="http://schemas.microsoft.com/office/powerpoint/2010/main" val="371865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83518"/>
            <a:ext cx="1856406" cy="492443"/>
          </a:xfrm>
          <a:prstGeom prst="rect">
            <a:avLst/>
          </a:prstGeom>
        </p:spPr>
        <p:txBody>
          <a:bodyPr wrap="none">
            <a:spAutoFit/>
          </a:bodyPr>
          <a:lstStyle/>
          <a:p>
            <a:pPr>
              <a:spcAft>
                <a:spcPts val="0"/>
              </a:spcAft>
            </a:pPr>
            <a:r>
              <a:rPr lang="en-US" altLang="zh-TW" sz="2600" b="1" u="sng" dirty="0">
                <a:cs typeface="Times New Roman"/>
              </a:rPr>
              <a:t>Application:</a:t>
            </a:r>
            <a:endParaRPr lang="zh-TW" altLang="zh-TW" sz="2600" b="1" u="sng" dirty="0">
              <a:cs typeface="Times New Roman"/>
            </a:endParaRPr>
          </a:p>
        </p:txBody>
      </p:sp>
      <p:pic>
        <p:nvPicPr>
          <p:cNvPr id="4098"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58" y="1419621"/>
            <a:ext cx="6149570" cy="32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29615"/>
            <a:ext cx="9001000" cy="892552"/>
          </a:xfrm>
          <a:prstGeom prst="rect">
            <a:avLst/>
          </a:prstGeom>
        </p:spPr>
        <p:txBody>
          <a:bodyPr wrap="square">
            <a:spAutoFit/>
          </a:bodyPr>
          <a:lstStyle/>
          <a:p>
            <a:pPr>
              <a:spcAft>
                <a:spcPts val="0"/>
              </a:spcAft>
            </a:pPr>
            <a:r>
              <a:rPr lang="en-US" altLang="zh-TW" sz="2600" b="1" dirty="0">
                <a:solidFill>
                  <a:srgbClr val="FF0000"/>
                </a:solidFill>
                <a:cs typeface="Times New Roman"/>
              </a:rPr>
              <a:t>II. </a:t>
            </a:r>
            <a:r>
              <a:rPr lang="zh-TW" altLang="zh-TW" sz="2600" b="1" dirty="0">
                <a:cs typeface="Times New Roman"/>
              </a:rPr>
              <a:t>禱告蒙應允的主權在誰的手上</a:t>
            </a:r>
            <a:r>
              <a:rPr lang="en-US" altLang="zh-TW" sz="2600" b="1" dirty="0">
                <a:cs typeface="Times New Roman"/>
              </a:rPr>
              <a:t>? </a:t>
            </a:r>
          </a:p>
          <a:p>
            <a:pPr>
              <a:spcAft>
                <a:spcPts val="0"/>
              </a:spcAft>
            </a:pPr>
            <a:r>
              <a:rPr lang="en-US" altLang="zh-TW" sz="2600" b="1" dirty="0">
                <a:cs typeface="Times New Roman"/>
              </a:rPr>
              <a:t>    Who has the authority to decide the outcome of the prayer?</a:t>
            </a:r>
            <a:endParaRPr lang="zh-TW" altLang="zh-TW" sz="2600" dirty="0">
              <a:cs typeface="Times New Roman"/>
            </a:endParaRPr>
          </a:p>
        </p:txBody>
      </p:sp>
      <p:sp>
        <p:nvSpPr>
          <p:cNvPr id="6" name="矩形 5"/>
          <p:cNvSpPr/>
          <p:nvPr/>
        </p:nvSpPr>
        <p:spPr>
          <a:xfrm>
            <a:off x="286426" y="1563637"/>
            <a:ext cx="8750070" cy="1292662"/>
          </a:xfrm>
          <a:prstGeom prst="rect">
            <a:avLst/>
          </a:prstGeom>
        </p:spPr>
        <p:txBody>
          <a:bodyPr wrap="square">
            <a:spAutoFit/>
          </a:bodyPr>
          <a:lstStyle/>
          <a:p>
            <a:pPr>
              <a:spcAft>
                <a:spcPts val="0"/>
              </a:spcAft>
            </a:pPr>
            <a:r>
              <a:rPr lang="zh-TW" altLang="en-US" sz="2600" b="1" dirty="0">
                <a:solidFill>
                  <a:srgbClr val="0070C0"/>
                </a:solidFill>
                <a:cs typeface="Times New Roman"/>
                <a:sym typeface="Wingdings"/>
              </a:rPr>
              <a:t></a:t>
            </a:r>
            <a:r>
              <a:rPr lang="zh-TW" altLang="zh-TW" sz="2600" b="1" dirty="0">
                <a:cs typeface="Times New Roman"/>
              </a:rPr>
              <a:t>決定禱告蒙不蒙應允是在神的手中</a:t>
            </a:r>
            <a:r>
              <a:rPr lang="en-US" altLang="zh-TW" sz="2600" b="1" dirty="0">
                <a:cs typeface="Times New Roman"/>
              </a:rPr>
              <a:t>, </a:t>
            </a:r>
            <a:r>
              <a:rPr lang="zh-TW" altLang="zh-TW" sz="2600" b="1" dirty="0">
                <a:cs typeface="Times New Roman"/>
              </a:rPr>
              <a:t>而不是在我們的手中</a:t>
            </a:r>
            <a:r>
              <a:rPr lang="en-US" altLang="zh-TW" sz="2600" b="1" dirty="0">
                <a:cs typeface="Times New Roman"/>
              </a:rPr>
              <a:t>. </a:t>
            </a:r>
          </a:p>
          <a:p>
            <a:pPr>
              <a:spcAft>
                <a:spcPts val="0"/>
              </a:spcAft>
            </a:pPr>
            <a:r>
              <a:rPr lang="en-US" altLang="zh-TW" sz="2600" b="1" dirty="0">
                <a:cs typeface="Times New Roman"/>
              </a:rPr>
              <a:t>    Whether the prayer is answered or not is in the hands of</a:t>
            </a:r>
          </a:p>
          <a:p>
            <a:pPr>
              <a:spcAft>
                <a:spcPts val="0"/>
              </a:spcAft>
            </a:pPr>
            <a:r>
              <a:rPr lang="en-US" altLang="zh-TW" sz="2600" b="1" dirty="0">
                <a:cs typeface="Times New Roman"/>
              </a:rPr>
              <a:t>    God, not in our hands.</a:t>
            </a:r>
            <a:endParaRPr lang="zh-TW" altLang="zh-TW" sz="2600" b="1" dirty="0">
              <a:cs typeface="Times New Roman"/>
            </a:endParaRPr>
          </a:p>
        </p:txBody>
      </p:sp>
      <p:pic>
        <p:nvPicPr>
          <p:cNvPr id="1026" name="Picture 2" descr="ãç¦±å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458" y="2427734"/>
            <a:ext cx="3438931" cy="25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1437</Words>
  <Application>Microsoft Office PowerPoint</Application>
  <PresentationFormat>On-screen Show (16:9)</PresentationFormat>
  <Paragraphs>72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25</cp:revision>
  <dcterms:created xsi:type="dcterms:W3CDTF">2019-04-26T19:25:07Z</dcterms:created>
  <dcterms:modified xsi:type="dcterms:W3CDTF">2019-04-29T19:46:27Z</dcterms:modified>
</cp:coreProperties>
</file>