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7" r:id="rId2"/>
    <p:sldId id="258" r:id="rId3"/>
    <p:sldId id="259" r:id="rId4"/>
    <p:sldId id="260" r:id="rId5"/>
    <p:sldId id="261" r:id="rId6"/>
    <p:sldId id="285" r:id="rId7"/>
    <p:sldId id="263" r:id="rId8"/>
    <p:sldId id="264" r:id="rId9"/>
    <p:sldId id="265" r:id="rId10"/>
    <p:sldId id="286" r:id="rId11"/>
    <p:sldId id="266" r:id="rId12"/>
    <p:sldId id="267" r:id="rId13"/>
    <p:sldId id="268" r:id="rId14"/>
    <p:sldId id="269" r:id="rId15"/>
    <p:sldId id="287" r:id="rId16"/>
    <p:sldId id="270" r:id="rId17"/>
    <p:sldId id="271" r:id="rId18"/>
    <p:sldId id="272" r:id="rId19"/>
    <p:sldId id="274" r:id="rId20"/>
    <p:sldId id="289" r:id="rId21"/>
    <p:sldId id="275" r:id="rId22"/>
    <p:sldId id="279" r:id="rId23"/>
    <p:sldId id="276" r:id="rId24"/>
    <p:sldId id="280" r:id="rId25"/>
    <p:sldId id="281" r:id="rId26"/>
    <p:sldId id="282" r:id="rId27"/>
    <p:sldId id="283" r:id="rId28"/>
    <p:sldId id="284" r:id="rId29"/>
  </p:sldIdLst>
  <p:sldSz cx="9144000" cy="5143500" type="screen16x9"/>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4" d="100"/>
          <a:sy n="144" d="100"/>
        </p:scale>
        <p:origin x="654"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A8B99C-D225-4368-B55E-D86C60FFB58B}" type="datetimeFigureOut">
              <a:rPr lang="zh-TW" altLang="en-US" smtClean="0"/>
              <a:t>2019/6/22</a:t>
            </a:fld>
            <a:endParaRPr lang="zh-TW" altLang="en-US"/>
          </a:p>
        </p:txBody>
      </p:sp>
      <p:sp>
        <p:nvSpPr>
          <p:cNvPr id="4" name="投影片圖像版面配置區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F53E64-5308-4C35-9C41-D0330F54C93A}" type="slidenum">
              <a:rPr lang="zh-TW" altLang="en-US" smtClean="0"/>
              <a:t>‹#›</a:t>
            </a:fld>
            <a:endParaRPr lang="zh-TW" altLang="en-US"/>
          </a:p>
        </p:txBody>
      </p:sp>
    </p:spTree>
    <p:extLst>
      <p:ext uri="{BB962C8B-B14F-4D97-AF65-F5344CB8AC3E}">
        <p14:creationId xmlns:p14="http://schemas.microsoft.com/office/powerpoint/2010/main" val="1368457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52F53E64-5308-4C35-9C41-D0330F54C93A}" type="slidenum">
              <a:rPr lang="zh-TW" altLang="en-US" smtClean="0"/>
              <a:t>14</a:t>
            </a:fld>
            <a:endParaRPr lang="zh-TW" altLang="en-US"/>
          </a:p>
        </p:txBody>
      </p:sp>
    </p:spTree>
    <p:extLst>
      <p:ext uri="{BB962C8B-B14F-4D97-AF65-F5344CB8AC3E}">
        <p14:creationId xmlns:p14="http://schemas.microsoft.com/office/powerpoint/2010/main" val="2710813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52F53E64-5308-4C35-9C41-D0330F54C93A}" type="slidenum">
              <a:rPr lang="zh-TW" altLang="en-US" smtClean="0"/>
              <a:t>18</a:t>
            </a:fld>
            <a:endParaRPr lang="zh-TW" altLang="en-US"/>
          </a:p>
        </p:txBody>
      </p:sp>
    </p:spTree>
    <p:extLst>
      <p:ext uri="{BB962C8B-B14F-4D97-AF65-F5344CB8AC3E}">
        <p14:creationId xmlns:p14="http://schemas.microsoft.com/office/powerpoint/2010/main" val="2328924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597819"/>
            <a:ext cx="7772400" cy="1102519"/>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1037A9B5-9A4C-4A2F-9704-40AD91AB437B}" type="datetimeFigureOut">
              <a:rPr lang="zh-TW" altLang="en-US" smtClean="0"/>
              <a:t>2019/6/22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8FCA3C6-9776-487D-94BC-568AADEB2BD2}" type="slidenum">
              <a:rPr lang="zh-TW" altLang="en-US" smtClean="0"/>
              <a:t>‹#›</a:t>
            </a:fld>
            <a:endParaRPr lang="zh-TW" altLang="en-US"/>
          </a:p>
        </p:txBody>
      </p:sp>
    </p:spTree>
    <p:extLst>
      <p:ext uri="{BB962C8B-B14F-4D97-AF65-F5344CB8AC3E}">
        <p14:creationId xmlns:p14="http://schemas.microsoft.com/office/powerpoint/2010/main" val="1511925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1037A9B5-9A4C-4A2F-9704-40AD91AB437B}" type="datetimeFigureOut">
              <a:rPr lang="zh-TW" altLang="en-US" smtClean="0"/>
              <a:t>2019/6/22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8FCA3C6-9776-487D-94BC-568AADEB2BD2}" type="slidenum">
              <a:rPr lang="zh-TW" altLang="en-US" smtClean="0"/>
              <a:t>‹#›</a:t>
            </a:fld>
            <a:endParaRPr lang="zh-TW" altLang="en-US"/>
          </a:p>
        </p:txBody>
      </p:sp>
    </p:spTree>
    <p:extLst>
      <p:ext uri="{BB962C8B-B14F-4D97-AF65-F5344CB8AC3E}">
        <p14:creationId xmlns:p14="http://schemas.microsoft.com/office/powerpoint/2010/main" val="323366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05979"/>
            <a:ext cx="2057400" cy="4388644"/>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05979"/>
            <a:ext cx="6019800" cy="4388644"/>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1037A9B5-9A4C-4A2F-9704-40AD91AB437B}" type="datetimeFigureOut">
              <a:rPr lang="zh-TW" altLang="en-US" smtClean="0"/>
              <a:t>2019/6/22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8FCA3C6-9776-487D-94BC-568AADEB2BD2}" type="slidenum">
              <a:rPr lang="zh-TW" altLang="en-US" smtClean="0"/>
              <a:t>‹#›</a:t>
            </a:fld>
            <a:endParaRPr lang="zh-TW" altLang="en-US"/>
          </a:p>
        </p:txBody>
      </p:sp>
    </p:spTree>
    <p:extLst>
      <p:ext uri="{BB962C8B-B14F-4D97-AF65-F5344CB8AC3E}">
        <p14:creationId xmlns:p14="http://schemas.microsoft.com/office/powerpoint/2010/main" val="3581184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1037A9B5-9A4C-4A2F-9704-40AD91AB437B}" type="datetimeFigureOut">
              <a:rPr lang="zh-TW" altLang="en-US" smtClean="0"/>
              <a:t>2019/6/22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8FCA3C6-9776-487D-94BC-568AADEB2BD2}" type="slidenum">
              <a:rPr lang="zh-TW" altLang="en-US" smtClean="0"/>
              <a:t>‹#›</a:t>
            </a:fld>
            <a:endParaRPr lang="zh-TW" altLang="en-US"/>
          </a:p>
        </p:txBody>
      </p:sp>
    </p:spTree>
    <p:extLst>
      <p:ext uri="{BB962C8B-B14F-4D97-AF65-F5344CB8AC3E}">
        <p14:creationId xmlns:p14="http://schemas.microsoft.com/office/powerpoint/2010/main" val="2753681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3305176"/>
            <a:ext cx="7772400" cy="1021556"/>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1037A9B5-9A4C-4A2F-9704-40AD91AB437B}" type="datetimeFigureOut">
              <a:rPr lang="zh-TW" altLang="en-US" smtClean="0"/>
              <a:t>2019/6/22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8FCA3C6-9776-487D-94BC-568AADEB2BD2}" type="slidenum">
              <a:rPr lang="zh-TW" altLang="en-US" smtClean="0"/>
              <a:t>‹#›</a:t>
            </a:fld>
            <a:endParaRPr lang="zh-TW" altLang="en-US"/>
          </a:p>
        </p:txBody>
      </p:sp>
    </p:spTree>
    <p:extLst>
      <p:ext uri="{BB962C8B-B14F-4D97-AF65-F5344CB8AC3E}">
        <p14:creationId xmlns:p14="http://schemas.microsoft.com/office/powerpoint/2010/main" val="2033994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1037A9B5-9A4C-4A2F-9704-40AD91AB437B}" type="datetimeFigureOut">
              <a:rPr lang="zh-TW" altLang="en-US" smtClean="0"/>
              <a:t>2019/6/22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8FCA3C6-9776-487D-94BC-568AADEB2BD2}" type="slidenum">
              <a:rPr lang="zh-TW" altLang="en-US" smtClean="0"/>
              <a:t>‹#›</a:t>
            </a:fld>
            <a:endParaRPr lang="zh-TW" altLang="en-US"/>
          </a:p>
        </p:txBody>
      </p:sp>
    </p:spTree>
    <p:extLst>
      <p:ext uri="{BB962C8B-B14F-4D97-AF65-F5344CB8AC3E}">
        <p14:creationId xmlns:p14="http://schemas.microsoft.com/office/powerpoint/2010/main" val="492434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1037A9B5-9A4C-4A2F-9704-40AD91AB437B}" type="datetimeFigureOut">
              <a:rPr lang="zh-TW" altLang="en-US" smtClean="0"/>
              <a:t>2019/6/22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A8FCA3C6-9776-487D-94BC-568AADEB2BD2}" type="slidenum">
              <a:rPr lang="zh-TW" altLang="en-US" smtClean="0"/>
              <a:t>‹#›</a:t>
            </a:fld>
            <a:endParaRPr lang="zh-TW" altLang="en-US"/>
          </a:p>
        </p:txBody>
      </p:sp>
    </p:spTree>
    <p:extLst>
      <p:ext uri="{BB962C8B-B14F-4D97-AF65-F5344CB8AC3E}">
        <p14:creationId xmlns:p14="http://schemas.microsoft.com/office/powerpoint/2010/main" val="3623848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1037A9B5-9A4C-4A2F-9704-40AD91AB437B}" type="datetimeFigureOut">
              <a:rPr lang="zh-TW" altLang="en-US" smtClean="0"/>
              <a:t>2019/6/22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A8FCA3C6-9776-487D-94BC-568AADEB2BD2}" type="slidenum">
              <a:rPr lang="zh-TW" altLang="en-US" smtClean="0"/>
              <a:t>‹#›</a:t>
            </a:fld>
            <a:endParaRPr lang="zh-TW" altLang="en-US"/>
          </a:p>
        </p:txBody>
      </p:sp>
    </p:spTree>
    <p:extLst>
      <p:ext uri="{BB962C8B-B14F-4D97-AF65-F5344CB8AC3E}">
        <p14:creationId xmlns:p14="http://schemas.microsoft.com/office/powerpoint/2010/main" val="3613984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1037A9B5-9A4C-4A2F-9704-40AD91AB437B}" type="datetimeFigureOut">
              <a:rPr lang="zh-TW" altLang="en-US" smtClean="0"/>
              <a:t>2019/6/22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A8FCA3C6-9776-487D-94BC-568AADEB2BD2}" type="slidenum">
              <a:rPr lang="zh-TW" altLang="en-US" smtClean="0"/>
              <a:t>‹#›</a:t>
            </a:fld>
            <a:endParaRPr lang="zh-TW" altLang="en-US"/>
          </a:p>
        </p:txBody>
      </p:sp>
    </p:spTree>
    <p:extLst>
      <p:ext uri="{BB962C8B-B14F-4D97-AF65-F5344CB8AC3E}">
        <p14:creationId xmlns:p14="http://schemas.microsoft.com/office/powerpoint/2010/main" val="269418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1" y="204787"/>
            <a:ext cx="3008313" cy="871538"/>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1037A9B5-9A4C-4A2F-9704-40AD91AB437B}" type="datetimeFigureOut">
              <a:rPr lang="zh-TW" altLang="en-US" smtClean="0"/>
              <a:t>2019/6/22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8FCA3C6-9776-487D-94BC-568AADEB2BD2}" type="slidenum">
              <a:rPr lang="zh-TW" altLang="en-US" smtClean="0"/>
              <a:t>‹#›</a:t>
            </a:fld>
            <a:endParaRPr lang="zh-TW" altLang="en-US"/>
          </a:p>
        </p:txBody>
      </p:sp>
    </p:spTree>
    <p:extLst>
      <p:ext uri="{BB962C8B-B14F-4D97-AF65-F5344CB8AC3E}">
        <p14:creationId xmlns:p14="http://schemas.microsoft.com/office/powerpoint/2010/main" val="878716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3600450"/>
            <a:ext cx="5486400" cy="425054"/>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1037A9B5-9A4C-4A2F-9704-40AD91AB437B}" type="datetimeFigureOut">
              <a:rPr lang="zh-TW" altLang="en-US" smtClean="0"/>
              <a:t>2019/6/22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8FCA3C6-9776-487D-94BC-568AADEB2BD2}" type="slidenum">
              <a:rPr lang="zh-TW" altLang="en-US" smtClean="0"/>
              <a:t>‹#›</a:t>
            </a:fld>
            <a:endParaRPr lang="zh-TW" altLang="en-US"/>
          </a:p>
        </p:txBody>
      </p:sp>
    </p:spTree>
    <p:extLst>
      <p:ext uri="{BB962C8B-B14F-4D97-AF65-F5344CB8AC3E}">
        <p14:creationId xmlns:p14="http://schemas.microsoft.com/office/powerpoint/2010/main" val="471728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037A9B5-9A4C-4A2F-9704-40AD91AB437B}" type="datetimeFigureOut">
              <a:rPr lang="zh-TW" altLang="en-US" smtClean="0"/>
              <a:t>2019/6/22</a:t>
            </a:fld>
            <a:endParaRPr lang="zh-TW" altLang="en-US"/>
          </a:p>
        </p:txBody>
      </p:sp>
      <p:sp>
        <p:nvSpPr>
          <p:cNvPr id="5" name="頁尾版面配置區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8FCA3C6-9776-487D-94BC-568AADEB2BD2}" type="slidenum">
              <a:rPr lang="zh-TW" altLang="en-US" smtClean="0"/>
              <a:t>‹#›</a:t>
            </a:fld>
            <a:endParaRPr lang="zh-TW" altLang="en-US"/>
          </a:p>
        </p:txBody>
      </p:sp>
    </p:spTree>
    <p:extLst>
      <p:ext uri="{BB962C8B-B14F-4D97-AF65-F5344CB8AC3E}">
        <p14:creationId xmlns:p14="http://schemas.microsoft.com/office/powerpoint/2010/main" val="2032817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ãé²æµãçåçæå°çµæ"/>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72" y="20588"/>
            <a:ext cx="9361040" cy="5547815"/>
          </a:xfrm>
          <a:prstGeom prst="rect">
            <a:avLst/>
          </a:prstGeom>
        </p:spPr>
        <p:style>
          <a:lnRef idx="2">
            <a:schemeClr val="accent1"/>
          </a:lnRef>
          <a:fillRef idx="1">
            <a:schemeClr val="lt1"/>
          </a:fillRef>
          <a:effectRef idx="0">
            <a:schemeClr val="accent1"/>
          </a:effectRef>
          <a:fontRef idx="minor">
            <a:schemeClr val="dk1"/>
          </a:fontRef>
        </p:style>
      </p:pic>
      <p:sp>
        <p:nvSpPr>
          <p:cNvPr id="2" name="矩形 1"/>
          <p:cNvSpPr/>
          <p:nvPr/>
        </p:nvSpPr>
        <p:spPr>
          <a:xfrm>
            <a:off x="2339379" y="699542"/>
            <a:ext cx="3816424" cy="1323439"/>
          </a:xfrm>
          <a:prstGeom prst="rect">
            <a:avLst/>
          </a:prstGeom>
          <a:noFill/>
        </p:spPr>
        <p:style>
          <a:lnRef idx="0">
            <a:schemeClr val="accent6"/>
          </a:lnRef>
          <a:fillRef idx="3">
            <a:schemeClr val="accent6"/>
          </a:fillRef>
          <a:effectRef idx="3">
            <a:schemeClr val="accent6"/>
          </a:effectRef>
          <a:fontRef idx="minor">
            <a:schemeClr val="lt1"/>
          </a:fontRef>
        </p:style>
        <p:txBody>
          <a:bodyPr wrap="square">
            <a:spAutoFit/>
          </a:bodyPr>
          <a:lstStyle/>
          <a:p>
            <a:r>
              <a:rPr lang="en-US" altLang="zh-TW" sz="3600" b="1" dirty="0" smtClean="0">
                <a:solidFill>
                  <a:schemeClr val="bg1"/>
                </a:solidFill>
              </a:rPr>
              <a:t>  </a:t>
            </a:r>
            <a:r>
              <a:rPr lang="en-US" altLang="zh-TW" sz="4000" b="1" dirty="0" smtClean="0">
                <a:solidFill>
                  <a:schemeClr val="bg1"/>
                </a:solidFill>
              </a:rPr>
              <a:t>True Obedience</a:t>
            </a:r>
          </a:p>
          <a:p>
            <a:r>
              <a:rPr lang="en-US" altLang="zh-TW" sz="4000" b="1" dirty="0" smtClean="0">
                <a:solidFill>
                  <a:schemeClr val="bg1"/>
                </a:solidFill>
              </a:rPr>
              <a:t>     </a:t>
            </a:r>
            <a:r>
              <a:rPr lang="zh-TW" altLang="zh-TW" sz="4000" b="1" dirty="0" smtClean="0">
                <a:solidFill>
                  <a:schemeClr val="bg1"/>
                </a:solidFill>
                <a:latin typeface="微軟正黑體" pitchFamily="34" charset="-120"/>
                <a:ea typeface="微軟正黑體" pitchFamily="34" charset="-120"/>
              </a:rPr>
              <a:t>真正</a:t>
            </a:r>
            <a:r>
              <a:rPr lang="zh-TW" altLang="zh-TW" sz="4000" b="1" dirty="0">
                <a:solidFill>
                  <a:schemeClr val="bg1"/>
                </a:solidFill>
                <a:latin typeface="微軟正黑體" pitchFamily="34" charset="-120"/>
                <a:ea typeface="微軟正黑體" pitchFamily="34" charset="-120"/>
              </a:rPr>
              <a:t>的順服</a:t>
            </a:r>
            <a:endParaRPr lang="zh-TW" altLang="zh-TW" sz="4000" dirty="0">
              <a:solidFill>
                <a:schemeClr val="bg1"/>
              </a:solidFill>
              <a:latin typeface="微軟正黑體" pitchFamily="34" charset="-120"/>
              <a:ea typeface="微軟正黑體" pitchFamily="34" charset="-120"/>
            </a:endParaRPr>
          </a:p>
        </p:txBody>
      </p:sp>
      <p:sp>
        <p:nvSpPr>
          <p:cNvPr id="3" name="矩形 2"/>
          <p:cNvSpPr/>
          <p:nvPr/>
        </p:nvSpPr>
        <p:spPr>
          <a:xfrm>
            <a:off x="3270176" y="2181135"/>
            <a:ext cx="1954831" cy="369332"/>
          </a:xfrm>
          <a:prstGeom prst="rect">
            <a:avLst/>
          </a:prstGeom>
          <a:effectLst>
            <a:outerShdw blurRad="50800" dist="38100" dir="8100000" algn="tr" rotWithShape="0">
              <a:prstClr val="black">
                <a:alpha val="40000"/>
              </a:prstClr>
            </a:outerShdw>
          </a:effectLst>
        </p:spPr>
        <p:txBody>
          <a:bodyPr wrap="none">
            <a:spAutoFit/>
          </a:bodyPr>
          <a:lstStyle/>
          <a:p>
            <a:r>
              <a:rPr lang="en-US" altLang="zh-TW" b="1" dirty="0">
                <a:solidFill>
                  <a:schemeClr val="bg1"/>
                </a:solidFill>
              </a:rPr>
              <a:t>Matthew 21:28-32</a:t>
            </a:r>
            <a:endParaRPr lang="zh-TW" altLang="zh-TW" b="1" dirty="0">
              <a:solidFill>
                <a:schemeClr val="bg1"/>
              </a:solidFill>
            </a:endParaRPr>
          </a:p>
        </p:txBody>
      </p:sp>
      <p:sp>
        <p:nvSpPr>
          <p:cNvPr id="4" name="矩形 3"/>
          <p:cNvSpPr/>
          <p:nvPr/>
        </p:nvSpPr>
        <p:spPr>
          <a:xfrm>
            <a:off x="2395970" y="3795886"/>
            <a:ext cx="4842284" cy="892552"/>
          </a:xfrm>
          <a:prstGeom prst="rect">
            <a:avLst/>
          </a:prstGeom>
          <a:effectLst>
            <a:glow rad="101600">
              <a:schemeClr val="accent5">
                <a:satMod val="175000"/>
                <a:alpha val="40000"/>
              </a:schemeClr>
            </a:glow>
            <a:outerShdw blurRad="50800" dist="38100" dir="8100000" algn="tr" rotWithShape="0">
              <a:prstClr val="black">
                <a:alpha val="40000"/>
              </a:prstClr>
            </a:outerShdw>
          </a:effectLst>
        </p:spPr>
        <p:txBody>
          <a:bodyPr wrap="square">
            <a:spAutoFit/>
          </a:bodyPr>
          <a:lstStyle/>
          <a:p>
            <a:r>
              <a:rPr lang="en-US" altLang="zh-TW" sz="2600" b="1" dirty="0" smtClean="0">
                <a:solidFill>
                  <a:schemeClr val="bg1"/>
                </a:solidFill>
              </a:rPr>
              <a:t>6/23/2019   Rev. Joseph Chang </a:t>
            </a:r>
          </a:p>
          <a:p>
            <a:r>
              <a:rPr lang="en-US" altLang="zh-TW" sz="2600" b="1" dirty="0" smtClean="0">
                <a:solidFill>
                  <a:schemeClr val="bg1"/>
                </a:solidFill>
              </a:rPr>
              <a:t>  BOLGPC </a:t>
            </a:r>
            <a:r>
              <a:rPr lang="zh-TW" altLang="en-US" sz="2600" b="1" dirty="0" smtClean="0">
                <a:solidFill>
                  <a:schemeClr val="bg1"/>
                </a:solidFill>
                <a:latin typeface="微軟正黑體" pitchFamily="34" charset="-120"/>
                <a:ea typeface="微軟正黑體" pitchFamily="34" charset="-120"/>
              </a:rPr>
              <a:t>爾灣 大公園靈糧堂</a:t>
            </a:r>
            <a:endParaRPr lang="zh-TW" altLang="en-US" sz="2600" b="1" dirty="0">
              <a:solidFill>
                <a:schemeClr val="bg1"/>
              </a:solidFill>
              <a:latin typeface="微軟正黑體" pitchFamily="34" charset="-120"/>
              <a:ea typeface="微軟正黑體" pitchFamily="34" charset="-120"/>
            </a:endParaRPr>
          </a:p>
        </p:txBody>
      </p:sp>
    </p:spTree>
    <p:extLst>
      <p:ext uri="{BB962C8B-B14F-4D97-AF65-F5344CB8AC3E}">
        <p14:creationId xmlns:p14="http://schemas.microsoft.com/office/powerpoint/2010/main" val="17322067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123478"/>
            <a:ext cx="7442422" cy="830997"/>
          </a:xfrm>
          <a:prstGeom prst="rect">
            <a:avLst/>
          </a:prstGeom>
        </p:spPr>
        <p:txBody>
          <a:bodyPr wrap="none">
            <a:spAutoFit/>
          </a:bodyPr>
          <a:lstStyle/>
          <a:p>
            <a:r>
              <a:rPr lang="en-US" altLang="zh-TW" sz="2400" b="1" dirty="0" smtClean="0"/>
              <a:t>2. </a:t>
            </a:r>
            <a:r>
              <a:rPr lang="zh-TW" altLang="zh-TW" sz="2400" b="1" dirty="0" smtClean="0"/>
              <a:t>主耶穌所說的 </a:t>
            </a:r>
            <a:r>
              <a:rPr lang="en-US" altLang="zh-TW" sz="2400" b="1" dirty="0" smtClean="0">
                <a:solidFill>
                  <a:srgbClr val="FF0000"/>
                </a:solidFill>
              </a:rPr>
              <a:t>“</a:t>
            </a:r>
            <a:r>
              <a:rPr lang="zh-TW" altLang="zh-TW" sz="2400" b="1" dirty="0" smtClean="0">
                <a:solidFill>
                  <a:srgbClr val="FF0000"/>
                </a:solidFill>
              </a:rPr>
              <a:t>你們</a:t>
            </a:r>
            <a:r>
              <a:rPr lang="en-US" altLang="zh-TW" sz="2400" b="1" dirty="0" smtClean="0">
                <a:solidFill>
                  <a:srgbClr val="FF0000"/>
                </a:solidFill>
              </a:rPr>
              <a:t>” </a:t>
            </a:r>
            <a:r>
              <a:rPr lang="zh-TW" altLang="zh-TW" sz="2400" b="1" dirty="0" smtClean="0">
                <a:solidFill>
                  <a:srgbClr val="FF0000"/>
                </a:solidFill>
              </a:rPr>
              <a:t>是誰</a:t>
            </a:r>
            <a:r>
              <a:rPr lang="en-US" altLang="zh-TW" sz="2400" b="1" dirty="0" smtClean="0"/>
              <a:t>? </a:t>
            </a:r>
          </a:p>
          <a:p>
            <a:r>
              <a:rPr lang="en-US" altLang="zh-TW" sz="2400" b="1" dirty="0"/>
              <a:t> </a:t>
            </a:r>
            <a:r>
              <a:rPr lang="en-US" altLang="zh-TW" sz="2400" b="1" dirty="0" smtClean="0"/>
              <a:t>   </a:t>
            </a:r>
            <a:r>
              <a:rPr lang="en-US" altLang="zh-TW" sz="2400" b="1" dirty="0" smtClean="0">
                <a:solidFill>
                  <a:srgbClr val="FF0000"/>
                </a:solidFill>
              </a:rPr>
              <a:t>Who is the "you" </a:t>
            </a:r>
            <a:r>
              <a:rPr lang="en-US" altLang="zh-TW" sz="2400" b="1" dirty="0" smtClean="0"/>
              <a:t>that the Lord Jesus said in this verse?</a:t>
            </a:r>
            <a:endParaRPr lang="zh-TW" altLang="en-US" sz="2400" b="1" dirty="0"/>
          </a:p>
        </p:txBody>
      </p:sp>
      <p:sp>
        <p:nvSpPr>
          <p:cNvPr id="3" name="矩形 2"/>
          <p:cNvSpPr/>
          <p:nvPr/>
        </p:nvSpPr>
        <p:spPr>
          <a:xfrm>
            <a:off x="453108" y="960761"/>
            <a:ext cx="6600589" cy="461665"/>
          </a:xfrm>
          <a:prstGeom prst="rect">
            <a:avLst/>
          </a:prstGeom>
        </p:spPr>
        <p:txBody>
          <a:bodyPr wrap="none">
            <a:spAutoFit/>
          </a:bodyPr>
          <a:lstStyle/>
          <a:p>
            <a:r>
              <a:rPr lang="zh-TW" altLang="en-US" sz="2400" b="1" dirty="0" smtClean="0">
                <a:solidFill>
                  <a:srgbClr val="0070C0"/>
                </a:solidFill>
                <a:sym typeface="Wingdings"/>
              </a:rPr>
              <a:t></a:t>
            </a:r>
            <a:r>
              <a:rPr lang="zh-TW" altLang="zh-TW" sz="2400" b="1" dirty="0" smtClean="0">
                <a:solidFill>
                  <a:srgbClr val="FF0000"/>
                </a:solidFill>
              </a:rPr>
              <a:t>祭司</a:t>
            </a:r>
            <a:r>
              <a:rPr lang="zh-TW" altLang="zh-TW" sz="2400" b="1" dirty="0">
                <a:solidFill>
                  <a:srgbClr val="FF0000"/>
                </a:solidFill>
              </a:rPr>
              <a:t>長和文</a:t>
            </a:r>
            <a:r>
              <a:rPr lang="zh-TW" altLang="zh-TW" sz="2400" b="1" dirty="0" smtClean="0">
                <a:solidFill>
                  <a:srgbClr val="FF0000"/>
                </a:solidFill>
              </a:rPr>
              <a:t>士</a:t>
            </a:r>
            <a:r>
              <a:rPr lang="en-US" altLang="zh-TW" sz="2400" b="1" dirty="0" smtClean="0">
                <a:solidFill>
                  <a:srgbClr val="FF0000"/>
                </a:solidFill>
              </a:rPr>
              <a:t>/ the chief </a:t>
            </a:r>
            <a:r>
              <a:rPr lang="en-US" altLang="zh-TW" sz="2400" b="1" dirty="0">
                <a:solidFill>
                  <a:srgbClr val="FF0000"/>
                </a:solidFill>
              </a:rPr>
              <a:t>priests and </a:t>
            </a:r>
            <a:r>
              <a:rPr lang="en-US" altLang="zh-TW" sz="2400" b="1" dirty="0" smtClean="0">
                <a:solidFill>
                  <a:srgbClr val="FF0000"/>
                </a:solidFill>
              </a:rPr>
              <a:t>the scribes</a:t>
            </a:r>
            <a:endParaRPr lang="zh-TW" altLang="en-US" sz="2400" dirty="0">
              <a:solidFill>
                <a:srgbClr val="FF0000"/>
              </a:solidFill>
            </a:endParaRPr>
          </a:p>
        </p:txBody>
      </p:sp>
      <p:sp>
        <p:nvSpPr>
          <p:cNvPr id="5" name="矩形 4"/>
          <p:cNvSpPr/>
          <p:nvPr/>
        </p:nvSpPr>
        <p:spPr>
          <a:xfrm>
            <a:off x="453108" y="1519452"/>
            <a:ext cx="8511380" cy="1785104"/>
          </a:xfrm>
          <a:prstGeom prst="rect">
            <a:avLst/>
          </a:prstGeom>
        </p:spPr>
        <p:txBody>
          <a:bodyPr wrap="square">
            <a:spAutoFit/>
          </a:bodyPr>
          <a:lstStyle/>
          <a:p>
            <a:r>
              <a:rPr lang="zh-TW" altLang="en-US" dirty="0" smtClean="0">
                <a:solidFill>
                  <a:srgbClr val="0070C0"/>
                </a:solidFill>
                <a:sym typeface="Wingdings"/>
              </a:rPr>
              <a:t></a:t>
            </a:r>
            <a:r>
              <a:rPr lang="zh-TW" altLang="zh-TW" dirty="0" smtClean="0"/>
              <a:t> </a:t>
            </a:r>
            <a:r>
              <a:rPr lang="zh-TW" altLang="zh-TW" sz="2200" b="1" dirty="0" smtClean="0"/>
              <a:t>祭司長</a:t>
            </a:r>
            <a:r>
              <a:rPr lang="en-US" altLang="zh-TW" sz="2200" b="1" dirty="0" smtClean="0"/>
              <a:t> = </a:t>
            </a:r>
            <a:r>
              <a:rPr lang="zh-TW" altLang="zh-TW" sz="2200" b="1" dirty="0" smtClean="0"/>
              <a:t>教會</a:t>
            </a:r>
            <a:r>
              <a:rPr lang="zh-TW" altLang="zh-TW" sz="2200" b="1" dirty="0"/>
              <a:t>中有擔負事工的人</a:t>
            </a:r>
            <a:r>
              <a:rPr lang="en-US" altLang="zh-TW" sz="2200" b="1" dirty="0"/>
              <a:t>, </a:t>
            </a:r>
            <a:r>
              <a:rPr lang="zh-TW" altLang="zh-TW" sz="2200" b="1" dirty="0"/>
              <a:t>就是教會中的牧師傳道人</a:t>
            </a:r>
            <a:r>
              <a:rPr lang="en-US" altLang="zh-TW" sz="2200" b="1" dirty="0" smtClean="0"/>
              <a:t>,</a:t>
            </a:r>
          </a:p>
          <a:p>
            <a:r>
              <a:rPr lang="zh-TW" altLang="en-US" sz="2200" b="1" dirty="0" smtClean="0"/>
              <a:t> </a:t>
            </a:r>
            <a:r>
              <a:rPr lang="en-US" altLang="zh-TW" sz="2200" b="1" dirty="0" smtClean="0"/>
              <a:t> </a:t>
            </a:r>
            <a:r>
              <a:rPr lang="zh-TW" altLang="en-US" sz="2200" b="1" dirty="0" smtClean="0"/>
              <a:t> </a:t>
            </a:r>
            <a:r>
              <a:rPr lang="en-US" altLang="zh-TW" sz="2200" b="1" dirty="0" smtClean="0"/>
              <a:t>Youth </a:t>
            </a:r>
            <a:r>
              <a:rPr lang="en-US" altLang="zh-TW" sz="2200" b="1" dirty="0"/>
              <a:t>Director, Children Director, </a:t>
            </a:r>
            <a:r>
              <a:rPr lang="zh-TW" altLang="zh-TW" sz="2200" b="1" dirty="0"/>
              <a:t>理事</a:t>
            </a:r>
            <a:r>
              <a:rPr lang="en-US" altLang="zh-TW" sz="2200" b="1" dirty="0"/>
              <a:t>, </a:t>
            </a:r>
            <a:r>
              <a:rPr lang="zh-TW" altLang="zh-TW" sz="2200" b="1" dirty="0"/>
              <a:t>小組長</a:t>
            </a:r>
            <a:r>
              <a:rPr lang="en-US" altLang="zh-TW" sz="2200" b="1" dirty="0" smtClean="0"/>
              <a:t>.</a:t>
            </a:r>
          </a:p>
          <a:p>
            <a:r>
              <a:rPr lang="zh-TW" altLang="en-US" sz="2200" b="1" dirty="0" smtClean="0"/>
              <a:t>   </a:t>
            </a:r>
            <a:r>
              <a:rPr lang="en-US" altLang="zh-TW" sz="2200" b="1" dirty="0" smtClean="0"/>
              <a:t>The </a:t>
            </a:r>
            <a:r>
              <a:rPr lang="en-US" altLang="zh-TW" sz="2200" b="1" dirty="0"/>
              <a:t>chief </a:t>
            </a:r>
            <a:r>
              <a:rPr lang="en-US" altLang="zh-TW" sz="2200" b="1" dirty="0" smtClean="0"/>
              <a:t>priests are those </a:t>
            </a:r>
            <a:r>
              <a:rPr lang="en-US" altLang="zh-TW" sz="2200" b="1" dirty="0"/>
              <a:t>who </a:t>
            </a:r>
            <a:r>
              <a:rPr lang="en-US" altLang="zh-TW" sz="2200" b="1" dirty="0" smtClean="0"/>
              <a:t>take on responsibilities for the</a:t>
            </a:r>
          </a:p>
          <a:p>
            <a:r>
              <a:rPr lang="en-US" altLang="zh-TW" sz="2200" b="1" dirty="0" smtClean="0"/>
              <a:t> </a:t>
            </a:r>
            <a:r>
              <a:rPr lang="zh-TW" altLang="en-US" sz="2200" b="1" dirty="0" smtClean="0"/>
              <a:t>   </a:t>
            </a:r>
            <a:r>
              <a:rPr lang="en-US" altLang="zh-TW" sz="2200" b="1" dirty="0" smtClean="0"/>
              <a:t>ministry. They are pastors, missionaries, </a:t>
            </a:r>
            <a:r>
              <a:rPr lang="en-US" altLang="zh-TW" sz="2200" b="1" dirty="0"/>
              <a:t>Youth </a:t>
            </a:r>
            <a:r>
              <a:rPr lang="en-US" altLang="zh-TW" sz="2200" b="1" dirty="0" smtClean="0"/>
              <a:t>Directors, Children</a:t>
            </a:r>
          </a:p>
          <a:p>
            <a:r>
              <a:rPr lang="zh-TW" altLang="en-US" sz="2200" b="1" dirty="0"/>
              <a:t> </a:t>
            </a:r>
            <a:r>
              <a:rPr lang="zh-TW" altLang="en-US" sz="2200" b="1" dirty="0" smtClean="0"/>
              <a:t> </a:t>
            </a:r>
            <a:r>
              <a:rPr lang="en-US" altLang="zh-TW" sz="2200" b="1" dirty="0" smtClean="0"/>
              <a:t> </a:t>
            </a:r>
            <a:r>
              <a:rPr lang="zh-TW" altLang="en-US" sz="2200" b="1" dirty="0" smtClean="0"/>
              <a:t> </a:t>
            </a:r>
            <a:r>
              <a:rPr lang="en-US" altLang="zh-TW" sz="2200" b="1" dirty="0" smtClean="0"/>
              <a:t>Directors, directors, and group leaders.</a:t>
            </a:r>
            <a:endParaRPr lang="zh-TW" altLang="en-US" sz="2200" b="1" dirty="0"/>
          </a:p>
        </p:txBody>
      </p:sp>
      <p:sp>
        <p:nvSpPr>
          <p:cNvPr id="6" name="矩形 5"/>
          <p:cNvSpPr/>
          <p:nvPr/>
        </p:nvSpPr>
        <p:spPr>
          <a:xfrm>
            <a:off x="453108" y="3304556"/>
            <a:ext cx="8248971" cy="1785104"/>
          </a:xfrm>
          <a:prstGeom prst="rect">
            <a:avLst/>
          </a:prstGeom>
        </p:spPr>
        <p:txBody>
          <a:bodyPr wrap="square">
            <a:spAutoFit/>
          </a:bodyPr>
          <a:lstStyle/>
          <a:p>
            <a:r>
              <a:rPr lang="zh-TW" altLang="en-US" dirty="0" smtClean="0">
                <a:solidFill>
                  <a:srgbClr val="0070C0"/>
                </a:solidFill>
                <a:sym typeface="Wingdings"/>
              </a:rPr>
              <a:t></a:t>
            </a:r>
            <a:r>
              <a:rPr lang="zh-TW" altLang="zh-TW" sz="2200" b="1" dirty="0" smtClean="0"/>
              <a:t>文士</a:t>
            </a:r>
            <a:r>
              <a:rPr lang="en-US" altLang="zh-TW" sz="2200" b="1" dirty="0" smtClean="0"/>
              <a:t> = </a:t>
            </a:r>
            <a:r>
              <a:rPr lang="zh-TW" altLang="zh-TW" sz="2200" b="1" dirty="0" smtClean="0"/>
              <a:t>教會</a:t>
            </a:r>
            <a:r>
              <a:rPr lang="zh-TW" altLang="zh-TW" sz="2200" b="1" dirty="0"/>
              <a:t>中很喜歡</a:t>
            </a:r>
            <a:r>
              <a:rPr lang="en-US" altLang="zh-TW" sz="2200" b="1" dirty="0"/>
              <a:t>Bible Study </a:t>
            </a:r>
            <a:r>
              <a:rPr lang="zh-TW" altLang="zh-TW" sz="2200" b="1" dirty="0"/>
              <a:t>的人</a:t>
            </a:r>
            <a:r>
              <a:rPr lang="en-US" altLang="zh-TW" sz="2200" b="1" dirty="0"/>
              <a:t>, </a:t>
            </a:r>
            <a:r>
              <a:rPr lang="zh-TW" altLang="zh-TW" sz="2200" b="1" dirty="0"/>
              <a:t>在教會裡面上主日學的人</a:t>
            </a:r>
            <a:r>
              <a:rPr lang="en-US" altLang="zh-TW" sz="2200" b="1" dirty="0" smtClean="0"/>
              <a:t>,</a:t>
            </a:r>
          </a:p>
          <a:p>
            <a:r>
              <a:rPr lang="zh-TW" altLang="en-US" sz="2200" b="1" dirty="0"/>
              <a:t> </a:t>
            </a:r>
            <a:r>
              <a:rPr lang="en-US" altLang="zh-TW" sz="2200" b="1" dirty="0" smtClean="0"/>
              <a:t> </a:t>
            </a:r>
            <a:r>
              <a:rPr lang="zh-TW" altLang="en-US" sz="2200" b="1" dirty="0" smtClean="0"/>
              <a:t> </a:t>
            </a:r>
            <a:r>
              <a:rPr lang="zh-TW" altLang="zh-TW" sz="2200" b="1" dirty="0" smtClean="0"/>
              <a:t>到</a:t>
            </a:r>
            <a:r>
              <a:rPr lang="zh-TW" altLang="zh-TW" sz="2200" b="1" dirty="0"/>
              <a:t>外面</a:t>
            </a:r>
            <a:r>
              <a:rPr lang="en-US" altLang="zh-TW" sz="2200" b="1" dirty="0"/>
              <a:t>BSF (Bible Study Fellowship) </a:t>
            </a:r>
            <a:r>
              <a:rPr lang="zh-TW" altLang="zh-TW" sz="2200" b="1" dirty="0"/>
              <a:t>努力查經的人</a:t>
            </a:r>
            <a:r>
              <a:rPr lang="en-US" altLang="zh-TW" sz="2200" b="1" dirty="0"/>
              <a:t>. </a:t>
            </a:r>
            <a:endParaRPr lang="en-US" altLang="zh-TW" sz="2200" b="1" dirty="0" smtClean="0"/>
          </a:p>
          <a:p>
            <a:r>
              <a:rPr lang="zh-TW" altLang="en-US" sz="2200" b="1" dirty="0" smtClean="0"/>
              <a:t>   </a:t>
            </a:r>
            <a:r>
              <a:rPr lang="en-US" altLang="zh-TW" sz="2200" b="1" dirty="0" smtClean="0"/>
              <a:t>The scribes are those </a:t>
            </a:r>
            <a:r>
              <a:rPr lang="en-US" altLang="zh-TW" sz="2200" b="1" dirty="0"/>
              <a:t>who </a:t>
            </a:r>
            <a:r>
              <a:rPr lang="en-US" altLang="zh-TW" sz="2200" b="1" dirty="0" smtClean="0"/>
              <a:t>like </a:t>
            </a:r>
            <a:r>
              <a:rPr lang="en-US" altLang="zh-TW" sz="2200" b="1" dirty="0"/>
              <a:t>Bible </a:t>
            </a:r>
            <a:r>
              <a:rPr lang="en-US" altLang="zh-TW" sz="2200" b="1" dirty="0" smtClean="0"/>
              <a:t>Study . They go to </a:t>
            </a:r>
            <a:r>
              <a:rPr lang="en-US" altLang="zh-TW" sz="2200" b="1" dirty="0"/>
              <a:t>the Sunday </a:t>
            </a:r>
            <a:endParaRPr lang="en-US" altLang="zh-TW" sz="2200" b="1" dirty="0" smtClean="0"/>
          </a:p>
          <a:p>
            <a:r>
              <a:rPr lang="zh-TW" altLang="en-US" sz="2200" b="1" dirty="0"/>
              <a:t> </a:t>
            </a:r>
            <a:r>
              <a:rPr lang="zh-TW" altLang="en-US" sz="2200" b="1" dirty="0" smtClean="0"/>
              <a:t>  </a:t>
            </a:r>
            <a:r>
              <a:rPr lang="en-US" altLang="zh-TW" sz="2200" b="1" dirty="0" smtClean="0"/>
              <a:t>school </a:t>
            </a:r>
            <a:r>
              <a:rPr lang="en-US" altLang="zh-TW" sz="2200" b="1" dirty="0"/>
              <a:t>in the </a:t>
            </a:r>
            <a:r>
              <a:rPr lang="en-US" altLang="zh-TW" sz="2200" b="1" dirty="0" smtClean="0"/>
              <a:t>church or </a:t>
            </a:r>
            <a:r>
              <a:rPr lang="en-US" altLang="zh-TW" sz="2200" b="1" dirty="0"/>
              <a:t>the BSF (Bible Study Fellowship) to study </a:t>
            </a:r>
            <a:r>
              <a:rPr lang="en-US" altLang="zh-TW" sz="2200" b="1" dirty="0" smtClean="0"/>
              <a:t>the</a:t>
            </a:r>
          </a:p>
          <a:p>
            <a:r>
              <a:rPr lang="en-US" altLang="zh-TW" sz="2200" b="1" dirty="0" smtClean="0"/>
              <a:t> </a:t>
            </a:r>
            <a:r>
              <a:rPr lang="zh-TW" altLang="en-US" sz="2200" b="1" dirty="0" smtClean="0"/>
              <a:t>  </a:t>
            </a:r>
            <a:r>
              <a:rPr lang="en-US" altLang="zh-TW" sz="2200" b="1" dirty="0" smtClean="0"/>
              <a:t>Bible</a:t>
            </a:r>
            <a:r>
              <a:rPr lang="en-US" altLang="zh-TW" sz="2200" b="1" dirty="0"/>
              <a:t>.</a:t>
            </a:r>
            <a:endParaRPr lang="zh-TW" altLang="en-US" sz="2200" b="1" dirty="0"/>
          </a:p>
        </p:txBody>
      </p:sp>
    </p:spTree>
    <p:extLst>
      <p:ext uri="{BB962C8B-B14F-4D97-AF65-F5344CB8AC3E}">
        <p14:creationId xmlns:p14="http://schemas.microsoft.com/office/powerpoint/2010/main" val="2944825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81658" y="2571750"/>
            <a:ext cx="8352928" cy="1569660"/>
          </a:xfrm>
          <a:prstGeom prst="rect">
            <a:avLst/>
          </a:prstGeom>
        </p:spPr>
        <p:txBody>
          <a:bodyPr wrap="square">
            <a:spAutoFit/>
          </a:bodyPr>
          <a:lstStyle/>
          <a:p>
            <a:r>
              <a:rPr lang="zh-TW" altLang="en-US" sz="2400" b="1" dirty="0" smtClean="0">
                <a:solidFill>
                  <a:srgbClr val="0070C0"/>
                </a:solidFill>
                <a:sym typeface="Wingdings"/>
              </a:rPr>
              <a:t></a:t>
            </a:r>
            <a:r>
              <a:rPr lang="zh-TW" altLang="zh-TW" sz="2400" b="1" dirty="0" smtClean="0"/>
              <a:t>因為</a:t>
            </a:r>
            <a:r>
              <a:rPr lang="zh-TW" altLang="zh-TW" sz="2400" b="1" dirty="0"/>
              <a:t>我們在葡萄園工作</a:t>
            </a:r>
            <a:r>
              <a:rPr lang="en-US" altLang="zh-TW" sz="2400" b="1" dirty="0"/>
              <a:t>, </a:t>
            </a:r>
            <a:r>
              <a:rPr lang="zh-TW" altLang="zh-TW" sz="2400" b="1" dirty="0"/>
              <a:t>不是要討人的喜歡</a:t>
            </a:r>
            <a:r>
              <a:rPr lang="en-US" altLang="zh-TW" sz="2400" b="1" dirty="0"/>
              <a:t>, </a:t>
            </a:r>
            <a:r>
              <a:rPr lang="zh-TW" altLang="zh-TW" sz="2400" b="1" dirty="0"/>
              <a:t>乃是要討主耶穌的喜歡</a:t>
            </a:r>
            <a:r>
              <a:rPr lang="en-US" altLang="zh-TW" sz="2400" b="1" dirty="0"/>
              <a:t>. </a:t>
            </a:r>
            <a:endParaRPr lang="en-US" altLang="zh-TW" sz="2400" b="1" dirty="0" smtClean="0"/>
          </a:p>
          <a:p>
            <a:r>
              <a:rPr lang="en-US" altLang="zh-TW" sz="2400" b="1" dirty="0" smtClean="0"/>
              <a:t>It is because </a:t>
            </a:r>
            <a:r>
              <a:rPr lang="en-US" altLang="zh-TW" sz="2400" b="1" dirty="0"/>
              <a:t>we work in the </a:t>
            </a:r>
            <a:r>
              <a:rPr lang="en-US" altLang="zh-TW" sz="2400" b="1" dirty="0" smtClean="0"/>
              <a:t>vineyards </a:t>
            </a:r>
            <a:r>
              <a:rPr lang="en-US" altLang="zh-TW" sz="2400" b="1" dirty="0"/>
              <a:t>not to please people, but to please the Lord Jesus.</a:t>
            </a:r>
            <a:endParaRPr lang="zh-TW" altLang="en-US" sz="2400" b="1" dirty="0"/>
          </a:p>
        </p:txBody>
      </p:sp>
      <p:sp>
        <p:nvSpPr>
          <p:cNvPr id="4" name="矩形 3"/>
          <p:cNvSpPr/>
          <p:nvPr/>
        </p:nvSpPr>
        <p:spPr>
          <a:xfrm>
            <a:off x="467544" y="483518"/>
            <a:ext cx="8064896" cy="1569660"/>
          </a:xfrm>
          <a:prstGeom prst="rect">
            <a:avLst/>
          </a:prstGeom>
        </p:spPr>
        <p:txBody>
          <a:bodyPr wrap="square">
            <a:spAutoFit/>
          </a:bodyPr>
          <a:lstStyle/>
          <a:p>
            <a:r>
              <a:rPr lang="zh-TW" altLang="en-US" sz="2400" b="1" dirty="0" smtClean="0">
                <a:solidFill>
                  <a:srgbClr val="0070C0"/>
                </a:solidFill>
                <a:sym typeface="Wingdings"/>
              </a:rPr>
              <a:t></a:t>
            </a:r>
            <a:r>
              <a:rPr lang="zh-TW" altLang="zh-TW" sz="2400" b="1" dirty="0" smtClean="0"/>
              <a:t>若</a:t>
            </a:r>
            <a:r>
              <a:rPr lang="zh-TW" altLang="zh-TW" sz="2400" b="1" dirty="0"/>
              <a:t>果祭司長</a:t>
            </a:r>
            <a:r>
              <a:rPr lang="en-US" altLang="zh-TW" sz="2400" b="1" dirty="0"/>
              <a:t>, </a:t>
            </a:r>
            <a:r>
              <a:rPr lang="zh-TW" altLang="zh-TW" sz="2400" b="1" dirty="0"/>
              <a:t>文士對的我們就要學</a:t>
            </a:r>
            <a:r>
              <a:rPr lang="en-US" altLang="zh-TW" sz="2400" b="1" dirty="0"/>
              <a:t>, </a:t>
            </a:r>
            <a:r>
              <a:rPr lang="zh-TW" altLang="zh-TW" sz="2400" b="1" dirty="0"/>
              <a:t>如果祭司長文士不對的</a:t>
            </a:r>
            <a:r>
              <a:rPr lang="en-US" altLang="zh-TW" sz="2400" b="1" dirty="0"/>
              <a:t>, </a:t>
            </a:r>
            <a:r>
              <a:rPr lang="zh-TW" altLang="zh-TW" sz="2400" b="1" dirty="0"/>
              <a:t>我們就要改</a:t>
            </a:r>
            <a:r>
              <a:rPr lang="en-US" altLang="zh-TW" sz="2400" b="1" dirty="0"/>
              <a:t>. </a:t>
            </a:r>
            <a:endParaRPr lang="en-US" altLang="zh-TW" sz="2400" b="1" dirty="0" smtClean="0"/>
          </a:p>
          <a:p>
            <a:r>
              <a:rPr lang="en-US" altLang="zh-TW" sz="2400" b="1" dirty="0" smtClean="0"/>
              <a:t>If </a:t>
            </a:r>
            <a:r>
              <a:rPr lang="en-US" altLang="zh-TW" sz="2400" b="1" dirty="0"/>
              <a:t>the chief </a:t>
            </a:r>
            <a:r>
              <a:rPr lang="en-US" altLang="zh-TW" sz="2400" b="1" dirty="0" smtClean="0"/>
              <a:t>priests and </a:t>
            </a:r>
            <a:r>
              <a:rPr lang="en-US" altLang="zh-TW" sz="2400" b="1" dirty="0"/>
              <a:t>the </a:t>
            </a:r>
            <a:r>
              <a:rPr lang="en-US" altLang="zh-TW" sz="2400" b="1" dirty="0" smtClean="0"/>
              <a:t>scribes are </a:t>
            </a:r>
            <a:r>
              <a:rPr lang="en-US" altLang="zh-TW" sz="2400" b="1" dirty="0"/>
              <a:t>right, we must learn</a:t>
            </a:r>
            <a:r>
              <a:rPr lang="en-US" altLang="zh-TW" sz="2400" b="1" dirty="0" smtClean="0"/>
              <a:t>.</a:t>
            </a:r>
          </a:p>
          <a:p>
            <a:r>
              <a:rPr lang="en-US" altLang="zh-TW" sz="2400" b="1" dirty="0" smtClean="0"/>
              <a:t>If </a:t>
            </a:r>
            <a:r>
              <a:rPr lang="en-US" altLang="zh-TW" sz="2400" b="1" dirty="0"/>
              <a:t>the chief </a:t>
            </a:r>
            <a:r>
              <a:rPr lang="en-US" altLang="zh-TW" sz="2400" b="1" dirty="0" smtClean="0"/>
              <a:t>priests and the scribes are </a:t>
            </a:r>
            <a:r>
              <a:rPr lang="en-US" altLang="zh-TW" sz="2400" b="1" dirty="0"/>
              <a:t>wrong, we will change.</a:t>
            </a:r>
            <a:endParaRPr lang="zh-TW" altLang="en-US" sz="2400" b="1" dirty="0"/>
          </a:p>
        </p:txBody>
      </p:sp>
    </p:spTree>
    <p:extLst>
      <p:ext uri="{BB962C8B-B14F-4D97-AF65-F5344CB8AC3E}">
        <p14:creationId xmlns:p14="http://schemas.microsoft.com/office/powerpoint/2010/main" val="3051176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2064" y="363399"/>
            <a:ext cx="8821936" cy="1292662"/>
          </a:xfrm>
          <a:prstGeom prst="rect">
            <a:avLst/>
          </a:prstGeom>
        </p:spPr>
        <p:txBody>
          <a:bodyPr wrap="square">
            <a:spAutoFit/>
          </a:bodyPr>
          <a:lstStyle/>
          <a:p>
            <a:r>
              <a:rPr lang="en-US" altLang="zh-TW" sz="2600" b="1" dirty="0"/>
              <a:t>3. </a:t>
            </a:r>
            <a:r>
              <a:rPr lang="zh-TW" altLang="zh-TW" sz="2600" b="1" dirty="0"/>
              <a:t>在這個故事裡面</a:t>
            </a:r>
            <a:r>
              <a:rPr lang="en-US" altLang="zh-TW" sz="2600" b="1" dirty="0"/>
              <a:t>, </a:t>
            </a:r>
            <a:r>
              <a:rPr lang="zh-TW" altLang="zh-TW" sz="2600" b="1" dirty="0">
                <a:solidFill>
                  <a:srgbClr val="FF0000"/>
                </a:solidFill>
              </a:rPr>
              <a:t>誰是聽話的</a:t>
            </a:r>
            <a:r>
              <a:rPr lang="en-US" altLang="zh-TW" sz="2600" b="1" dirty="0"/>
              <a:t>? </a:t>
            </a:r>
            <a:r>
              <a:rPr lang="zh-TW" altLang="zh-TW" sz="2600" b="1" dirty="0"/>
              <a:t>也就是誰是遵行父命的呢</a:t>
            </a:r>
            <a:r>
              <a:rPr lang="en-US" altLang="zh-TW" sz="2600" b="1" dirty="0" smtClean="0"/>
              <a:t>?</a:t>
            </a:r>
          </a:p>
          <a:p>
            <a:r>
              <a:rPr lang="en-US" altLang="zh-TW" sz="2600" b="1" dirty="0" smtClean="0">
                <a:solidFill>
                  <a:srgbClr val="FF0000"/>
                </a:solidFill>
              </a:rPr>
              <a:t>    Who </a:t>
            </a:r>
            <a:r>
              <a:rPr lang="en-US" altLang="zh-TW" sz="2600" b="1" dirty="0">
                <a:solidFill>
                  <a:srgbClr val="FF0000"/>
                </a:solidFill>
              </a:rPr>
              <a:t>is </a:t>
            </a:r>
            <a:r>
              <a:rPr lang="en-US" altLang="zh-TW" sz="2600" b="1" dirty="0" smtClean="0">
                <a:solidFill>
                  <a:srgbClr val="FF0000"/>
                </a:solidFill>
              </a:rPr>
              <a:t>obedient </a:t>
            </a:r>
            <a:r>
              <a:rPr lang="en-US" altLang="zh-TW" sz="2600" b="1" dirty="0" smtClean="0"/>
              <a:t>in this story? </a:t>
            </a:r>
          </a:p>
          <a:p>
            <a:r>
              <a:rPr lang="en-US" altLang="zh-TW" sz="2600" b="1" dirty="0"/>
              <a:t> </a:t>
            </a:r>
            <a:r>
              <a:rPr lang="en-US" altLang="zh-TW" sz="2600" b="1" dirty="0" smtClean="0"/>
              <a:t>    In </a:t>
            </a:r>
            <a:r>
              <a:rPr lang="en-US" altLang="zh-TW" sz="2600" b="1" dirty="0"/>
              <a:t>other </a:t>
            </a:r>
            <a:r>
              <a:rPr lang="en-US" altLang="zh-TW" sz="2600" b="1" dirty="0" smtClean="0"/>
              <a:t>words, who did the will of the father</a:t>
            </a:r>
            <a:r>
              <a:rPr lang="en-US" altLang="zh-TW" sz="2600" b="1" dirty="0"/>
              <a:t>?</a:t>
            </a:r>
            <a:endParaRPr lang="zh-TW" altLang="en-US" sz="2600" b="1" dirty="0"/>
          </a:p>
        </p:txBody>
      </p:sp>
      <p:sp>
        <p:nvSpPr>
          <p:cNvPr id="3" name="矩形 2"/>
          <p:cNvSpPr/>
          <p:nvPr/>
        </p:nvSpPr>
        <p:spPr>
          <a:xfrm>
            <a:off x="395536" y="1671059"/>
            <a:ext cx="3163815" cy="461665"/>
          </a:xfrm>
          <a:prstGeom prst="rect">
            <a:avLst/>
          </a:prstGeom>
        </p:spPr>
        <p:txBody>
          <a:bodyPr wrap="none">
            <a:spAutoFit/>
          </a:bodyPr>
          <a:lstStyle/>
          <a:p>
            <a:r>
              <a:rPr lang="zh-TW" altLang="zh-TW" sz="2400" dirty="0">
                <a:solidFill>
                  <a:srgbClr val="FF0000"/>
                </a:solidFill>
              </a:rPr>
              <a:t> </a:t>
            </a:r>
            <a:r>
              <a:rPr lang="zh-TW" altLang="en-US" sz="2400" dirty="0" smtClean="0">
                <a:solidFill>
                  <a:srgbClr val="FF0000"/>
                </a:solidFill>
                <a:sym typeface="Wingdings"/>
              </a:rPr>
              <a:t></a:t>
            </a:r>
            <a:r>
              <a:rPr lang="zh-TW" altLang="zh-TW" sz="2400" b="1" u="sng" dirty="0" smtClean="0"/>
              <a:t>大兒子</a:t>
            </a:r>
            <a:r>
              <a:rPr lang="en-US" altLang="zh-TW" sz="2400" b="1" u="sng" dirty="0" smtClean="0"/>
              <a:t>/the first son</a:t>
            </a:r>
            <a:endParaRPr lang="zh-TW" altLang="en-US" sz="2400" b="1" u="sng" dirty="0"/>
          </a:p>
        </p:txBody>
      </p:sp>
      <p:sp>
        <p:nvSpPr>
          <p:cNvPr id="5" name="矩形 4"/>
          <p:cNvSpPr/>
          <p:nvPr/>
        </p:nvSpPr>
        <p:spPr>
          <a:xfrm>
            <a:off x="605880" y="2154825"/>
            <a:ext cx="7903574" cy="830997"/>
          </a:xfrm>
          <a:prstGeom prst="rect">
            <a:avLst/>
          </a:prstGeom>
        </p:spPr>
        <p:txBody>
          <a:bodyPr wrap="none">
            <a:spAutoFit/>
          </a:bodyPr>
          <a:lstStyle/>
          <a:p>
            <a:r>
              <a:rPr lang="en-US" altLang="zh-TW" sz="2400" b="1" dirty="0" smtClean="0">
                <a:solidFill>
                  <a:srgbClr val="FF0000"/>
                </a:solidFill>
                <a:latin typeface="新細明體"/>
                <a:ea typeface="新細明體"/>
              </a:rPr>
              <a:t>=</a:t>
            </a:r>
            <a:r>
              <a:rPr lang="zh-TW" altLang="zh-TW" sz="2400" b="1" dirty="0" smtClean="0">
                <a:solidFill>
                  <a:srgbClr val="0070C0"/>
                </a:solidFill>
              </a:rPr>
              <a:t>就是主</a:t>
            </a:r>
            <a:r>
              <a:rPr lang="zh-TW" altLang="zh-TW" sz="2400" b="1" dirty="0">
                <a:solidFill>
                  <a:srgbClr val="0070C0"/>
                </a:solidFill>
              </a:rPr>
              <a:t>耶穌講話的對象</a:t>
            </a:r>
            <a:r>
              <a:rPr lang="zh-TW" altLang="zh-TW" sz="2400" b="1" dirty="0" smtClean="0">
                <a:solidFill>
                  <a:srgbClr val="0070C0"/>
                </a:solidFill>
              </a:rPr>
              <a:t>裡面</a:t>
            </a:r>
            <a:r>
              <a:rPr lang="zh-TW" altLang="zh-TW" sz="2400" b="1" u="sng" dirty="0" smtClean="0">
                <a:solidFill>
                  <a:srgbClr val="0070C0"/>
                </a:solidFill>
              </a:rPr>
              <a:t>這些</a:t>
            </a:r>
            <a:r>
              <a:rPr lang="zh-TW" altLang="zh-TW" sz="2400" b="1" u="sng" dirty="0">
                <a:solidFill>
                  <a:srgbClr val="0070C0"/>
                </a:solidFill>
              </a:rPr>
              <a:t>稅吏</a:t>
            </a:r>
            <a:r>
              <a:rPr lang="en-US" altLang="zh-TW" sz="2400" b="1" u="sng" dirty="0">
                <a:solidFill>
                  <a:srgbClr val="0070C0"/>
                </a:solidFill>
              </a:rPr>
              <a:t>, </a:t>
            </a:r>
            <a:r>
              <a:rPr lang="zh-TW" altLang="zh-TW" sz="2400" b="1" u="sng" dirty="0">
                <a:solidFill>
                  <a:srgbClr val="0070C0"/>
                </a:solidFill>
              </a:rPr>
              <a:t>娼妓</a:t>
            </a:r>
            <a:r>
              <a:rPr lang="en-US" altLang="zh-TW" sz="2400" b="1" dirty="0" smtClean="0">
                <a:solidFill>
                  <a:srgbClr val="0070C0"/>
                </a:solidFill>
              </a:rPr>
              <a:t>.</a:t>
            </a:r>
          </a:p>
          <a:p>
            <a:r>
              <a:rPr lang="en-US" altLang="zh-TW" sz="2400" b="1" dirty="0">
                <a:solidFill>
                  <a:srgbClr val="0070C0"/>
                </a:solidFill>
              </a:rPr>
              <a:t> </a:t>
            </a:r>
            <a:r>
              <a:rPr lang="en-US" altLang="zh-TW" sz="2400" b="1" dirty="0" smtClean="0">
                <a:solidFill>
                  <a:srgbClr val="0070C0"/>
                </a:solidFill>
              </a:rPr>
              <a:t>  </a:t>
            </a:r>
            <a:r>
              <a:rPr lang="en-US" altLang="zh-TW" sz="2400" b="1" u="sng" dirty="0">
                <a:solidFill>
                  <a:srgbClr val="0070C0"/>
                </a:solidFill>
              </a:rPr>
              <a:t>the tax collectors and the prostitutes</a:t>
            </a:r>
            <a:r>
              <a:rPr lang="en-US" altLang="zh-TW" sz="2400" b="1" u="sng" dirty="0" smtClean="0">
                <a:solidFill>
                  <a:srgbClr val="0070C0"/>
                </a:solidFill>
              </a:rPr>
              <a:t> whom Jesus talked to</a:t>
            </a:r>
            <a:endParaRPr lang="zh-TW" altLang="en-US" sz="2400" b="1" u="sng" dirty="0">
              <a:solidFill>
                <a:srgbClr val="0070C0"/>
              </a:solidFill>
            </a:endParaRPr>
          </a:p>
        </p:txBody>
      </p:sp>
      <p:sp>
        <p:nvSpPr>
          <p:cNvPr id="7" name="矩形 6"/>
          <p:cNvSpPr/>
          <p:nvPr/>
        </p:nvSpPr>
        <p:spPr>
          <a:xfrm>
            <a:off x="638622" y="3566606"/>
            <a:ext cx="8280920"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zh-TW" altLang="en-US" sz="2400" b="1" dirty="0" smtClean="0">
                <a:solidFill>
                  <a:srgbClr val="FF0000"/>
                </a:solidFill>
                <a:sym typeface="Wingdings"/>
              </a:rPr>
              <a:t></a:t>
            </a:r>
            <a:r>
              <a:rPr lang="zh-TW" altLang="zh-TW" sz="2400" b="1" dirty="0" smtClean="0"/>
              <a:t>這裡</a:t>
            </a:r>
            <a:r>
              <a:rPr lang="zh-TW" altLang="zh-TW" sz="2400" b="1" dirty="0"/>
              <a:t>的聽話</a:t>
            </a:r>
            <a:r>
              <a:rPr lang="en-US" altLang="zh-TW" sz="2400" b="1" dirty="0"/>
              <a:t>, </a:t>
            </a:r>
            <a:r>
              <a:rPr lang="zh-TW" altLang="zh-TW" sz="2400" b="1" dirty="0"/>
              <a:t>就是</a:t>
            </a:r>
            <a:r>
              <a:rPr lang="zh-TW" altLang="zh-TW" sz="2400" b="1" dirty="0">
                <a:solidFill>
                  <a:srgbClr val="FF0000"/>
                </a:solidFill>
              </a:rPr>
              <a:t>真正順服神的</a:t>
            </a:r>
            <a:r>
              <a:rPr lang="zh-TW" altLang="zh-TW" sz="2400" b="1" dirty="0" smtClean="0">
                <a:solidFill>
                  <a:srgbClr val="FF0000"/>
                </a:solidFill>
              </a:rPr>
              <a:t>人</a:t>
            </a:r>
            <a:endParaRPr lang="en-US" altLang="zh-TW" sz="2400" b="1" dirty="0" smtClean="0">
              <a:solidFill>
                <a:srgbClr val="FF0000"/>
              </a:solidFill>
            </a:endParaRPr>
          </a:p>
          <a:p>
            <a:r>
              <a:rPr lang="en-US" altLang="zh-TW" sz="2400" b="1" dirty="0" smtClean="0"/>
              <a:t>Those who are obedient in this story demonstrate what true obedience to God is.</a:t>
            </a:r>
            <a:endParaRPr lang="zh-TW" altLang="en-US" sz="2400" b="1" dirty="0"/>
          </a:p>
        </p:txBody>
      </p:sp>
    </p:spTree>
    <p:extLst>
      <p:ext uri="{BB962C8B-B14F-4D97-AF65-F5344CB8AC3E}">
        <p14:creationId xmlns:p14="http://schemas.microsoft.com/office/powerpoint/2010/main" val="1115199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202853"/>
            <a:ext cx="8496944" cy="1292662"/>
          </a:xfrm>
          <a:prstGeom prst="rect">
            <a:avLst/>
          </a:prstGeom>
        </p:spPr>
        <p:txBody>
          <a:bodyPr wrap="square">
            <a:spAutoFit/>
          </a:bodyPr>
          <a:lstStyle/>
          <a:p>
            <a:r>
              <a:rPr lang="en-US" altLang="zh-TW" sz="2600" b="1" dirty="0"/>
              <a:t>4. </a:t>
            </a:r>
            <a:r>
              <a:rPr lang="zh-TW" altLang="zh-TW" sz="2600" b="1" dirty="0"/>
              <a:t>這個故事裡面</a:t>
            </a:r>
            <a:r>
              <a:rPr lang="en-US" altLang="zh-TW" sz="2600" b="1" dirty="0"/>
              <a:t>, </a:t>
            </a:r>
            <a:r>
              <a:rPr lang="zh-TW" altLang="zh-TW" sz="2600" b="1" dirty="0">
                <a:solidFill>
                  <a:srgbClr val="FF0000"/>
                </a:solidFill>
              </a:rPr>
              <a:t>誰是不聽話的</a:t>
            </a:r>
            <a:r>
              <a:rPr lang="en-US" altLang="zh-TW" sz="2600" b="1" dirty="0"/>
              <a:t>? </a:t>
            </a:r>
            <a:r>
              <a:rPr lang="zh-TW" altLang="zh-TW" sz="2600" b="1" dirty="0"/>
              <a:t>也就是不遵行父命的呢</a:t>
            </a:r>
            <a:r>
              <a:rPr lang="en-US" altLang="zh-TW" sz="2600" b="1" dirty="0" smtClean="0"/>
              <a:t>?</a:t>
            </a:r>
          </a:p>
          <a:p>
            <a:r>
              <a:rPr lang="en-US" altLang="zh-TW" sz="2600" b="1" dirty="0" smtClean="0"/>
              <a:t>    </a:t>
            </a:r>
            <a:r>
              <a:rPr lang="en-US" altLang="zh-TW" sz="2600" b="1" dirty="0" smtClean="0">
                <a:solidFill>
                  <a:srgbClr val="FF0000"/>
                </a:solidFill>
              </a:rPr>
              <a:t>Who </a:t>
            </a:r>
            <a:r>
              <a:rPr lang="en-US" altLang="zh-TW" sz="2600" b="1" dirty="0">
                <a:solidFill>
                  <a:srgbClr val="FF0000"/>
                </a:solidFill>
              </a:rPr>
              <a:t>is </a:t>
            </a:r>
            <a:r>
              <a:rPr lang="en-US" altLang="zh-TW" sz="2600" b="1" dirty="0" smtClean="0">
                <a:solidFill>
                  <a:srgbClr val="FF0000"/>
                </a:solidFill>
              </a:rPr>
              <a:t>disobedient</a:t>
            </a:r>
            <a:r>
              <a:rPr lang="en-US" altLang="zh-TW" sz="2600" b="1" dirty="0">
                <a:solidFill>
                  <a:srgbClr val="FF0000"/>
                </a:solidFill>
              </a:rPr>
              <a:t> </a:t>
            </a:r>
            <a:r>
              <a:rPr lang="en-US" altLang="zh-TW" sz="2600" b="1" dirty="0"/>
              <a:t>i</a:t>
            </a:r>
            <a:r>
              <a:rPr lang="en-US" altLang="zh-TW" sz="2600" b="1" dirty="0" smtClean="0"/>
              <a:t>n </a:t>
            </a:r>
            <a:r>
              <a:rPr lang="en-US" altLang="zh-TW" sz="2600" b="1" dirty="0"/>
              <a:t>this story </a:t>
            </a:r>
            <a:r>
              <a:rPr lang="en-US" altLang="zh-TW" sz="2600" b="1" dirty="0" smtClean="0"/>
              <a:t>? </a:t>
            </a:r>
          </a:p>
          <a:p>
            <a:r>
              <a:rPr lang="en-US" altLang="zh-TW" sz="2600" b="1" dirty="0"/>
              <a:t> </a:t>
            </a:r>
            <a:r>
              <a:rPr lang="en-US" altLang="zh-TW" sz="2600" b="1" dirty="0" smtClean="0"/>
              <a:t>   In other words, who didn’t follow the </a:t>
            </a:r>
            <a:r>
              <a:rPr lang="en-US" altLang="zh-TW" sz="2600" b="1" dirty="0"/>
              <a:t>will of the father</a:t>
            </a:r>
            <a:r>
              <a:rPr lang="en-US" altLang="zh-TW" sz="2600" b="1" dirty="0" smtClean="0"/>
              <a:t>?</a:t>
            </a:r>
            <a:endParaRPr lang="zh-TW" altLang="en-US" sz="2600" b="1" dirty="0"/>
          </a:p>
        </p:txBody>
      </p:sp>
      <p:sp>
        <p:nvSpPr>
          <p:cNvPr id="3" name="矩形 2"/>
          <p:cNvSpPr/>
          <p:nvPr/>
        </p:nvSpPr>
        <p:spPr>
          <a:xfrm>
            <a:off x="339949" y="1510869"/>
            <a:ext cx="3490186" cy="461665"/>
          </a:xfrm>
          <a:prstGeom prst="rect">
            <a:avLst/>
          </a:prstGeom>
        </p:spPr>
        <p:txBody>
          <a:bodyPr wrap="none">
            <a:spAutoFit/>
          </a:bodyPr>
          <a:lstStyle/>
          <a:p>
            <a:r>
              <a:rPr lang="zh-TW" altLang="en-US" sz="2400" b="1" dirty="0" smtClean="0">
                <a:solidFill>
                  <a:srgbClr val="FF0000"/>
                </a:solidFill>
                <a:sym typeface="Wingdings"/>
              </a:rPr>
              <a:t></a:t>
            </a:r>
            <a:r>
              <a:rPr lang="zh-TW" altLang="zh-TW" sz="2400" b="1" u="sng" dirty="0" smtClean="0"/>
              <a:t>小兒子</a:t>
            </a:r>
            <a:r>
              <a:rPr lang="en-US" altLang="zh-TW" sz="2400" b="1" u="sng" dirty="0" smtClean="0"/>
              <a:t>/the second son</a:t>
            </a:r>
            <a:endParaRPr lang="zh-TW" altLang="en-US" sz="2400" b="1" u="sng" dirty="0"/>
          </a:p>
        </p:txBody>
      </p:sp>
      <p:sp>
        <p:nvSpPr>
          <p:cNvPr id="4" name="矩形 3"/>
          <p:cNvSpPr/>
          <p:nvPr/>
        </p:nvSpPr>
        <p:spPr>
          <a:xfrm>
            <a:off x="447303" y="3507854"/>
            <a:ext cx="8467749" cy="129266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zh-TW" altLang="en-US" sz="2600" b="1" dirty="0" smtClean="0">
                <a:solidFill>
                  <a:srgbClr val="FF0000"/>
                </a:solidFill>
                <a:sym typeface="Wingdings"/>
              </a:rPr>
              <a:t></a:t>
            </a:r>
            <a:r>
              <a:rPr lang="zh-TW" altLang="zh-TW" sz="2600" b="1" dirty="0" smtClean="0"/>
              <a:t>主</a:t>
            </a:r>
            <a:r>
              <a:rPr lang="zh-TW" altLang="zh-TW" sz="2600" b="1" dirty="0"/>
              <a:t>耶穌說</a:t>
            </a:r>
            <a:r>
              <a:rPr lang="en-US" altLang="zh-TW" sz="2600" b="1" dirty="0"/>
              <a:t>, </a:t>
            </a:r>
            <a:r>
              <a:rPr lang="zh-TW" altLang="zh-TW" sz="2600" b="1" dirty="0"/>
              <a:t>這是不聽話的人</a:t>
            </a:r>
            <a:r>
              <a:rPr lang="en-US" altLang="zh-TW" sz="2600" b="1" dirty="0"/>
              <a:t>, </a:t>
            </a:r>
            <a:r>
              <a:rPr lang="zh-TW" altLang="zh-TW" sz="2600" b="1" dirty="0"/>
              <a:t>這是反而不能夠進神國的人</a:t>
            </a:r>
            <a:r>
              <a:rPr lang="en-US" altLang="zh-TW" dirty="0"/>
              <a:t>. </a:t>
            </a:r>
            <a:endParaRPr lang="en-US" altLang="zh-TW" dirty="0" smtClean="0"/>
          </a:p>
          <a:p>
            <a:r>
              <a:rPr lang="en-US" altLang="zh-TW" sz="2600" b="1" dirty="0" smtClean="0"/>
              <a:t>    Those who are disobedient are not </a:t>
            </a:r>
            <a:r>
              <a:rPr lang="en-US" altLang="zh-TW" sz="2600" b="1" dirty="0"/>
              <a:t>able to enter </a:t>
            </a:r>
            <a:r>
              <a:rPr lang="en-US" altLang="zh-TW" sz="2600" b="1" dirty="0" smtClean="0"/>
              <a:t>the </a:t>
            </a:r>
          </a:p>
          <a:p>
            <a:r>
              <a:rPr lang="en-US" altLang="zh-TW" sz="2600" b="1" dirty="0" smtClean="0"/>
              <a:t>     kingdom </a:t>
            </a:r>
            <a:r>
              <a:rPr lang="en-US" altLang="zh-TW" sz="2600" b="1" dirty="0"/>
              <a:t>of God.</a:t>
            </a:r>
            <a:endParaRPr lang="zh-TW" altLang="zh-TW" sz="2600" b="1" dirty="0"/>
          </a:p>
        </p:txBody>
      </p:sp>
      <p:sp>
        <p:nvSpPr>
          <p:cNvPr id="5" name="矩形 4"/>
          <p:cNvSpPr/>
          <p:nvPr/>
        </p:nvSpPr>
        <p:spPr>
          <a:xfrm>
            <a:off x="424458" y="2067694"/>
            <a:ext cx="8652248" cy="830997"/>
          </a:xfrm>
          <a:prstGeom prst="rect">
            <a:avLst/>
          </a:prstGeom>
        </p:spPr>
        <p:txBody>
          <a:bodyPr wrap="square">
            <a:spAutoFit/>
          </a:bodyPr>
          <a:lstStyle/>
          <a:p>
            <a:r>
              <a:rPr lang="en-US" altLang="zh-TW" sz="2400" b="1" dirty="0">
                <a:solidFill>
                  <a:srgbClr val="FF0000"/>
                </a:solidFill>
                <a:latin typeface="新細明體"/>
                <a:ea typeface="新細明體"/>
              </a:rPr>
              <a:t>=</a:t>
            </a:r>
            <a:r>
              <a:rPr lang="zh-TW" altLang="zh-TW" sz="2400" b="1" dirty="0" smtClean="0">
                <a:solidFill>
                  <a:srgbClr val="0070C0"/>
                </a:solidFill>
              </a:rPr>
              <a:t>就是</a:t>
            </a:r>
            <a:r>
              <a:rPr lang="zh-TW" altLang="zh-TW" sz="2400" b="1" dirty="0">
                <a:solidFill>
                  <a:srgbClr val="0070C0"/>
                </a:solidFill>
              </a:rPr>
              <a:t>有表面上服事神的工作</a:t>
            </a:r>
            <a:r>
              <a:rPr lang="en-US" altLang="zh-TW" sz="2400" b="1" dirty="0">
                <a:solidFill>
                  <a:srgbClr val="0070C0"/>
                </a:solidFill>
              </a:rPr>
              <a:t>, </a:t>
            </a:r>
            <a:r>
              <a:rPr lang="zh-TW" altLang="zh-TW" sz="2400" b="1" dirty="0">
                <a:solidFill>
                  <a:srgbClr val="0070C0"/>
                </a:solidFill>
              </a:rPr>
              <a:t>所任的職務就是祭司長</a:t>
            </a:r>
            <a:r>
              <a:rPr lang="en-US" altLang="zh-TW" sz="2400" b="1" dirty="0">
                <a:solidFill>
                  <a:srgbClr val="0070C0"/>
                </a:solidFill>
              </a:rPr>
              <a:t>, </a:t>
            </a:r>
            <a:r>
              <a:rPr lang="zh-TW" altLang="zh-TW" sz="2400" b="1" dirty="0">
                <a:solidFill>
                  <a:srgbClr val="0070C0"/>
                </a:solidFill>
              </a:rPr>
              <a:t>文</a:t>
            </a:r>
            <a:r>
              <a:rPr lang="zh-TW" altLang="zh-TW" sz="2400" b="1" dirty="0" smtClean="0">
                <a:solidFill>
                  <a:srgbClr val="0070C0"/>
                </a:solidFill>
              </a:rPr>
              <a:t>士</a:t>
            </a:r>
            <a:endParaRPr lang="en-US" altLang="zh-TW" sz="2400" b="1" dirty="0" smtClean="0">
              <a:solidFill>
                <a:srgbClr val="0070C0"/>
              </a:solidFill>
            </a:endParaRPr>
          </a:p>
          <a:p>
            <a:r>
              <a:rPr lang="en-US" altLang="zh-TW" sz="2400" b="1" u="sng" dirty="0">
                <a:solidFill>
                  <a:srgbClr val="0070C0"/>
                </a:solidFill>
              </a:rPr>
              <a:t> </a:t>
            </a:r>
            <a:r>
              <a:rPr lang="en-US" altLang="zh-TW" sz="2400" b="1" u="sng" dirty="0" smtClean="0">
                <a:solidFill>
                  <a:srgbClr val="0070C0"/>
                </a:solidFill>
              </a:rPr>
              <a:t>  the priests and the scribes who pretend they are obedient to God</a:t>
            </a:r>
            <a:endParaRPr lang="zh-TW" altLang="en-US" sz="2400" b="1" u="sng" dirty="0">
              <a:solidFill>
                <a:srgbClr val="0070C0"/>
              </a:solidFill>
            </a:endParaRPr>
          </a:p>
        </p:txBody>
      </p:sp>
    </p:spTree>
    <p:extLst>
      <p:ext uri="{BB962C8B-B14F-4D97-AF65-F5344CB8AC3E}">
        <p14:creationId xmlns:p14="http://schemas.microsoft.com/office/powerpoint/2010/main" val="105906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555526"/>
            <a:ext cx="6408712" cy="892552"/>
          </a:xfrm>
          <a:prstGeom prst="rect">
            <a:avLst/>
          </a:prstGeom>
        </p:spPr>
        <p:txBody>
          <a:bodyPr wrap="square">
            <a:spAutoFit/>
          </a:bodyPr>
          <a:lstStyle/>
          <a:p>
            <a:r>
              <a:rPr lang="en-US" altLang="zh-TW" sz="2600" b="1" dirty="0" smtClean="0">
                <a:solidFill>
                  <a:srgbClr val="FF0000"/>
                </a:solidFill>
                <a:sym typeface="Wingdings"/>
              </a:rPr>
              <a:t>Q:</a:t>
            </a:r>
            <a:r>
              <a:rPr lang="zh-TW" altLang="zh-TW" sz="2600" b="1" dirty="0" smtClean="0"/>
              <a:t>那麼</a:t>
            </a:r>
            <a:r>
              <a:rPr lang="zh-TW" altLang="zh-TW" sz="2600" b="1" dirty="0"/>
              <a:t>這個故事對我們是甚麼意思</a:t>
            </a:r>
            <a:r>
              <a:rPr lang="en-US" altLang="zh-TW" sz="2600" b="1" dirty="0" smtClean="0"/>
              <a:t>?</a:t>
            </a:r>
          </a:p>
          <a:p>
            <a:r>
              <a:rPr lang="en-US" altLang="zh-TW" sz="2600" b="1" u="sng" dirty="0" smtClean="0"/>
              <a:t>     What does this story inspire us?         </a:t>
            </a:r>
            <a:endParaRPr lang="zh-TW" altLang="zh-TW" sz="2600" b="1" u="sng" dirty="0"/>
          </a:p>
        </p:txBody>
      </p:sp>
      <p:sp>
        <p:nvSpPr>
          <p:cNvPr id="3" name="矩形 2"/>
          <p:cNvSpPr/>
          <p:nvPr/>
        </p:nvSpPr>
        <p:spPr>
          <a:xfrm>
            <a:off x="323528" y="1995686"/>
            <a:ext cx="8568952" cy="1292662"/>
          </a:xfrm>
          <a:prstGeom prst="rect">
            <a:avLst/>
          </a:prstGeom>
        </p:spPr>
        <p:txBody>
          <a:bodyPr wrap="square">
            <a:spAutoFit/>
          </a:bodyPr>
          <a:lstStyle/>
          <a:p>
            <a:r>
              <a:rPr lang="en-US" altLang="zh-TW" sz="2600" b="1" dirty="0" smtClean="0">
                <a:solidFill>
                  <a:srgbClr val="FF0000"/>
                </a:solidFill>
              </a:rPr>
              <a:t>I. </a:t>
            </a:r>
            <a:r>
              <a:rPr lang="zh-TW" altLang="zh-TW" sz="2600" b="1" dirty="0" smtClean="0"/>
              <a:t>主</a:t>
            </a:r>
            <a:r>
              <a:rPr lang="zh-TW" altLang="zh-TW" sz="2600" b="1" dirty="0"/>
              <a:t>不看過去的地位</a:t>
            </a:r>
            <a:r>
              <a:rPr lang="en-US" altLang="zh-TW" sz="2600" b="1" dirty="0"/>
              <a:t>, </a:t>
            </a:r>
            <a:r>
              <a:rPr lang="zh-TW" altLang="zh-TW" sz="2600" b="1" dirty="0"/>
              <a:t>而看現在與將來的同心同工</a:t>
            </a:r>
            <a:r>
              <a:rPr lang="en-US" altLang="zh-TW" sz="2600" b="1" dirty="0" smtClean="0"/>
              <a:t>.</a:t>
            </a:r>
          </a:p>
          <a:p>
            <a:r>
              <a:rPr lang="en-US" altLang="zh-TW" sz="2600" b="1" dirty="0" smtClean="0"/>
              <a:t>   The </a:t>
            </a:r>
            <a:r>
              <a:rPr lang="en-US" altLang="zh-TW" sz="2600" b="1" dirty="0"/>
              <a:t>Lord does not </a:t>
            </a:r>
            <a:r>
              <a:rPr lang="en-US" altLang="zh-TW" sz="2600" b="1" dirty="0" smtClean="0"/>
              <a:t>judge you by your past status, </a:t>
            </a:r>
            <a:r>
              <a:rPr lang="en-US" altLang="zh-TW" sz="2600" b="1" dirty="0"/>
              <a:t>but </a:t>
            </a:r>
            <a:r>
              <a:rPr lang="en-US" altLang="zh-TW" sz="2600" b="1" dirty="0" smtClean="0"/>
              <a:t>by</a:t>
            </a:r>
          </a:p>
          <a:p>
            <a:r>
              <a:rPr lang="en-US" altLang="zh-TW" sz="2600" b="1" dirty="0"/>
              <a:t> </a:t>
            </a:r>
            <a:r>
              <a:rPr lang="en-US" altLang="zh-TW" sz="2600" b="1" dirty="0" smtClean="0"/>
              <a:t>   your current </a:t>
            </a:r>
            <a:r>
              <a:rPr lang="en-US" altLang="zh-TW" sz="2600" b="1" dirty="0"/>
              <a:t>and future </a:t>
            </a:r>
            <a:r>
              <a:rPr lang="en-US" altLang="zh-TW" sz="2600" b="1" dirty="0" smtClean="0"/>
              <a:t>work.</a:t>
            </a:r>
            <a:endParaRPr lang="zh-TW" altLang="zh-TW" sz="2600" b="1" dirty="0"/>
          </a:p>
        </p:txBody>
      </p:sp>
    </p:spTree>
    <p:extLst>
      <p:ext uri="{BB962C8B-B14F-4D97-AF65-F5344CB8AC3E}">
        <p14:creationId xmlns:p14="http://schemas.microsoft.com/office/powerpoint/2010/main" val="3151377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ãå¸è­è«¾è¯äººå®£éæãçåçæå°çµæ"/>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604798"/>
            <a:ext cx="5184576" cy="3432045"/>
          </a:xfrm>
          <a:prstGeom prst="rect">
            <a:avLst/>
          </a:prstGeom>
          <a:noFill/>
          <a:extLst>
            <a:ext uri="{909E8E84-426E-40DD-AFC4-6F175D3DCCD1}">
              <a14:hiddenFill xmlns:a14="http://schemas.microsoft.com/office/drawing/2010/main">
                <a:solidFill>
                  <a:srgbClr val="FFFFFF"/>
                </a:solidFill>
              </a14:hiddenFill>
            </a:ext>
          </a:extLst>
        </p:spPr>
      </p:pic>
      <p:sp>
        <p:nvSpPr>
          <p:cNvPr id="2" name="矩形 1"/>
          <p:cNvSpPr/>
          <p:nvPr/>
        </p:nvSpPr>
        <p:spPr>
          <a:xfrm>
            <a:off x="619200" y="1056540"/>
            <a:ext cx="7310078" cy="492443"/>
          </a:xfrm>
          <a:prstGeom prst="rect">
            <a:avLst/>
          </a:prstGeom>
        </p:spPr>
        <p:txBody>
          <a:bodyPr wrap="none">
            <a:spAutoFit/>
          </a:bodyPr>
          <a:lstStyle/>
          <a:p>
            <a:r>
              <a:rPr lang="zh-TW" altLang="zh-TW" sz="2600" b="1" dirty="0"/>
              <a:t>布蘭諾華人宣道</a:t>
            </a:r>
            <a:r>
              <a:rPr lang="zh-TW" altLang="zh-TW" sz="2600" b="1" dirty="0" smtClean="0"/>
              <a:t>會</a:t>
            </a:r>
            <a:r>
              <a:rPr lang="en-US" altLang="zh-TW" sz="2600" b="1" dirty="0" smtClean="0"/>
              <a:t> / Plano </a:t>
            </a:r>
            <a:r>
              <a:rPr lang="en-US" altLang="zh-TW" sz="2600" b="1" dirty="0"/>
              <a:t>Chinese Alliance Church</a:t>
            </a:r>
            <a:endParaRPr lang="zh-TW" altLang="en-US" sz="2600" b="1" dirty="0"/>
          </a:p>
        </p:txBody>
      </p:sp>
      <p:sp>
        <p:nvSpPr>
          <p:cNvPr id="3" name="矩形 2"/>
          <p:cNvSpPr/>
          <p:nvPr/>
        </p:nvSpPr>
        <p:spPr>
          <a:xfrm>
            <a:off x="611560" y="411510"/>
            <a:ext cx="2025234" cy="492443"/>
          </a:xfrm>
          <a:prstGeom prst="rect">
            <a:avLst/>
          </a:prstGeom>
        </p:spPr>
        <p:txBody>
          <a:bodyPr wrap="none">
            <a:spAutoFit/>
          </a:bodyPr>
          <a:lstStyle/>
          <a:p>
            <a:r>
              <a:rPr lang="en-US" altLang="zh-TW" sz="2600" b="1" u="sng" dirty="0"/>
              <a:t>Illustration 1:</a:t>
            </a:r>
            <a:endParaRPr lang="zh-TW" altLang="zh-TW" sz="2600" b="1" u="sng" dirty="0"/>
          </a:p>
        </p:txBody>
      </p:sp>
    </p:spTree>
    <p:extLst>
      <p:ext uri="{BB962C8B-B14F-4D97-AF65-F5344CB8AC3E}">
        <p14:creationId xmlns:p14="http://schemas.microsoft.com/office/powerpoint/2010/main" val="1682637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900" y="267494"/>
            <a:ext cx="8784579" cy="1938992"/>
          </a:xfrm>
          <a:prstGeom prst="rect">
            <a:avLst/>
          </a:prstGeom>
        </p:spPr>
        <p:txBody>
          <a:bodyPr wrap="square">
            <a:spAutoFit/>
          </a:bodyPr>
          <a:lstStyle/>
          <a:p>
            <a:r>
              <a:rPr lang="en-US" altLang="zh-TW" sz="2400" b="1" baseline="30000" dirty="0"/>
              <a:t>1</a:t>
            </a:r>
            <a:r>
              <a:rPr lang="zh-TW" altLang="zh-TW" sz="2400" b="1" dirty="0"/>
              <a:t>摩西從摩押平原登尼波山，上了那與耶利哥相對的毘斯迦山頂。耶和華把基列全地直到但，</a:t>
            </a:r>
            <a:r>
              <a:rPr lang="en-US" altLang="zh-TW" sz="2400" b="1" baseline="30000" dirty="0"/>
              <a:t>2</a:t>
            </a:r>
            <a:r>
              <a:rPr lang="zh-TW" altLang="zh-TW" sz="2400" b="1" dirty="0"/>
              <a:t>拿弗他利全地，以法蓮、瑪拿西的地，猶大全地直到西海，</a:t>
            </a:r>
            <a:r>
              <a:rPr lang="en-US" altLang="zh-TW" sz="2400" b="1" baseline="30000" dirty="0"/>
              <a:t>3</a:t>
            </a:r>
            <a:r>
              <a:rPr lang="zh-TW" altLang="zh-TW" sz="2400" b="1" dirty="0"/>
              <a:t>南地和棕樹城耶利哥的平原，直到瑣珥，都指給他看</a:t>
            </a:r>
            <a:r>
              <a:rPr lang="zh-TW" altLang="zh-TW" sz="2400" b="1" dirty="0" smtClean="0"/>
              <a:t>。</a:t>
            </a:r>
            <a:r>
              <a:rPr lang="en-US" altLang="zh-TW" sz="2400" b="1" baseline="30000" dirty="0"/>
              <a:t>4</a:t>
            </a:r>
            <a:r>
              <a:rPr lang="zh-TW" altLang="zh-TW" sz="2400" b="1" dirty="0"/>
              <a:t>耶和華對他說：這就是我向亞伯拉罕、以撒、雅各起誓應許之地，</a:t>
            </a:r>
            <a:endParaRPr lang="zh-TW" altLang="en-US" sz="2400" b="1" dirty="0"/>
          </a:p>
        </p:txBody>
      </p:sp>
      <p:sp>
        <p:nvSpPr>
          <p:cNvPr id="3" name="矩形 2"/>
          <p:cNvSpPr/>
          <p:nvPr/>
        </p:nvSpPr>
        <p:spPr>
          <a:xfrm>
            <a:off x="215912" y="2252286"/>
            <a:ext cx="8748575" cy="2677656"/>
          </a:xfrm>
          <a:prstGeom prst="rect">
            <a:avLst/>
          </a:prstGeom>
        </p:spPr>
        <p:txBody>
          <a:bodyPr wrap="square">
            <a:spAutoFit/>
          </a:bodyPr>
          <a:lstStyle/>
          <a:p>
            <a:r>
              <a:rPr lang="en-US" altLang="zh-TW" sz="2400" b="1" baseline="30000" dirty="0"/>
              <a:t>1</a:t>
            </a:r>
            <a:r>
              <a:rPr lang="en-US" altLang="zh-TW" sz="2400" b="1" dirty="0"/>
              <a:t>Then Moses went up from the plains of Moab to Mount Nebo, to the top of Pisgah, which is opposite Jericho. And the Lord showed him all the land, Gilead as far as Dan, </a:t>
            </a:r>
            <a:r>
              <a:rPr lang="en-US" altLang="zh-TW" sz="2400" b="1" baseline="30000" dirty="0"/>
              <a:t>2</a:t>
            </a:r>
            <a:r>
              <a:rPr lang="en-US" altLang="zh-TW" sz="2400" b="1" dirty="0"/>
              <a:t>all Naphtali, the land of Ephraim and Manasseh, all the land of Judah as far as the western sea, </a:t>
            </a:r>
            <a:r>
              <a:rPr lang="en-US" altLang="zh-TW" sz="2400" b="1" baseline="30000" dirty="0"/>
              <a:t>3</a:t>
            </a:r>
            <a:r>
              <a:rPr lang="en-US" altLang="zh-TW" sz="2400" b="1" dirty="0"/>
              <a:t>the </a:t>
            </a:r>
            <a:r>
              <a:rPr lang="en-US" altLang="zh-TW" sz="2400" b="1" dirty="0" err="1"/>
              <a:t>Negeb</a:t>
            </a:r>
            <a:r>
              <a:rPr lang="en-US" altLang="zh-TW" sz="2400" b="1" dirty="0"/>
              <a:t>, and the Plain, that is, the Valley of Jericho the city of palm trees, as far as </a:t>
            </a:r>
            <a:r>
              <a:rPr lang="en-US" altLang="zh-TW" sz="2400" b="1" dirty="0" err="1"/>
              <a:t>Zoar</a:t>
            </a:r>
            <a:r>
              <a:rPr lang="en-US" altLang="zh-TW" sz="2400" b="1" dirty="0"/>
              <a:t>. </a:t>
            </a:r>
            <a:r>
              <a:rPr lang="en-US" altLang="zh-TW" sz="2400" b="1" baseline="30000" dirty="0"/>
              <a:t>4</a:t>
            </a:r>
            <a:r>
              <a:rPr lang="en-US" altLang="zh-TW" sz="2400" b="1" dirty="0"/>
              <a:t>And the Lord said to him, "This is the land of which I swore to Abraham, to Isaac, and to Jacob,</a:t>
            </a:r>
            <a:endParaRPr lang="zh-TW" altLang="en-US" sz="2400" b="1" dirty="0"/>
          </a:p>
        </p:txBody>
      </p:sp>
    </p:spTree>
    <p:extLst>
      <p:ext uri="{BB962C8B-B14F-4D97-AF65-F5344CB8AC3E}">
        <p14:creationId xmlns:p14="http://schemas.microsoft.com/office/powerpoint/2010/main" val="36751440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1520" y="407442"/>
            <a:ext cx="8640960" cy="2308324"/>
          </a:xfrm>
          <a:prstGeom prst="rect">
            <a:avLst/>
          </a:prstGeom>
        </p:spPr>
        <p:txBody>
          <a:bodyPr wrap="square">
            <a:spAutoFit/>
          </a:bodyPr>
          <a:lstStyle/>
          <a:p>
            <a:r>
              <a:rPr lang="zh-TW" altLang="zh-TW" sz="2400" b="1" dirty="0"/>
              <a:t>說：我必將這地賜給你的後裔。現在我使你眼睛看見了，你卻不得過到那裡去。</a:t>
            </a:r>
            <a:r>
              <a:rPr lang="en-US" altLang="zh-TW" sz="2400" b="1" baseline="30000" dirty="0"/>
              <a:t>5</a:t>
            </a:r>
            <a:r>
              <a:rPr lang="zh-TW" altLang="zh-TW" sz="2400" b="1" dirty="0"/>
              <a:t>於是，耶和華的僕人摩西死在摩押地，正如耶和華所說的。</a:t>
            </a:r>
            <a:r>
              <a:rPr lang="en-US" altLang="zh-TW" sz="2400" b="1" baseline="30000" dirty="0"/>
              <a:t>6</a:t>
            </a:r>
            <a:r>
              <a:rPr lang="zh-TW" altLang="zh-TW" sz="2400" b="1" dirty="0"/>
              <a:t>耶和華將他埋葬在摩押地、伯毘珥對面的谷中，只是到今日沒有人知道他的墳墓。</a:t>
            </a:r>
            <a:r>
              <a:rPr lang="en-US" altLang="zh-TW" sz="2400" b="1" baseline="30000" dirty="0"/>
              <a:t>7</a:t>
            </a:r>
            <a:r>
              <a:rPr lang="zh-TW" altLang="zh-TW" sz="2400" b="1" dirty="0"/>
              <a:t>摩西死的時候年一百二十歲；眼目沒有昏花，精神沒有衰敗。【申</a:t>
            </a:r>
            <a:r>
              <a:rPr lang="en-US" altLang="zh-TW" sz="2400" b="1" dirty="0"/>
              <a:t> 34:1~7</a:t>
            </a:r>
            <a:r>
              <a:rPr lang="zh-TW" altLang="zh-TW" sz="2400" b="1" dirty="0"/>
              <a:t>】</a:t>
            </a:r>
            <a:r>
              <a:rPr lang="en-US" altLang="zh-TW" sz="2400" b="1" dirty="0"/>
              <a:t/>
            </a:r>
            <a:br>
              <a:rPr lang="en-US" altLang="zh-TW" sz="2400" b="1" dirty="0"/>
            </a:br>
            <a:endParaRPr lang="zh-TW" altLang="en-US" sz="2400" b="1" dirty="0"/>
          </a:p>
        </p:txBody>
      </p:sp>
      <p:sp>
        <p:nvSpPr>
          <p:cNvPr id="3" name="矩形 2"/>
          <p:cNvSpPr/>
          <p:nvPr/>
        </p:nvSpPr>
        <p:spPr>
          <a:xfrm>
            <a:off x="240482" y="2466985"/>
            <a:ext cx="8460432" cy="2677656"/>
          </a:xfrm>
          <a:prstGeom prst="rect">
            <a:avLst/>
          </a:prstGeom>
        </p:spPr>
        <p:txBody>
          <a:bodyPr wrap="square">
            <a:spAutoFit/>
          </a:bodyPr>
          <a:lstStyle/>
          <a:p>
            <a:r>
              <a:rPr lang="en-US" altLang="zh-TW" sz="2400" b="1" dirty="0"/>
              <a:t>'I will give it to your offspring.' I have let you see it with your eyes, but you shall not go over there." </a:t>
            </a:r>
            <a:r>
              <a:rPr lang="en-US" altLang="zh-TW" sz="2400" b="1" baseline="30000" dirty="0"/>
              <a:t>5</a:t>
            </a:r>
            <a:r>
              <a:rPr lang="en-US" altLang="zh-TW" sz="2400" b="1" dirty="0"/>
              <a:t>So Moses the servant of the Lord died there in the land of Moab, according to the word of the Lord, </a:t>
            </a:r>
            <a:r>
              <a:rPr lang="en-US" altLang="zh-TW" sz="2400" b="1" baseline="30000" dirty="0"/>
              <a:t>6</a:t>
            </a:r>
            <a:r>
              <a:rPr lang="en-US" altLang="zh-TW" sz="2400" b="1" dirty="0"/>
              <a:t>and he buried him in the valley in the land of Moab opposite Beth-</a:t>
            </a:r>
            <a:r>
              <a:rPr lang="en-US" altLang="zh-TW" sz="2400" b="1" dirty="0" err="1"/>
              <a:t>peor</a:t>
            </a:r>
            <a:r>
              <a:rPr lang="en-US" altLang="zh-TW" sz="2400" b="1" dirty="0"/>
              <a:t>; but no one knows the place of his burial to this day. </a:t>
            </a:r>
            <a:r>
              <a:rPr lang="en-US" altLang="zh-TW" sz="2400" b="1" baseline="30000" dirty="0"/>
              <a:t>7</a:t>
            </a:r>
            <a:r>
              <a:rPr lang="en-US" altLang="zh-TW" sz="2400" b="1" dirty="0"/>
              <a:t>Moses was 120 years old when he died. His eye was undimmed, and his vigor unabated. </a:t>
            </a:r>
            <a:r>
              <a:rPr lang="zh-TW" altLang="zh-TW" sz="2400" b="1" dirty="0"/>
              <a:t>【</a:t>
            </a:r>
            <a:r>
              <a:rPr lang="en-US" altLang="zh-TW" sz="2400" b="1" dirty="0" err="1"/>
              <a:t>Deut</a:t>
            </a:r>
            <a:r>
              <a:rPr lang="en-US" altLang="zh-TW" sz="2400" b="1" dirty="0"/>
              <a:t> 34:1~7</a:t>
            </a:r>
            <a:r>
              <a:rPr lang="zh-TW" altLang="zh-TW" sz="2400" b="1" dirty="0"/>
              <a:t>】</a:t>
            </a:r>
          </a:p>
        </p:txBody>
      </p:sp>
    </p:spTree>
    <p:extLst>
      <p:ext uri="{BB962C8B-B14F-4D97-AF65-F5344CB8AC3E}">
        <p14:creationId xmlns:p14="http://schemas.microsoft.com/office/powerpoint/2010/main" val="35296302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843558"/>
            <a:ext cx="8676456" cy="3785652"/>
          </a:xfrm>
          <a:prstGeom prst="rect">
            <a:avLst/>
          </a:prstGeom>
        </p:spPr>
        <p:txBody>
          <a:bodyPr wrap="square">
            <a:spAutoFit/>
          </a:bodyPr>
          <a:lstStyle/>
          <a:p>
            <a:r>
              <a:rPr lang="en-US" altLang="zh-TW" sz="2400" b="1" baseline="30000" dirty="0"/>
              <a:t>12</a:t>
            </a:r>
            <a:r>
              <a:rPr lang="zh-TW" altLang="zh-TW" sz="2400" b="1" dirty="0"/>
              <a:t>小子們哪，我寫信給你們，因為你們的罪藉著主名得了赦免。</a:t>
            </a:r>
            <a:r>
              <a:rPr lang="en-US" altLang="zh-TW" sz="2400" b="1" baseline="30000" dirty="0"/>
              <a:t>13</a:t>
            </a:r>
            <a:r>
              <a:rPr lang="zh-TW" altLang="zh-TW" sz="2400" b="1" dirty="0"/>
              <a:t>父老阿，我寫信給你們，因為你們認識那從起初原有的。少年人哪，我寫信給你們，因為你們勝了那惡者。小子們哪，我曾寫信給你們，因為你們認識父。【約一</a:t>
            </a:r>
            <a:r>
              <a:rPr lang="en-US" altLang="zh-TW" sz="2400" b="1" dirty="0"/>
              <a:t> 2:12~13</a:t>
            </a:r>
            <a:r>
              <a:rPr lang="zh-TW" altLang="zh-TW" sz="2400" b="1" dirty="0" smtClean="0"/>
              <a:t>】</a:t>
            </a:r>
            <a:endParaRPr lang="en-US" altLang="zh-TW" sz="2400" b="1" dirty="0" smtClean="0"/>
          </a:p>
          <a:p>
            <a:r>
              <a:rPr lang="en-US" altLang="zh-TW" sz="2400" b="1" dirty="0"/>
              <a:t/>
            </a:r>
            <a:br>
              <a:rPr lang="en-US" altLang="zh-TW" sz="2400" b="1" dirty="0"/>
            </a:br>
            <a:r>
              <a:rPr lang="en-US" altLang="zh-TW" sz="2400" b="1" baseline="30000" dirty="0"/>
              <a:t>12</a:t>
            </a:r>
            <a:r>
              <a:rPr lang="en-US" altLang="zh-TW" sz="2400" b="1" dirty="0"/>
              <a:t>I am writing to you, little children, because your sins are forgiven for his name's sake. </a:t>
            </a:r>
            <a:r>
              <a:rPr lang="en-US" altLang="zh-TW" sz="2400" b="1" baseline="30000" dirty="0"/>
              <a:t>13</a:t>
            </a:r>
            <a:r>
              <a:rPr lang="en-US" altLang="zh-TW" sz="2400" b="1" dirty="0"/>
              <a:t>I am writing to you, fathers, because you know him who is from the beginning. I am writing to you, young men, because you have overcome the evil one. I write to you, children, because you know the Father. </a:t>
            </a:r>
            <a:r>
              <a:rPr lang="zh-TW" altLang="zh-TW" sz="2400" b="1" dirty="0"/>
              <a:t>【</a:t>
            </a:r>
            <a:r>
              <a:rPr lang="en-US" altLang="zh-TW" sz="2400" b="1" dirty="0"/>
              <a:t>1John 2:12~13</a:t>
            </a:r>
            <a:r>
              <a:rPr lang="zh-TW" altLang="zh-TW" sz="2400" b="1" dirty="0"/>
              <a:t>】</a:t>
            </a:r>
          </a:p>
        </p:txBody>
      </p:sp>
    </p:spTree>
    <p:extLst>
      <p:ext uri="{BB962C8B-B14F-4D97-AF65-F5344CB8AC3E}">
        <p14:creationId xmlns:p14="http://schemas.microsoft.com/office/powerpoint/2010/main" val="40471505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483518"/>
            <a:ext cx="7511865" cy="1292662"/>
          </a:xfrm>
          <a:prstGeom prst="rect">
            <a:avLst/>
          </a:prstGeom>
        </p:spPr>
        <p:txBody>
          <a:bodyPr wrap="none">
            <a:spAutoFit/>
          </a:bodyPr>
          <a:lstStyle/>
          <a:p>
            <a:r>
              <a:rPr lang="en-US" altLang="zh-TW" sz="2600" b="1" dirty="0">
                <a:solidFill>
                  <a:srgbClr val="FF0000"/>
                </a:solidFill>
              </a:rPr>
              <a:t>II. </a:t>
            </a:r>
            <a:r>
              <a:rPr lang="zh-TW" altLang="zh-TW" sz="2600" b="1" dirty="0"/>
              <a:t>主要的是實際的聽話</a:t>
            </a:r>
            <a:r>
              <a:rPr lang="en-US" altLang="zh-TW" sz="2600" b="1" dirty="0"/>
              <a:t>, </a:t>
            </a:r>
            <a:r>
              <a:rPr lang="zh-TW" altLang="zh-TW" sz="2600" b="1" dirty="0"/>
              <a:t>而不是表面的應付</a:t>
            </a:r>
            <a:r>
              <a:rPr lang="en-US" altLang="zh-TW" sz="2600" b="1" dirty="0" smtClean="0"/>
              <a:t>.</a:t>
            </a:r>
          </a:p>
          <a:p>
            <a:r>
              <a:rPr lang="en-US" altLang="zh-TW" sz="2600" b="1" dirty="0" smtClean="0"/>
              <a:t>    The important thing is true obedience instead of </a:t>
            </a:r>
          </a:p>
          <a:p>
            <a:r>
              <a:rPr lang="en-US" altLang="zh-TW" sz="2600" b="1" dirty="0"/>
              <a:t> </a:t>
            </a:r>
            <a:r>
              <a:rPr lang="en-US" altLang="zh-TW" sz="2600" b="1" dirty="0" smtClean="0"/>
              <a:t>    being merely cosmetic. </a:t>
            </a:r>
            <a:endParaRPr lang="zh-TW" altLang="zh-TW" sz="2600" b="1" dirty="0"/>
          </a:p>
        </p:txBody>
      </p:sp>
      <p:pic>
        <p:nvPicPr>
          <p:cNvPr id="8194" name="Picture 2" descr="ç¸éåç"/>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436418"/>
            <a:ext cx="3333703" cy="2520280"/>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4" descr="ãâä¸ææ¿ç­, ä¸æå°ç­âãçåçæå°çµæ"/>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TW" altLang="en-US"/>
          </a:p>
        </p:txBody>
      </p:sp>
      <p:sp>
        <p:nvSpPr>
          <p:cNvPr id="6" name="AutoShape 6" descr="ãâä¸ææ¿ç­, ä¸æå°ç­âãçåçæå°çµæ"/>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TW" altLang="en-US"/>
          </a:p>
        </p:txBody>
      </p:sp>
      <p:pic>
        <p:nvPicPr>
          <p:cNvPr id="8200" name="Picture 8" descr="ãâä¸ææ¿ç­, ä¸æå°ç­âãçåçæå°çµæ"/>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9042" y="2125362"/>
            <a:ext cx="3024336" cy="3041752"/>
          </a:xfrm>
          <a:prstGeom prst="rect">
            <a:avLst/>
          </a:prstGeom>
          <a:noFill/>
          <a:extLst>
            <a:ext uri="{909E8E84-426E-40DD-AFC4-6F175D3DCCD1}">
              <a14:hiddenFill xmlns:a14="http://schemas.microsoft.com/office/drawing/2010/main">
                <a:solidFill>
                  <a:srgbClr val="FFFFFF"/>
                </a:solidFill>
              </a14:hiddenFill>
            </a:ext>
          </a:extLst>
        </p:spPr>
      </p:pic>
      <p:sp>
        <p:nvSpPr>
          <p:cNvPr id="7" name="矩形 6"/>
          <p:cNvSpPr/>
          <p:nvPr/>
        </p:nvSpPr>
        <p:spPr>
          <a:xfrm>
            <a:off x="827584" y="1914971"/>
            <a:ext cx="4065024" cy="461665"/>
          </a:xfrm>
          <a:prstGeom prst="rect">
            <a:avLst/>
          </a:prstGeom>
        </p:spPr>
        <p:txBody>
          <a:bodyPr wrap="none">
            <a:spAutoFit/>
          </a:bodyPr>
          <a:lstStyle/>
          <a:p>
            <a:r>
              <a:rPr lang="en-US" altLang="zh-TW" sz="2400" b="1" dirty="0" smtClean="0">
                <a:solidFill>
                  <a:srgbClr val="FF0000"/>
                </a:solidFill>
                <a:sym typeface="Wingdings"/>
              </a:rPr>
              <a:t></a:t>
            </a:r>
            <a:r>
              <a:rPr lang="en-US" altLang="zh-TW" sz="2400" b="1" dirty="0" smtClean="0"/>
              <a:t>“</a:t>
            </a:r>
            <a:r>
              <a:rPr lang="zh-TW" altLang="zh-TW" sz="2400" b="1" dirty="0"/>
              <a:t>陽奉陰違</a:t>
            </a:r>
            <a:r>
              <a:rPr lang="en-US" altLang="zh-TW" sz="2400" b="1" dirty="0" smtClean="0"/>
              <a:t>”/fake obedience</a:t>
            </a:r>
            <a:endParaRPr lang="zh-TW" altLang="zh-TW" sz="2400" b="1" dirty="0"/>
          </a:p>
        </p:txBody>
      </p:sp>
      <p:sp>
        <p:nvSpPr>
          <p:cNvPr id="8" name="矩形 7"/>
          <p:cNvSpPr/>
          <p:nvPr/>
        </p:nvSpPr>
        <p:spPr>
          <a:xfrm>
            <a:off x="5649042" y="3075806"/>
            <a:ext cx="458780" cy="461665"/>
          </a:xfrm>
          <a:prstGeom prst="rect">
            <a:avLst/>
          </a:prstGeom>
        </p:spPr>
        <p:txBody>
          <a:bodyPr wrap="none">
            <a:spAutoFit/>
          </a:bodyPr>
          <a:lstStyle/>
          <a:p>
            <a:r>
              <a:rPr lang="en-US" altLang="zh-TW" sz="2400" b="1" dirty="0">
                <a:solidFill>
                  <a:srgbClr val="FF0000"/>
                </a:solidFill>
                <a:sym typeface="Wingdings"/>
              </a:rPr>
              <a:t></a:t>
            </a:r>
            <a:endParaRPr lang="zh-TW" altLang="en-US" sz="2400" dirty="0"/>
          </a:p>
        </p:txBody>
      </p:sp>
    </p:spTree>
    <p:extLst>
      <p:ext uri="{BB962C8B-B14F-4D97-AF65-F5344CB8AC3E}">
        <p14:creationId xmlns:p14="http://schemas.microsoft.com/office/powerpoint/2010/main" val="2324041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20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40669" y="405419"/>
            <a:ext cx="7441140" cy="892552"/>
          </a:xfrm>
          <a:prstGeom prst="rect">
            <a:avLst/>
          </a:prstGeom>
        </p:spPr>
        <p:txBody>
          <a:bodyPr wrap="none">
            <a:spAutoFit/>
          </a:bodyPr>
          <a:lstStyle/>
          <a:p>
            <a:r>
              <a:rPr lang="en-US" altLang="zh-TW" sz="2600" b="1" dirty="0" smtClean="0">
                <a:solidFill>
                  <a:srgbClr val="FF0000"/>
                </a:solidFill>
              </a:rPr>
              <a:t>Q:</a:t>
            </a:r>
            <a:r>
              <a:rPr lang="zh-TW" altLang="zh-TW" sz="2600" b="1" dirty="0" smtClean="0"/>
              <a:t>要</a:t>
            </a:r>
            <a:r>
              <a:rPr lang="zh-TW" altLang="zh-TW" sz="2600" b="1" dirty="0"/>
              <a:t>不要打小孩</a:t>
            </a:r>
            <a:r>
              <a:rPr lang="en-US" altLang="zh-TW" sz="2600" b="1" dirty="0" smtClean="0"/>
              <a:t>? </a:t>
            </a:r>
          </a:p>
          <a:p>
            <a:r>
              <a:rPr lang="en-US" altLang="zh-TW" sz="2600" b="1" dirty="0" smtClean="0"/>
              <a:t>    Is it necessary to beat your child as a punishment?</a:t>
            </a:r>
          </a:p>
        </p:txBody>
      </p:sp>
      <p:sp>
        <p:nvSpPr>
          <p:cNvPr id="3" name="矩形 2"/>
          <p:cNvSpPr/>
          <p:nvPr/>
        </p:nvSpPr>
        <p:spPr>
          <a:xfrm>
            <a:off x="251520" y="1405692"/>
            <a:ext cx="3622658" cy="892552"/>
          </a:xfrm>
          <a:prstGeom prst="rect">
            <a:avLst/>
          </a:prstGeom>
        </p:spPr>
        <p:txBody>
          <a:bodyPr wrap="none">
            <a:spAutoFit/>
          </a:bodyPr>
          <a:lstStyle/>
          <a:p>
            <a:r>
              <a:rPr lang="en-US" altLang="zh-TW" sz="2600" b="1" dirty="0" smtClean="0"/>
              <a:t>   </a:t>
            </a:r>
            <a:r>
              <a:rPr lang="en-US" altLang="zh-TW" sz="2600" b="1" dirty="0" smtClean="0">
                <a:solidFill>
                  <a:srgbClr val="FF0000"/>
                </a:solidFill>
                <a:sym typeface="Wingdings"/>
              </a:rPr>
              <a:t></a:t>
            </a:r>
            <a:r>
              <a:rPr lang="zh-TW" altLang="zh-TW" sz="2600" b="1" dirty="0" smtClean="0"/>
              <a:t>我</a:t>
            </a:r>
            <a:r>
              <a:rPr lang="zh-TW" altLang="zh-TW" sz="2600" b="1" dirty="0"/>
              <a:t>的答案是</a:t>
            </a:r>
            <a:r>
              <a:rPr lang="en-US" altLang="zh-TW" sz="2600" b="1" dirty="0"/>
              <a:t>, </a:t>
            </a:r>
            <a:r>
              <a:rPr lang="en-US" altLang="zh-TW" sz="2600" b="1" u="sng" dirty="0">
                <a:solidFill>
                  <a:srgbClr val="0070C0"/>
                </a:solidFill>
              </a:rPr>
              <a:t>“</a:t>
            </a:r>
            <a:r>
              <a:rPr lang="zh-TW" altLang="zh-TW" sz="2600" b="1" u="sng" dirty="0">
                <a:solidFill>
                  <a:srgbClr val="0070C0"/>
                </a:solidFill>
              </a:rPr>
              <a:t>要</a:t>
            </a:r>
            <a:r>
              <a:rPr lang="en-US" altLang="zh-TW" sz="2600" b="1" u="sng" dirty="0" smtClean="0">
                <a:solidFill>
                  <a:srgbClr val="0070C0"/>
                </a:solidFill>
              </a:rPr>
              <a:t>!” </a:t>
            </a:r>
          </a:p>
          <a:p>
            <a:r>
              <a:rPr lang="en-US" altLang="zh-TW" sz="2600" b="1" dirty="0"/>
              <a:t> </a:t>
            </a:r>
            <a:r>
              <a:rPr lang="en-US" altLang="zh-TW" sz="2600" b="1" dirty="0" smtClean="0"/>
              <a:t>       My answer is, </a:t>
            </a:r>
            <a:r>
              <a:rPr lang="en-US" altLang="zh-TW" sz="2600" b="1" u="sng" dirty="0" smtClean="0">
                <a:solidFill>
                  <a:srgbClr val="0070C0"/>
                </a:solidFill>
              </a:rPr>
              <a:t>"Yes!"</a:t>
            </a:r>
            <a:endParaRPr lang="zh-TW" altLang="en-US" sz="2600" b="1" u="sng" dirty="0">
              <a:solidFill>
                <a:srgbClr val="0070C0"/>
              </a:solidFill>
            </a:endParaRPr>
          </a:p>
        </p:txBody>
      </p:sp>
      <p:sp>
        <p:nvSpPr>
          <p:cNvPr id="4" name="矩形 3"/>
          <p:cNvSpPr/>
          <p:nvPr/>
        </p:nvSpPr>
        <p:spPr>
          <a:xfrm>
            <a:off x="383940" y="2571750"/>
            <a:ext cx="8532291" cy="169277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zh-TW" altLang="zh-TW" sz="2600" b="1" dirty="0"/>
              <a:t>特別是對於挑戰權柄</a:t>
            </a:r>
            <a:r>
              <a:rPr lang="en-US" altLang="zh-TW" sz="2600" b="1" dirty="0"/>
              <a:t>, </a:t>
            </a:r>
            <a:r>
              <a:rPr lang="zh-TW" altLang="zh-TW" sz="2600" b="1" dirty="0"/>
              <a:t>不尊重父母</a:t>
            </a:r>
            <a:r>
              <a:rPr lang="en-US" altLang="zh-TW" sz="2600" b="1" dirty="0"/>
              <a:t>, </a:t>
            </a:r>
            <a:r>
              <a:rPr lang="zh-TW" altLang="zh-TW" sz="2600" b="1" dirty="0"/>
              <a:t>甚至打父母的一定</a:t>
            </a:r>
            <a:r>
              <a:rPr lang="zh-TW" altLang="zh-TW" sz="2600" b="1" dirty="0" smtClean="0"/>
              <a:t>要</a:t>
            </a:r>
            <a:endParaRPr lang="en-US" altLang="zh-TW" sz="2600" b="1" dirty="0" smtClean="0"/>
          </a:p>
          <a:p>
            <a:r>
              <a:rPr lang="zh-TW" altLang="zh-TW" sz="2600" b="1" dirty="0" smtClean="0"/>
              <a:t>處罰</a:t>
            </a:r>
            <a:r>
              <a:rPr lang="en-US" altLang="zh-TW" sz="2600" b="1" dirty="0"/>
              <a:t>. </a:t>
            </a:r>
            <a:endParaRPr lang="en-US" altLang="zh-TW" sz="2600" b="1" dirty="0" smtClean="0"/>
          </a:p>
          <a:p>
            <a:r>
              <a:rPr lang="en-US" altLang="zh-TW" sz="2600" b="1" dirty="0" smtClean="0"/>
              <a:t>Especially those who challenge the authority, not respect their parents, or even beat their parents must be punished.</a:t>
            </a:r>
            <a:endParaRPr lang="zh-TW" altLang="en-US" sz="2600" b="1" dirty="0"/>
          </a:p>
        </p:txBody>
      </p:sp>
      <p:pic>
        <p:nvPicPr>
          <p:cNvPr id="5" name="Picture 2" descr="ç¸éåç"/>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2254" y="1405690"/>
            <a:ext cx="1584176" cy="1054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5852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ç¸éåç"/>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TW" altLang="en-US"/>
          </a:p>
        </p:txBody>
      </p:sp>
      <p:sp>
        <p:nvSpPr>
          <p:cNvPr id="3" name="AutoShape 4" descr="ç¸éåç"/>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TW" altLang="en-US"/>
          </a:p>
        </p:txBody>
      </p:sp>
      <p:pic>
        <p:nvPicPr>
          <p:cNvPr id="9225" name="Picture 9" descr="ç¸éåç"/>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5564" y="771550"/>
            <a:ext cx="4371949" cy="4371950"/>
          </a:xfrm>
          <a:prstGeom prst="rect">
            <a:avLst/>
          </a:prstGeom>
          <a:noFill/>
          <a:extLst>
            <a:ext uri="{909E8E84-426E-40DD-AFC4-6F175D3DCCD1}">
              <a14:hiddenFill xmlns:a14="http://schemas.microsoft.com/office/drawing/2010/main">
                <a:solidFill>
                  <a:srgbClr val="FFFFFF"/>
                </a:solidFill>
              </a14:hiddenFill>
            </a:ext>
          </a:extLst>
        </p:spPr>
      </p:pic>
      <p:pic>
        <p:nvPicPr>
          <p:cNvPr id="9227" name="Picture 11" descr="ãâä½¿è¬æ°ä½éå¾. . .ãçåçæå°çµæ"/>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466"/>
            <a:ext cx="4788024" cy="35910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00171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95536" y="267494"/>
            <a:ext cx="8424936" cy="2492990"/>
          </a:xfrm>
          <a:prstGeom prst="rect">
            <a:avLst/>
          </a:prstGeom>
        </p:spPr>
        <p:txBody>
          <a:bodyPr wrap="square">
            <a:spAutoFit/>
          </a:bodyPr>
          <a:lstStyle/>
          <a:p>
            <a:r>
              <a:rPr lang="en-US" altLang="zh-TW" sz="2600" b="1" baseline="30000" dirty="0"/>
              <a:t>37</a:t>
            </a:r>
            <a:r>
              <a:rPr lang="zh-TW" altLang="zh-TW" sz="2600" b="1" dirty="0"/>
              <a:t>你們的話，是，就說是；不是，就說不是；若再多說，就是出於那惡者（或作：是從惡裡出來的）</a:t>
            </a:r>
            <a:r>
              <a:rPr lang="zh-TW" altLang="zh-TW" sz="2600" b="1" dirty="0" smtClean="0"/>
              <a:t>。</a:t>
            </a:r>
            <a:endParaRPr lang="en-US" altLang="zh-TW" sz="2600" b="1" dirty="0" smtClean="0"/>
          </a:p>
          <a:p>
            <a:r>
              <a:rPr lang="zh-TW" altLang="zh-TW" sz="2600" b="1" dirty="0" smtClean="0"/>
              <a:t>【</a:t>
            </a:r>
            <a:r>
              <a:rPr lang="zh-TW" altLang="zh-TW" sz="2600" b="1" dirty="0"/>
              <a:t>太</a:t>
            </a:r>
            <a:r>
              <a:rPr lang="en-US" altLang="zh-TW" sz="2600" b="1" dirty="0"/>
              <a:t> 5:37</a:t>
            </a:r>
            <a:r>
              <a:rPr lang="zh-TW" altLang="zh-TW" sz="2600" b="1" dirty="0" smtClean="0"/>
              <a:t>】</a:t>
            </a:r>
            <a:endParaRPr lang="en-US" altLang="zh-TW" sz="2600" b="1" dirty="0" smtClean="0"/>
          </a:p>
          <a:p>
            <a:r>
              <a:rPr lang="en-US" altLang="zh-TW" sz="2600" b="1" baseline="30000" dirty="0" smtClean="0"/>
              <a:t>37</a:t>
            </a:r>
            <a:r>
              <a:rPr lang="en-US" altLang="zh-TW" sz="2600" b="1" dirty="0" smtClean="0"/>
              <a:t>Simply </a:t>
            </a:r>
            <a:r>
              <a:rPr lang="en-US" altLang="zh-TW" sz="2600" b="1" dirty="0"/>
              <a:t>let your 'Yes' be 'Yes,' and your 'No,' 'No'; anything beyond this comes from the evil one. </a:t>
            </a:r>
            <a:endParaRPr lang="en-US" altLang="zh-TW" sz="2600" b="1" dirty="0" smtClean="0"/>
          </a:p>
          <a:p>
            <a:r>
              <a:rPr lang="zh-TW" altLang="zh-TW" sz="2600" b="1" dirty="0" smtClean="0"/>
              <a:t>【</a:t>
            </a:r>
            <a:r>
              <a:rPr lang="en-US" altLang="zh-TW" sz="2600" b="1" dirty="0"/>
              <a:t>Matt 5:37</a:t>
            </a:r>
            <a:r>
              <a:rPr lang="zh-TW" altLang="zh-TW" sz="2600" b="1" dirty="0" smtClean="0"/>
              <a:t>】</a:t>
            </a:r>
            <a:endParaRPr lang="zh-TW" altLang="en-US" sz="2600" b="1" dirty="0"/>
          </a:p>
        </p:txBody>
      </p:sp>
      <p:sp>
        <p:nvSpPr>
          <p:cNvPr id="4" name="矩形 3"/>
          <p:cNvSpPr/>
          <p:nvPr/>
        </p:nvSpPr>
        <p:spPr>
          <a:xfrm>
            <a:off x="269776" y="3507854"/>
            <a:ext cx="8676456"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zh-TW" altLang="en-US" sz="2400" b="1" dirty="0" smtClean="0">
                <a:solidFill>
                  <a:srgbClr val="0070C0"/>
                </a:solidFill>
                <a:sym typeface="Wingdings"/>
              </a:rPr>
              <a:t></a:t>
            </a:r>
            <a:r>
              <a:rPr lang="zh-TW" altLang="zh-TW" sz="2400" b="1" dirty="0" smtClean="0"/>
              <a:t>所以</a:t>
            </a:r>
            <a:r>
              <a:rPr lang="zh-TW" altLang="zh-TW" sz="2400" b="1" dirty="0"/>
              <a:t>在神的國度裡面</a:t>
            </a:r>
            <a:r>
              <a:rPr lang="en-US" altLang="zh-TW" sz="2400" b="1" dirty="0"/>
              <a:t>, </a:t>
            </a:r>
            <a:r>
              <a:rPr lang="zh-TW" altLang="zh-TW" sz="2400" b="1" dirty="0"/>
              <a:t>首先要求的就是誠實</a:t>
            </a:r>
            <a:r>
              <a:rPr lang="en-US" altLang="zh-TW" sz="2400" b="1" dirty="0"/>
              <a:t>, </a:t>
            </a:r>
            <a:r>
              <a:rPr lang="zh-TW" altLang="zh-TW" sz="2400" b="1" dirty="0"/>
              <a:t>做不做都可以</a:t>
            </a:r>
            <a:r>
              <a:rPr lang="en-US" altLang="zh-TW" sz="2400" b="1" dirty="0"/>
              <a:t>, </a:t>
            </a:r>
            <a:r>
              <a:rPr lang="zh-TW" altLang="zh-TW" sz="2400" b="1" dirty="0"/>
              <a:t>但是就是要表裡合一</a:t>
            </a:r>
            <a:r>
              <a:rPr lang="en-US" altLang="zh-TW" sz="2400" b="1" dirty="0"/>
              <a:t>. </a:t>
            </a:r>
            <a:endParaRPr lang="en-US" altLang="zh-TW" sz="2400" b="1" dirty="0" smtClean="0"/>
          </a:p>
          <a:p>
            <a:r>
              <a:rPr lang="en-US" altLang="zh-TW" sz="2400" b="1" dirty="0"/>
              <a:t>Therefore, in the kingdom of God, the first requirement is </a:t>
            </a:r>
            <a:r>
              <a:rPr lang="en-US" altLang="zh-TW" sz="2400" b="1" dirty="0" smtClean="0"/>
              <a:t>honesty</a:t>
            </a:r>
            <a:r>
              <a:rPr lang="en-US" altLang="zh-TW" sz="2400" b="1" dirty="0"/>
              <a:t>.</a:t>
            </a:r>
            <a:endParaRPr lang="zh-TW" altLang="en-US" sz="2400" b="1" dirty="0"/>
          </a:p>
        </p:txBody>
      </p:sp>
    </p:spTree>
    <p:extLst>
      <p:ext uri="{BB962C8B-B14F-4D97-AF65-F5344CB8AC3E}">
        <p14:creationId xmlns:p14="http://schemas.microsoft.com/office/powerpoint/2010/main" val="2344790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0781" y="362179"/>
            <a:ext cx="8229304" cy="1292662"/>
          </a:xfrm>
          <a:prstGeom prst="rect">
            <a:avLst/>
          </a:prstGeom>
        </p:spPr>
        <p:txBody>
          <a:bodyPr wrap="none">
            <a:spAutoFit/>
          </a:bodyPr>
          <a:lstStyle/>
          <a:p>
            <a:r>
              <a:rPr lang="en-US" altLang="zh-TW" sz="2600" b="1" dirty="0">
                <a:solidFill>
                  <a:srgbClr val="FF0000"/>
                </a:solidFill>
              </a:rPr>
              <a:t>III. </a:t>
            </a:r>
            <a:r>
              <a:rPr lang="zh-TW" altLang="zh-TW" sz="2600" b="1" dirty="0"/>
              <a:t>神國度的工作是動態的不是靜態的</a:t>
            </a:r>
            <a:r>
              <a:rPr lang="en-US" altLang="zh-TW" sz="2600" b="1" dirty="0"/>
              <a:t>. </a:t>
            </a:r>
            <a:endParaRPr lang="en-US" altLang="zh-TW" sz="2600" b="1" dirty="0" smtClean="0"/>
          </a:p>
          <a:p>
            <a:r>
              <a:rPr lang="en-US" altLang="zh-TW" sz="2600" b="1" dirty="0"/>
              <a:t> </a:t>
            </a:r>
            <a:r>
              <a:rPr lang="en-US" altLang="zh-TW" sz="2600" b="1" dirty="0" smtClean="0"/>
              <a:t>   The </a:t>
            </a:r>
            <a:r>
              <a:rPr lang="en-US" altLang="zh-TW" sz="2600" b="1" dirty="0"/>
              <a:t>work of the kingdom of God is dynamic </a:t>
            </a:r>
            <a:r>
              <a:rPr lang="en-US" altLang="zh-TW" sz="2600" b="1" dirty="0" smtClean="0"/>
              <a:t>rather than </a:t>
            </a:r>
          </a:p>
          <a:p>
            <a:r>
              <a:rPr lang="en-US" altLang="zh-TW" sz="2600" b="1" dirty="0"/>
              <a:t> </a:t>
            </a:r>
            <a:r>
              <a:rPr lang="en-US" altLang="zh-TW" sz="2600" b="1" dirty="0" smtClean="0"/>
              <a:t>    being </a:t>
            </a:r>
            <a:r>
              <a:rPr lang="en-US" altLang="zh-TW" sz="2600" b="1" dirty="0"/>
              <a:t>static.</a:t>
            </a:r>
            <a:endParaRPr lang="zh-TW" altLang="zh-TW" sz="2600" b="1" dirty="0"/>
          </a:p>
        </p:txBody>
      </p:sp>
      <p:sp>
        <p:nvSpPr>
          <p:cNvPr id="3" name="矩形 2"/>
          <p:cNvSpPr/>
          <p:nvPr/>
        </p:nvSpPr>
        <p:spPr>
          <a:xfrm>
            <a:off x="195536" y="1670108"/>
            <a:ext cx="8675909" cy="1200329"/>
          </a:xfrm>
          <a:prstGeom prst="rect">
            <a:avLst/>
          </a:prstGeom>
        </p:spPr>
        <p:txBody>
          <a:bodyPr wrap="square">
            <a:spAutoFit/>
          </a:bodyPr>
          <a:lstStyle/>
          <a:p>
            <a:r>
              <a:rPr lang="zh-TW" altLang="en-US" sz="2400" b="1" dirty="0" smtClean="0">
                <a:solidFill>
                  <a:srgbClr val="0070C0"/>
                </a:solidFill>
                <a:sym typeface="Wingdings"/>
              </a:rPr>
              <a:t></a:t>
            </a:r>
            <a:r>
              <a:rPr lang="zh-TW" altLang="zh-TW" sz="2400" b="1" dirty="0" smtClean="0"/>
              <a:t>選擇題</a:t>
            </a:r>
            <a:r>
              <a:rPr lang="en-US" altLang="zh-TW" sz="2400" b="1" dirty="0" smtClean="0"/>
              <a:t>/multiple choice question:</a:t>
            </a:r>
          </a:p>
          <a:p>
            <a:r>
              <a:rPr lang="en-US" altLang="zh-TW" sz="2400" b="1" dirty="0" smtClean="0"/>
              <a:t> (      )</a:t>
            </a:r>
            <a:r>
              <a:rPr lang="zh-TW" altLang="zh-TW" sz="2400" b="1" dirty="0" smtClean="0"/>
              <a:t>當</a:t>
            </a:r>
            <a:r>
              <a:rPr lang="zh-TW" altLang="zh-TW" sz="2400" b="1" dirty="0"/>
              <a:t>神設立教會</a:t>
            </a:r>
            <a:r>
              <a:rPr lang="en-US" altLang="zh-TW" sz="2400" b="1" dirty="0"/>
              <a:t>, </a:t>
            </a:r>
            <a:r>
              <a:rPr lang="en-US" altLang="zh-TW" sz="2400" b="1" dirty="0" smtClean="0"/>
              <a:t>(</a:t>
            </a:r>
            <a:r>
              <a:rPr lang="zh-TW" altLang="en-US" sz="2400" b="1" dirty="0" smtClean="0"/>
              <a:t>如</a:t>
            </a:r>
            <a:r>
              <a:rPr lang="en-US" altLang="zh-TW" sz="2400" b="1" dirty="0" smtClean="0"/>
              <a:t>:</a:t>
            </a:r>
            <a:r>
              <a:rPr lang="zh-TW" altLang="en-US" sz="2400" b="1" dirty="0" smtClean="0"/>
              <a:t> </a:t>
            </a:r>
            <a:r>
              <a:rPr lang="zh-TW" altLang="zh-TW" sz="2400" b="1" dirty="0" smtClean="0"/>
              <a:t>把</a:t>
            </a:r>
            <a:r>
              <a:rPr lang="zh-TW" altLang="zh-TW" sz="2400" b="1" dirty="0"/>
              <a:t>祭司長文士建立妥</a:t>
            </a:r>
            <a:r>
              <a:rPr lang="zh-TW" altLang="zh-TW" sz="2400" b="1" dirty="0" smtClean="0"/>
              <a:t>當</a:t>
            </a:r>
            <a:r>
              <a:rPr lang="en-US" altLang="zh-TW" sz="2400" dirty="0" smtClean="0"/>
              <a:t>)</a:t>
            </a:r>
          </a:p>
          <a:p>
            <a:r>
              <a:rPr lang="en-US" altLang="zh-TW" dirty="0" smtClean="0"/>
              <a:t>  </a:t>
            </a:r>
            <a:r>
              <a:rPr lang="en-US" altLang="zh-TW" sz="2400" b="1" dirty="0" smtClean="0"/>
              <a:t>After God </a:t>
            </a:r>
            <a:r>
              <a:rPr lang="en-US" altLang="zh-TW" sz="2400" b="1" dirty="0"/>
              <a:t>established the </a:t>
            </a:r>
            <a:r>
              <a:rPr lang="en-US" altLang="zh-TW" sz="2400" b="1" dirty="0" smtClean="0"/>
              <a:t>church</a:t>
            </a:r>
            <a:r>
              <a:rPr lang="zh-TW" altLang="en-US" sz="2400" b="1" dirty="0" smtClean="0"/>
              <a:t> </a:t>
            </a:r>
            <a:r>
              <a:rPr lang="en-US" altLang="zh-TW" sz="2400" b="1" dirty="0" smtClean="0"/>
              <a:t>(e.g. the chief priests and scribes)</a:t>
            </a:r>
            <a:endParaRPr lang="zh-TW" altLang="zh-TW" sz="2400" b="1" dirty="0"/>
          </a:p>
        </p:txBody>
      </p:sp>
      <p:sp>
        <p:nvSpPr>
          <p:cNvPr id="4" name="矩形 3"/>
          <p:cNvSpPr/>
          <p:nvPr/>
        </p:nvSpPr>
        <p:spPr>
          <a:xfrm>
            <a:off x="352811" y="2859782"/>
            <a:ext cx="8676457" cy="1200329"/>
          </a:xfrm>
          <a:prstGeom prst="rect">
            <a:avLst/>
          </a:prstGeom>
        </p:spPr>
        <p:txBody>
          <a:bodyPr wrap="square">
            <a:spAutoFit/>
          </a:bodyPr>
          <a:lstStyle/>
          <a:p>
            <a:r>
              <a:rPr lang="en-US" altLang="zh-TW" sz="2400" b="1" dirty="0">
                <a:sym typeface="Wingdings"/>
              </a:rPr>
              <a:t></a:t>
            </a:r>
            <a:r>
              <a:rPr lang="zh-TW" altLang="zh-TW" sz="2400" b="1" dirty="0" smtClean="0"/>
              <a:t>神</a:t>
            </a:r>
            <a:r>
              <a:rPr lang="zh-TW" altLang="zh-TW" sz="2400" b="1" dirty="0"/>
              <a:t>就說</a:t>
            </a:r>
            <a:r>
              <a:rPr lang="en-US" altLang="zh-TW" sz="2400" b="1" dirty="0"/>
              <a:t>, </a:t>
            </a:r>
            <a:r>
              <a:rPr lang="zh-TW" altLang="zh-TW" sz="2400" b="1" dirty="0"/>
              <a:t>開始上班</a:t>
            </a:r>
            <a:r>
              <a:rPr lang="en-US" altLang="zh-TW" sz="2400" b="1" dirty="0"/>
              <a:t>, </a:t>
            </a:r>
            <a:r>
              <a:rPr lang="zh-TW" altLang="zh-TW" sz="2400" b="1" dirty="0"/>
              <a:t>行禮如儀</a:t>
            </a:r>
            <a:r>
              <a:rPr lang="en-US" altLang="zh-TW" sz="2400" b="1" dirty="0"/>
              <a:t>, </a:t>
            </a:r>
            <a:r>
              <a:rPr lang="zh-TW" altLang="zh-TW" sz="2400" b="1" dirty="0"/>
              <a:t>等待主耶穌的再臨</a:t>
            </a:r>
            <a:r>
              <a:rPr lang="en-US" altLang="zh-TW" sz="2400" b="1" dirty="0"/>
              <a:t>. </a:t>
            </a:r>
            <a:endParaRPr lang="en-US" altLang="zh-TW" sz="2400" b="1" dirty="0" smtClean="0"/>
          </a:p>
          <a:p>
            <a:r>
              <a:rPr lang="en-US" altLang="zh-TW" sz="2400" b="1" dirty="0"/>
              <a:t> </a:t>
            </a:r>
            <a:r>
              <a:rPr lang="en-US" altLang="zh-TW" sz="2400" b="1" dirty="0" smtClean="0"/>
              <a:t>  God </a:t>
            </a:r>
            <a:r>
              <a:rPr lang="en-US" altLang="zh-TW" sz="2400" b="1" dirty="0"/>
              <a:t>said, </a:t>
            </a:r>
            <a:r>
              <a:rPr lang="en-US" altLang="zh-TW" sz="2400" b="1" dirty="0" smtClean="0"/>
              <a:t>treat church like an employment, day in and day out,   waiting for the return of </a:t>
            </a:r>
            <a:r>
              <a:rPr lang="en-US" altLang="zh-TW" sz="2400" b="1" dirty="0"/>
              <a:t>the Lord Jesus.</a:t>
            </a:r>
            <a:endParaRPr lang="zh-TW" altLang="zh-TW" sz="2400" b="1" dirty="0"/>
          </a:p>
        </p:txBody>
      </p:sp>
      <p:sp>
        <p:nvSpPr>
          <p:cNvPr id="5" name="矩形 4"/>
          <p:cNvSpPr/>
          <p:nvPr/>
        </p:nvSpPr>
        <p:spPr>
          <a:xfrm>
            <a:off x="352811" y="4155926"/>
            <a:ext cx="8208912" cy="830997"/>
          </a:xfrm>
          <a:prstGeom prst="rect">
            <a:avLst/>
          </a:prstGeom>
        </p:spPr>
        <p:txBody>
          <a:bodyPr wrap="square">
            <a:spAutoFit/>
          </a:bodyPr>
          <a:lstStyle/>
          <a:p>
            <a:r>
              <a:rPr lang="en-US" altLang="zh-TW" sz="2400" b="1" dirty="0" smtClean="0">
                <a:sym typeface="Wingdings"/>
              </a:rPr>
              <a:t></a:t>
            </a:r>
            <a:r>
              <a:rPr lang="zh-TW" altLang="zh-TW" sz="2400" b="1" dirty="0" smtClean="0"/>
              <a:t>神</a:t>
            </a:r>
            <a:r>
              <a:rPr lang="zh-TW" altLang="zh-TW" sz="2400" b="1" dirty="0"/>
              <a:t>就說</a:t>
            </a:r>
            <a:r>
              <a:rPr lang="en-US" altLang="zh-TW" sz="2400" b="1" dirty="0"/>
              <a:t>, </a:t>
            </a:r>
            <a:r>
              <a:rPr lang="zh-TW" altLang="zh-TW" sz="2400" b="1" dirty="0"/>
              <a:t>開始工作</a:t>
            </a:r>
            <a:r>
              <a:rPr lang="en-US" altLang="zh-TW" sz="2400" b="1" dirty="0"/>
              <a:t>, </a:t>
            </a:r>
            <a:r>
              <a:rPr lang="zh-TW" altLang="zh-TW" sz="2400" b="1" dirty="0"/>
              <a:t>把神的國度帶進來</a:t>
            </a:r>
            <a:r>
              <a:rPr lang="en-US" altLang="zh-TW" sz="2400" b="1" dirty="0"/>
              <a:t>. </a:t>
            </a:r>
            <a:endParaRPr lang="en-US" altLang="zh-TW" sz="2400" b="1" dirty="0" smtClean="0"/>
          </a:p>
          <a:p>
            <a:r>
              <a:rPr lang="en-US" altLang="zh-TW" sz="2400" b="1" dirty="0"/>
              <a:t> </a:t>
            </a:r>
            <a:r>
              <a:rPr lang="en-US" altLang="zh-TW" sz="2400" b="1" dirty="0" smtClean="0"/>
              <a:t>  God </a:t>
            </a:r>
            <a:r>
              <a:rPr lang="en-US" altLang="zh-TW" sz="2400" b="1" dirty="0"/>
              <a:t>said, </a:t>
            </a:r>
            <a:r>
              <a:rPr lang="en-US" altLang="zh-TW" sz="2400" b="1" dirty="0" smtClean="0"/>
              <a:t>start working </a:t>
            </a:r>
            <a:r>
              <a:rPr lang="en-US" altLang="zh-TW" sz="2400" b="1" dirty="0"/>
              <a:t>and bring in the kingdom of God.</a:t>
            </a:r>
            <a:endParaRPr lang="zh-TW" altLang="zh-TW" sz="2400" b="1" dirty="0"/>
          </a:p>
        </p:txBody>
      </p:sp>
      <p:sp>
        <p:nvSpPr>
          <p:cNvPr id="9" name="矩形 8"/>
          <p:cNvSpPr/>
          <p:nvPr/>
        </p:nvSpPr>
        <p:spPr>
          <a:xfrm>
            <a:off x="467544" y="2039439"/>
            <a:ext cx="364405" cy="461665"/>
          </a:xfrm>
          <a:prstGeom prst="rect">
            <a:avLst/>
          </a:prstGeom>
        </p:spPr>
        <p:txBody>
          <a:bodyPr wrap="square">
            <a:spAutoFit/>
          </a:bodyPr>
          <a:lstStyle/>
          <a:p>
            <a:r>
              <a:rPr lang="en-US" altLang="zh-TW" sz="2400" b="1" dirty="0">
                <a:solidFill>
                  <a:srgbClr val="FF0000"/>
                </a:solidFill>
              </a:rPr>
              <a:t>2</a:t>
            </a:r>
            <a:endParaRPr lang="zh-TW" altLang="zh-TW" sz="2400" b="1" dirty="0">
              <a:solidFill>
                <a:srgbClr val="FF0000"/>
              </a:solidFill>
            </a:endParaRPr>
          </a:p>
        </p:txBody>
      </p:sp>
    </p:spTree>
    <p:extLst>
      <p:ext uri="{BB962C8B-B14F-4D97-AF65-F5344CB8AC3E}">
        <p14:creationId xmlns:p14="http://schemas.microsoft.com/office/powerpoint/2010/main" val="503784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1520" y="481261"/>
            <a:ext cx="8640960" cy="2123658"/>
          </a:xfrm>
          <a:prstGeom prst="rect">
            <a:avLst/>
          </a:prstGeom>
        </p:spPr>
        <p:txBody>
          <a:bodyPr wrap="square">
            <a:spAutoFit/>
          </a:bodyPr>
          <a:lstStyle/>
          <a:p>
            <a:r>
              <a:rPr lang="zh-TW" altLang="en-US" sz="2600" b="1" dirty="0" smtClean="0">
                <a:solidFill>
                  <a:srgbClr val="0070C0"/>
                </a:solidFill>
                <a:sym typeface="Wingdings"/>
              </a:rPr>
              <a:t></a:t>
            </a:r>
            <a:r>
              <a:rPr lang="zh-TW" altLang="zh-TW" sz="2600" b="1" dirty="0" smtClean="0"/>
              <a:t>所以</a:t>
            </a:r>
            <a:r>
              <a:rPr lang="zh-TW" altLang="zh-TW" sz="2600" b="1" dirty="0"/>
              <a:t>神會在國度進行的時候</a:t>
            </a:r>
            <a:r>
              <a:rPr lang="en-US" altLang="zh-TW" sz="2600" b="1" dirty="0"/>
              <a:t>, </a:t>
            </a:r>
            <a:r>
              <a:rPr lang="zh-TW" altLang="zh-TW" sz="2600" b="1" dirty="0"/>
              <a:t>在不同的時間</a:t>
            </a:r>
            <a:r>
              <a:rPr lang="en-US" altLang="zh-TW" sz="2600" b="1" dirty="0"/>
              <a:t>, </a:t>
            </a:r>
            <a:r>
              <a:rPr lang="zh-TW" altLang="zh-TW" sz="2600" b="1" dirty="0"/>
              <a:t>號召起不同的人來帶</a:t>
            </a:r>
            <a:r>
              <a:rPr lang="zh-TW" altLang="zh-TW" sz="2600" b="1" dirty="0" smtClean="0"/>
              <a:t>領</a:t>
            </a:r>
            <a:r>
              <a:rPr lang="zh-TW" altLang="en-US" sz="2600" b="1" dirty="0" smtClean="0"/>
              <a:t>不同</a:t>
            </a:r>
            <a:r>
              <a:rPr lang="zh-TW" altLang="en-US" sz="2600" b="1" dirty="0"/>
              <a:t>的</a:t>
            </a:r>
            <a:r>
              <a:rPr lang="zh-TW" altLang="zh-TW" sz="2600" b="1" dirty="0" smtClean="0"/>
              <a:t>教會</a:t>
            </a:r>
            <a:r>
              <a:rPr lang="zh-TW" altLang="en-US" sz="2600" b="1" dirty="0" smtClean="0"/>
              <a:t>作</a:t>
            </a:r>
            <a:r>
              <a:rPr lang="zh-TW" altLang="zh-TW" sz="2600" b="1" dirty="0" smtClean="0"/>
              <a:t>不</a:t>
            </a:r>
            <a:r>
              <a:rPr lang="zh-TW" altLang="zh-TW" sz="2600" b="1" dirty="0"/>
              <a:t>同</a:t>
            </a:r>
            <a:r>
              <a:rPr lang="zh-TW" altLang="zh-TW" sz="2600" b="1" dirty="0" smtClean="0"/>
              <a:t>的事</a:t>
            </a:r>
            <a:r>
              <a:rPr lang="zh-TW" altLang="zh-TW" sz="2600" b="1" dirty="0"/>
              <a:t>工</a:t>
            </a:r>
            <a:r>
              <a:rPr lang="en-US" altLang="zh-TW" sz="2600" b="1" dirty="0"/>
              <a:t>. </a:t>
            </a:r>
            <a:endParaRPr lang="en-US" altLang="zh-TW" sz="2600" b="1" dirty="0" smtClean="0"/>
          </a:p>
          <a:p>
            <a:r>
              <a:rPr lang="en-US" altLang="zh-TW" sz="2600" b="1" dirty="0" smtClean="0"/>
              <a:t>Therefore</a:t>
            </a:r>
            <a:r>
              <a:rPr lang="en-US" altLang="zh-TW" sz="2600" b="1" dirty="0"/>
              <a:t>, when the kingdom </a:t>
            </a:r>
            <a:r>
              <a:rPr lang="en-US" altLang="zh-TW" sz="2600" b="1" dirty="0" smtClean="0"/>
              <a:t>of God is </a:t>
            </a:r>
            <a:r>
              <a:rPr lang="en-US" altLang="zh-TW" sz="2600" b="1" dirty="0"/>
              <a:t>going on, at different times, </a:t>
            </a:r>
            <a:r>
              <a:rPr lang="en-US" altLang="zh-TW" sz="2600" b="1" dirty="0" smtClean="0"/>
              <a:t>God </a:t>
            </a:r>
            <a:r>
              <a:rPr lang="en-US" altLang="zh-TW" sz="2600" b="1" dirty="0"/>
              <a:t>will call different </a:t>
            </a:r>
            <a:r>
              <a:rPr lang="en-US" altLang="zh-TW" sz="2600" b="1" dirty="0" smtClean="0"/>
              <a:t>leaders to lead different church for different ministry.</a:t>
            </a:r>
            <a:endParaRPr lang="zh-TW" altLang="en-US" dirty="0"/>
          </a:p>
        </p:txBody>
      </p:sp>
      <p:sp>
        <p:nvSpPr>
          <p:cNvPr id="3" name="矩形 2"/>
          <p:cNvSpPr/>
          <p:nvPr/>
        </p:nvSpPr>
        <p:spPr>
          <a:xfrm>
            <a:off x="395536" y="3219822"/>
            <a:ext cx="8208912" cy="892552"/>
          </a:xfrm>
          <a:prstGeom prst="rect">
            <a:avLst/>
          </a:prstGeom>
        </p:spPr>
        <p:txBody>
          <a:bodyPr wrap="square">
            <a:spAutoFit/>
          </a:bodyPr>
          <a:lstStyle/>
          <a:p>
            <a:r>
              <a:rPr lang="zh-TW" altLang="en-US" sz="2600" b="1" dirty="0" smtClean="0">
                <a:solidFill>
                  <a:srgbClr val="0070C0"/>
                </a:solidFill>
                <a:sym typeface="Wingdings"/>
              </a:rPr>
              <a:t></a:t>
            </a:r>
            <a:r>
              <a:rPr lang="zh-TW" altLang="zh-TW" sz="2600" b="1" dirty="0" smtClean="0"/>
              <a:t>穌</a:t>
            </a:r>
            <a:r>
              <a:rPr lang="zh-TW" altLang="zh-TW" sz="2600" b="1" dirty="0"/>
              <a:t>講這故事的時候</a:t>
            </a:r>
            <a:r>
              <a:rPr lang="en-US" altLang="zh-TW" sz="2600" b="1" dirty="0"/>
              <a:t>, </a:t>
            </a:r>
            <a:r>
              <a:rPr lang="zh-TW" altLang="zh-TW" sz="2600" b="1" dirty="0"/>
              <a:t>神所用的人是施洗約翰</a:t>
            </a:r>
            <a:r>
              <a:rPr lang="en-US" altLang="zh-TW" dirty="0" smtClean="0"/>
              <a:t>.</a:t>
            </a:r>
          </a:p>
          <a:p>
            <a:r>
              <a:rPr lang="en-US" altLang="zh-TW" sz="2600" b="1" dirty="0" smtClean="0"/>
              <a:t>In </a:t>
            </a:r>
            <a:r>
              <a:rPr lang="en-US" altLang="zh-TW" sz="2600" b="1" dirty="0"/>
              <a:t>this story, the person God used </a:t>
            </a:r>
            <a:r>
              <a:rPr lang="en-US" altLang="zh-TW" sz="2600" b="1" dirty="0" smtClean="0"/>
              <a:t>was John </a:t>
            </a:r>
            <a:r>
              <a:rPr lang="en-US" altLang="zh-TW" sz="2600" b="1" dirty="0"/>
              <a:t>the Baptist.</a:t>
            </a:r>
            <a:endParaRPr lang="zh-TW" altLang="en-US" sz="2600" b="1" dirty="0"/>
          </a:p>
        </p:txBody>
      </p:sp>
    </p:spTree>
    <p:extLst>
      <p:ext uri="{BB962C8B-B14F-4D97-AF65-F5344CB8AC3E}">
        <p14:creationId xmlns:p14="http://schemas.microsoft.com/office/powerpoint/2010/main" val="3740209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339502"/>
            <a:ext cx="1786066" cy="492443"/>
          </a:xfrm>
          <a:prstGeom prst="rect">
            <a:avLst/>
          </a:prstGeom>
          <a:solidFill>
            <a:srgbClr val="FFFF00"/>
          </a:solidFill>
        </p:spPr>
        <p:txBody>
          <a:bodyPr wrap="none">
            <a:spAutoFit/>
          </a:bodyPr>
          <a:lstStyle/>
          <a:p>
            <a:r>
              <a:rPr lang="en-US" altLang="zh-TW" sz="2600" b="1" dirty="0"/>
              <a:t>Conclusion:</a:t>
            </a:r>
            <a:endParaRPr lang="zh-TW" altLang="zh-TW" sz="2600" b="1" dirty="0"/>
          </a:p>
        </p:txBody>
      </p:sp>
      <p:sp>
        <p:nvSpPr>
          <p:cNvPr id="4" name="矩形 3"/>
          <p:cNvSpPr/>
          <p:nvPr/>
        </p:nvSpPr>
        <p:spPr>
          <a:xfrm>
            <a:off x="611560" y="1023789"/>
            <a:ext cx="6833794" cy="1292662"/>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none">
            <a:spAutoFit/>
          </a:bodyPr>
          <a:lstStyle/>
          <a:p>
            <a:r>
              <a:rPr lang="zh-TW" altLang="zh-TW" sz="2600" b="1" dirty="0"/>
              <a:t> 真正順服的人是敬畏神而不是害怕人</a:t>
            </a:r>
            <a:r>
              <a:rPr lang="en-US" altLang="zh-TW" sz="2600" b="1" dirty="0" smtClean="0"/>
              <a:t>.</a:t>
            </a:r>
          </a:p>
          <a:p>
            <a:r>
              <a:rPr lang="en-US" altLang="zh-TW" sz="2600" b="1" dirty="0"/>
              <a:t>The true obedient person </a:t>
            </a:r>
            <a:r>
              <a:rPr lang="en-US" altLang="zh-TW" sz="2600" b="1" dirty="0" smtClean="0"/>
              <a:t>fears </a:t>
            </a:r>
            <a:r>
              <a:rPr lang="en-US" altLang="zh-TW" sz="2600" b="1" dirty="0"/>
              <a:t>God rather than </a:t>
            </a:r>
            <a:endParaRPr lang="en-US" altLang="zh-TW" sz="2600" b="1" dirty="0" smtClean="0"/>
          </a:p>
          <a:p>
            <a:r>
              <a:rPr lang="en-US" altLang="zh-TW" sz="2600" b="1" dirty="0" smtClean="0"/>
              <a:t>being </a:t>
            </a:r>
            <a:r>
              <a:rPr lang="en-US" altLang="zh-TW" sz="2600" b="1" dirty="0"/>
              <a:t>afraid of people.</a:t>
            </a:r>
            <a:endParaRPr lang="zh-TW" altLang="zh-TW" sz="2600" b="1" dirty="0"/>
          </a:p>
        </p:txBody>
      </p:sp>
    </p:spTree>
    <p:extLst>
      <p:ext uri="{BB962C8B-B14F-4D97-AF65-F5344CB8AC3E}">
        <p14:creationId xmlns:p14="http://schemas.microsoft.com/office/powerpoint/2010/main" val="27380470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6134" y="161231"/>
            <a:ext cx="8496175" cy="1938992"/>
          </a:xfrm>
          <a:prstGeom prst="rect">
            <a:avLst/>
          </a:prstGeom>
        </p:spPr>
        <p:txBody>
          <a:bodyPr wrap="square">
            <a:spAutoFit/>
          </a:bodyPr>
          <a:lstStyle/>
          <a:p>
            <a:r>
              <a:rPr lang="en-US" altLang="zh-TW" sz="2400" b="1" baseline="30000" dirty="0"/>
              <a:t>23</a:t>
            </a:r>
            <a:r>
              <a:rPr lang="zh-TW" altLang="zh-TW" sz="2400" b="1" dirty="0"/>
              <a:t>耶穌進了殿，正教訓人的時候，祭司長和民間的長老來問他說：你仗著甚麼權柄做這些事？給你這權柄的是誰呢？</a:t>
            </a:r>
            <a:r>
              <a:rPr lang="en-US" altLang="zh-TW" sz="2400" b="1" baseline="30000" dirty="0"/>
              <a:t>24</a:t>
            </a:r>
            <a:r>
              <a:rPr lang="zh-TW" altLang="zh-TW" sz="2400" b="1" dirty="0"/>
              <a:t>耶穌回答說：我也要問你們一句話，你們若告訴我，我就告訴你們我仗著甚麼權柄做這些事</a:t>
            </a:r>
            <a:r>
              <a:rPr lang="zh-TW" altLang="zh-TW" sz="2400" b="1" dirty="0" smtClean="0"/>
              <a:t>。</a:t>
            </a:r>
            <a:r>
              <a:rPr lang="en-US" altLang="zh-TW" sz="2400" b="1" baseline="30000" dirty="0"/>
              <a:t> 25</a:t>
            </a:r>
            <a:r>
              <a:rPr lang="zh-TW" altLang="zh-TW" sz="2400" b="1" dirty="0"/>
              <a:t>約翰的洗禮是從那裡來的？是從天上來的？是從人間來的呢？</a:t>
            </a:r>
            <a:endParaRPr lang="zh-TW" altLang="en-US" sz="2400" b="1" dirty="0"/>
          </a:p>
        </p:txBody>
      </p:sp>
      <p:sp>
        <p:nvSpPr>
          <p:cNvPr id="3" name="矩形 2"/>
          <p:cNvSpPr/>
          <p:nvPr/>
        </p:nvSpPr>
        <p:spPr>
          <a:xfrm>
            <a:off x="251520" y="2162200"/>
            <a:ext cx="8352159" cy="2677656"/>
          </a:xfrm>
          <a:prstGeom prst="rect">
            <a:avLst/>
          </a:prstGeom>
        </p:spPr>
        <p:txBody>
          <a:bodyPr wrap="square">
            <a:spAutoFit/>
          </a:bodyPr>
          <a:lstStyle/>
          <a:p>
            <a:r>
              <a:rPr lang="en-US" altLang="zh-TW" sz="2400" b="1" baseline="30000" dirty="0"/>
              <a:t>23</a:t>
            </a:r>
            <a:r>
              <a:rPr lang="en-US" altLang="zh-TW" sz="2400" b="1" dirty="0"/>
              <a:t>And when he entered the temple, the chief priests and the elders of the people came up to him as he was teaching, and said, "By what authority are you doing these things, and who gave you this authority?" </a:t>
            </a:r>
            <a:r>
              <a:rPr lang="en-US" altLang="zh-TW" sz="2400" b="1" baseline="30000" dirty="0"/>
              <a:t>24</a:t>
            </a:r>
            <a:r>
              <a:rPr lang="en-US" altLang="zh-TW" sz="2400" b="1" dirty="0"/>
              <a:t>Jesus answered them, ""I also will ask you one question, and if you tell me the answer, then I also will tell you by what authority I do these things</a:t>
            </a:r>
            <a:r>
              <a:rPr lang="en-US" altLang="zh-TW" sz="2400" b="1" dirty="0" smtClean="0"/>
              <a:t>."</a:t>
            </a:r>
            <a:r>
              <a:rPr lang="en-US" altLang="zh-TW" sz="2400" b="1" baseline="30000" dirty="0"/>
              <a:t> 25</a:t>
            </a:r>
            <a:r>
              <a:rPr lang="en-US" altLang="zh-TW" sz="2400" b="1" dirty="0"/>
              <a:t>"The baptism of John, from where did it come? From heaven or from man?" </a:t>
            </a:r>
            <a:endParaRPr lang="zh-TW" altLang="en-US" sz="2400" b="1" dirty="0"/>
          </a:p>
        </p:txBody>
      </p:sp>
    </p:spTree>
    <p:extLst>
      <p:ext uri="{BB962C8B-B14F-4D97-AF65-F5344CB8AC3E}">
        <p14:creationId xmlns:p14="http://schemas.microsoft.com/office/powerpoint/2010/main" val="13328858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11746" y="483518"/>
            <a:ext cx="8568952" cy="1569660"/>
          </a:xfrm>
          <a:prstGeom prst="rect">
            <a:avLst/>
          </a:prstGeom>
        </p:spPr>
        <p:txBody>
          <a:bodyPr wrap="square">
            <a:spAutoFit/>
          </a:bodyPr>
          <a:lstStyle/>
          <a:p>
            <a:r>
              <a:rPr lang="zh-TW" altLang="zh-TW" sz="2400" b="1" dirty="0" smtClean="0"/>
              <a:t>他們</a:t>
            </a:r>
            <a:r>
              <a:rPr lang="zh-TW" altLang="zh-TW" sz="2400" b="1" dirty="0"/>
              <a:t>彼此商議說：我們若說從天上來，他必對我們說：這樣，你們為甚麼不信他呢？</a:t>
            </a:r>
            <a:r>
              <a:rPr lang="en-US" altLang="zh-TW" sz="2400" b="1" baseline="30000" dirty="0"/>
              <a:t>26</a:t>
            </a:r>
            <a:r>
              <a:rPr lang="zh-TW" altLang="zh-TW" sz="2400" b="1" dirty="0"/>
              <a:t>若說從人間來，我們又怕百姓，因為他們都以約翰為先知。</a:t>
            </a:r>
            <a:r>
              <a:rPr lang="en-US" altLang="zh-TW" sz="2400" b="1" baseline="30000" dirty="0"/>
              <a:t>27</a:t>
            </a:r>
            <a:r>
              <a:rPr lang="zh-TW" altLang="zh-TW" sz="2400" b="1" dirty="0"/>
              <a:t>於是回答耶穌說：我們不知道。耶穌說：我也不告訴你們我仗著甚麼權柄做這些事。【太</a:t>
            </a:r>
            <a:r>
              <a:rPr lang="en-US" altLang="zh-TW" sz="2400" b="1" dirty="0"/>
              <a:t> 21:23~27</a:t>
            </a:r>
            <a:r>
              <a:rPr lang="zh-TW" altLang="zh-TW" sz="2400" b="1" dirty="0" smtClean="0"/>
              <a:t>】</a:t>
            </a:r>
            <a:endParaRPr lang="zh-TW" altLang="en-US" sz="2400" b="1" dirty="0"/>
          </a:p>
        </p:txBody>
      </p:sp>
      <p:sp>
        <p:nvSpPr>
          <p:cNvPr id="3" name="矩形 2"/>
          <p:cNvSpPr/>
          <p:nvPr/>
        </p:nvSpPr>
        <p:spPr>
          <a:xfrm>
            <a:off x="382985" y="2139702"/>
            <a:ext cx="8483252" cy="2308324"/>
          </a:xfrm>
          <a:prstGeom prst="rect">
            <a:avLst/>
          </a:prstGeom>
        </p:spPr>
        <p:txBody>
          <a:bodyPr wrap="square">
            <a:spAutoFit/>
          </a:bodyPr>
          <a:lstStyle/>
          <a:p>
            <a:r>
              <a:rPr lang="en-US" altLang="zh-TW" sz="2400" b="1" dirty="0" smtClean="0"/>
              <a:t>"</a:t>
            </a:r>
            <a:r>
              <a:rPr lang="en-US" altLang="zh-TW" sz="2400" b="1" dirty="0"/>
              <a:t>And they discussed it among themselves, saying, "If we say, 'From heaven,' he will say to us, 'Why then did you not believe him?' </a:t>
            </a:r>
            <a:r>
              <a:rPr lang="en-US" altLang="zh-TW" sz="2400" b="1" baseline="30000" dirty="0"/>
              <a:t>26</a:t>
            </a:r>
            <a:r>
              <a:rPr lang="en-US" altLang="zh-TW" sz="2400" b="1" dirty="0"/>
              <a:t>But if we say, 'From man,' we are afraid of the crowd, for they all hold that John was a prophet." </a:t>
            </a:r>
            <a:r>
              <a:rPr lang="en-US" altLang="zh-TW" sz="2400" b="1" baseline="30000" dirty="0"/>
              <a:t>27</a:t>
            </a:r>
            <a:r>
              <a:rPr lang="en-US" altLang="zh-TW" sz="2400" b="1" dirty="0"/>
              <a:t>So they answered Jesus, "We do not know." And he said to them, ""Neither will I tell you by what authority I do these things. " </a:t>
            </a:r>
            <a:r>
              <a:rPr lang="zh-TW" altLang="zh-TW" sz="2400" b="1" dirty="0"/>
              <a:t>【</a:t>
            </a:r>
            <a:r>
              <a:rPr lang="en-US" altLang="zh-TW" sz="2400" b="1" dirty="0"/>
              <a:t>Matt 21:23~27</a:t>
            </a:r>
            <a:r>
              <a:rPr lang="zh-TW" altLang="zh-TW" sz="2400" b="1" dirty="0"/>
              <a:t>】</a:t>
            </a:r>
            <a:endParaRPr lang="zh-TW" altLang="en-US" sz="2400" b="1" dirty="0"/>
          </a:p>
        </p:txBody>
      </p:sp>
    </p:spTree>
    <p:extLst>
      <p:ext uri="{BB962C8B-B14F-4D97-AF65-F5344CB8AC3E}">
        <p14:creationId xmlns:p14="http://schemas.microsoft.com/office/powerpoint/2010/main" val="37459826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195486"/>
            <a:ext cx="8136904" cy="1692771"/>
          </a:xfrm>
          <a:prstGeom prst="rect">
            <a:avLst/>
          </a:prstGeom>
        </p:spPr>
        <p:txBody>
          <a:bodyPr wrap="square">
            <a:spAutoFit/>
          </a:bodyPr>
          <a:lstStyle/>
          <a:p>
            <a:r>
              <a:rPr lang="en-US" altLang="zh-TW" sz="2600" b="1" dirty="0" smtClean="0">
                <a:solidFill>
                  <a:srgbClr val="FF0000"/>
                </a:solidFill>
              </a:rPr>
              <a:t>Q:</a:t>
            </a:r>
            <a:r>
              <a:rPr lang="zh-TW" altLang="zh-TW" sz="2600" b="1" dirty="0" smtClean="0"/>
              <a:t>你們</a:t>
            </a:r>
            <a:r>
              <a:rPr lang="zh-TW" altLang="zh-TW" sz="2600" b="1" dirty="0"/>
              <a:t>覺得耶穌是靠著天上的權柄教訓人</a:t>
            </a:r>
            <a:r>
              <a:rPr lang="en-US" altLang="zh-TW" sz="2600" b="1" dirty="0" smtClean="0"/>
              <a:t>,</a:t>
            </a:r>
          </a:p>
          <a:p>
            <a:r>
              <a:rPr lang="en-US" altLang="zh-TW" sz="2600" b="1" dirty="0"/>
              <a:t> </a:t>
            </a:r>
            <a:r>
              <a:rPr lang="en-US" altLang="zh-TW" sz="2600" b="1" dirty="0" smtClean="0"/>
              <a:t>    </a:t>
            </a:r>
            <a:r>
              <a:rPr lang="zh-TW" altLang="zh-TW" sz="2600" b="1" dirty="0"/>
              <a:t>還是地上的權柄</a:t>
            </a:r>
            <a:r>
              <a:rPr lang="en-US" altLang="zh-TW" sz="2600" b="1" dirty="0" smtClean="0"/>
              <a:t>?</a:t>
            </a:r>
          </a:p>
          <a:p>
            <a:r>
              <a:rPr lang="en-US" altLang="zh-TW" sz="2600" b="1" dirty="0"/>
              <a:t> </a:t>
            </a:r>
            <a:r>
              <a:rPr lang="en-US" altLang="zh-TW" sz="2600" b="1" dirty="0" smtClean="0"/>
              <a:t>    Do </a:t>
            </a:r>
            <a:r>
              <a:rPr lang="en-US" altLang="zh-TW" sz="2600" b="1" dirty="0"/>
              <a:t>you think that Jesus </a:t>
            </a:r>
            <a:r>
              <a:rPr lang="en-US" altLang="zh-TW" sz="2600" b="1" dirty="0" smtClean="0"/>
              <a:t>was </a:t>
            </a:r>
            <a:r>
              <a:rPr lang="en-US" altLang="zh-TW" sz="2600" b="1" dirty="0"/>
              <a:t>teaching the people by the </a:t>
            </a:r>
            <a:endParaRPr lang="en-US" altLang="zh-TW" sz="2600" b="1" dirty="0" smtClean="0"/>
          </a:p>
          <a:p>
            <a:r>
              <a:rPr lang="en-US" altLang="zh-TW" sz="2600" b="1" dirty="0"/>
              <a:t> </a:t>
            </a:r>
            <a:r>
              <a:rPr lang="en-US" altLang="zh-TW" sz="2600" b="1" dirty="0" smtClean="0"/>
              <a:t>     authority </a:t>
            </a:r>
            <a:r>
              <a:rPr lang="en-US" altLang="zh-TW" sz="2600" b="1" dirty="0"/>
              <a:t>of heaven, or the authority of the earth?</a:t>
            </a:r>
            <a:endParaRPr lang="zh-TW" altLang="en-US" sz="2600" b="1" dirty="0"/>
          </a:p>
        </p:txBody>
      </p:sp>
      <p:sp>
        <p:nvSpPr>
          <p:cNvPr id="3" name="矩形 2"/>
          <p:cNvSpPr/>
          <p:nvPr/>
        </p:nvSpPr>
        <p:spPr>
          <a:xfrm>
            <a:off x="611560" y="1914550"/>
            <a:ext cx="3839705" cy="892552"/>
          </a:xfrm>
          <a:prstGeom prst="rect">
            <a:avLst/>
          </a:prstGeom>
        </p:spPr>
        <p:txBody>
          <a:bodyPr wrap="none">
            <a:spAutoFit/>
          </a:bodyPr>
          <a:lstStyle/>
          <a:p>
            <a:r>
              <a:rPr lang="zh-TW" altLang="en-US" sz="2600" b="1" dirty="0" smtClean="0">
                <a:solidFill>
                  <a:srgbClr val="FF0000"/>
                </a:solidFill>
                <a:sym typeface="Wingdings"/>
              </a:rPr>
              <a:t></a:t>
            </a:r>
            <a:r>
              <a:rPr lang="zh-TW" altLang="zh-TW" sz="2600" b="1" u="sng" dirty="0" smtClean="0"/>
              <a:t>當然</a:t>
            </a:r>
            <a:r>
              <a:rPr lang="zh-TW" altLang="zh-TW" sz="2600" b="1" u="sng" dirty="0"/>
              <a:t>是天上的</a:t>
            </a:r>
            <a:r>
              <a:rPr lang="zh-TW" altLang="zh-TW" sz="2600" b="1" u="sng" dirty="0" smtClean="0"/>
              <a:t>權柄</a:t>
            </a:r>
            <a:endParaRPr lang="en-US" altLang="zh-TW" sz="2600" b="1" u="sng" dirty="0" smtClean="0"/>
          </a:p>
          <a:p>
            <a:r>
              <a:rPr lang="en-US" altLang="zh-TW" sz="2600" b="1" dirty="0" smtClean="0"/>
              <a:t>     </a:t>
            </a:r>
            <a:r>
              <a:rPr lang="en-US" altLang="zh-TW" sz="2600" b="1" u="sng" dirty="0" smtClean="0"/>
              <a:t>the </a:t>
            </a:r>
            <a:r>
              <a:rPr lang="en-US" altLang="zh-TW" sz="2600" b="1" u="sng" dirty="0"/>
              <a:t>authority of heaven</a:t>
            </a:r>
            <a:endParaRPr lang="zh-TW" altLang="en-US" sz="2600" b="1" u="sng" dirty="0"/>
          </a:p>
        </p:txBody>
      </p:sp>
      <p:pic>
        <p:nvPicPr>
          <p:cNvPr id="10242" name="Picture 2" descr="ãthe authority of heavenãçåçæå°çµæ"/>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85892" y="2067694"/>
            <a:ext cx="4536505"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3133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34591" y="3507854"/>
            <a:ext cx="8568952" cy="138499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zh-TW" altLang="zh-TW" dirty="0"/>
              <a:t> </a:t>
            </a:r>
            <a:r>
              <a:rPr lang="zh-TW" altLang="en-US" sz="2800" dirty="0">
                <a:solidFill>
                  <a:srgbClr val="FF0000"/>
                </a:solidFill>
                <a:sym typeface="Wingdings"/>
              </a:rPr>
              <a:t></a:t>
            </a:r>
            <a:r>
              <a:rPr lang="zh-TW" altLang="zh-TW" sz="2800" b="1" dirty="0" smtClean="0"/>
              <a:t>要</a:t>
            </a:r>
            <a:r>
              <a:rPr lang="zh-TW" altLang="zh-TW" sz="2800" b="1" dirty="0"/>
              <a:t>真正的順服</a:t>
            </a:r>
            <a:r>
              <a:rPr lang="en-US" altLang="zh-TW" sz="2800" b="1" dirty="0"/>
              <a:t>, </a:t>
            </a:r>
            <a:r>
              <a:rPr lang="zh-TW" altLang="zh-TW" sz="2800" b="1" dirty="0"/>
              <a:t>就要討神的喜歡</a:t>
            </a:r>
            <a:r>
              <a:rPr lang="en-US" altLang="zh-TW" sz="2800" b="1" dirty="0"/>
              <a:t>, </a:t>
            </a:r>
            <a:r>
              <a:rPr lang="zh-TW" altLang="zh-TW" sz="2800" b="1" dirty="0"/>
              <a:t>而不是要懼怕人</a:t>
            </a:r>
            <a:r>
              <a:rPr lang="en-US" altLang="zh-TW" sz="2800" b="1" dirty="0"/>
              <a:t>. </a:t>
            </a:r>
            <a:endParaRPr lang="en-US" altLang="zh-TW" sz="2800" b="1" dirty="0" smtClean="0"/>
          </a:p>
          <a:p>
            <a:r>
              <a:rPr lang="en-US" altLang="zh-TW" sz="2800" b="1" dirty="0"/>
              <a:t> </a:t>
            </a:r>
            <a:r>
              <a:rPr lang="en-US" altLang="zh-TW" sz="2800" b="1" dirty="0" smtClean="0"/>
              <a:t>To </a:t>
            </a:r>
            <a:r>
              <a:rPr lang="en-US" altLang="zh-TW" sz="2800" b="1" dirty="0"/>
              <a:t>be truly obedient, it is necessary to please God, </a:t>
            </a:r>
            <a:r>
              <a:rPr lang="en-US" altLang="zh-TW" sz="2800" b="1" dirty="0" smtClean="0"/>
              <a:t>not</a:t>
            </a:r>
          </a:p>
          <a:p>
            <a:r>
              <a:rPr lang="en-US" altLang="zh-TW" sz="2800" b="1" dirty="0" smtClean="0"/>
              <a:t> </a:t>
            </a:r>
            <a:r>
              <a:rPr lang="en-US" altLang="zh-TW" sz="2800" b="1" dirty="0"/>
              <a:t>to fear people.</a:t>
            </a:r>
            <a:endParaRPr lang="zh-TW" altLang="en-US" sz="2800" b="1" dirty="0"/>
          </a:p>
        </p:txBody>
      </p:sp>
      <p:pic>
        <p:nvPicPr>
          <p:cNvPr id="11266" name="Picture 2" descr="ç¸éåç"/>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8572" y="987573"/>
            <a:ext cx="3909022" cy="2446333"/>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ç¸éåç"/>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771550"/>
            <a:ext cx="2490961" cy="2600564"/>
          </a:xfrm>
          <a:prstGeom prst="rect">
            <a:avLst/>
          </a:prstGeom>
          <a:noFill/>
          <a:extLst>
            <a:ext uri="{909E8E84-426E-40DD-AFC4-6F175D3DCCD1}">
              <a14:hiddenFill xmlns:a14="http://schemas.microsoft.com/office/drawing/2010/main">
                <a:solidFill>
                  <a:srgbClr val="FFFFFF"/>
                </a:solidFill>
              </a14:hiddenFill>
            </a:ext>
          </a:extLst>
        </p:spPr>
      </p:pic>
      <p:sp>
        <p:nvSpPr>
          <p:cNvPr id="3" name="矩形 2"/>
          <p:cNvSpPr/>
          <p:nvPr/>
        </p:nvSpPr>
        <p:spPr>
          <a:xfrm>
            <a:off x="395536" y="339502"/>
            <a:ext cx="7632848" cy="492443"/>
          </a:xfrm>
          <a:prstGeom prst="rect">
            <a:avLst/>
          </a:prstGeom>
        </p:spPr>
        <p:txBody>
          <a:bodyPr wrap="square">
            <a:spAutoFit/>
          </a:bodyPr>
          <a:lstStyle/>
          <a:p>
            <a:r>
              <a:rPr lang="en-US" altLang="zh-TW" sz="2600" b="1" dirty="0" smtClean="0">
                <a:solidFill>
                  <a:srgbClr val="FF0000"/>
                </a:solidFill>
              </a:rPr>
              <a:t>Q:</a:t>
            </a:r>
            <a:r>
              <a:rPr lang="zh-TW" altLang="zh-TW" sz="2600" b="1" dirty="0" smtClean="0"/>
              <a:t>我們</a:t>
            </a:r>
            <a:r>
              <a:rPr lang="zh-TW" altLang="zh-TW" sz="2600" b="1" dirty="0"/>
              <a:t>做決定是要討人喜歡呢</a:t>
            </a:r>
            <a:r>
              <a:rPr lang="en-US" altLang="zh-TW" sz="2600" b="1" dirty="0"/>
              <a:t>? </a:t>
            </a:r>
            <a:r>
              <a:rPr lang="zh-TW" altLang="zh-TW" sz="2600" b="1" dirty="0"/>
              <a:t>還是要討神喜歡呢</a:t>
            </a:r>
            <a:r>
              <a:rPr lang="en-US" altLang="zh-TW" sz="2600" b="1" dirty="0"/>
              <a:t>? </a:t>
            </a:r>
            <a:endParaRPr lang="zh-TW" altLang="en-US" sz="2600" b="1" dirty="0"/>
          </a:p>
        </p:txBody>
      </p:sp>
      <p:sp>
        <p:nvSpPr>
          <p:cNvPr id="4" name="矩形 3"/>
          <p:cNvSpPr/>
          <p:nvPr/>
        </p:nvSpPr>
        <p:spPr>
          <a:xfrm>
            <a:off x="4815413" y="1683084"/>
            <a:ext cx="620683" cy="523220"/>
          </a:xfrm>
          <a:prstGeom prst="rect">
            <a:avLst/>
          </a:prstGeom>
        </p:spPr>
        <p:txBody>
          <a:bodyPr wrap="none">
            <a:spAutoFit/>
          </a:bodyPr>
          <a:lstStyle/>
          <a:p>
            <a:r>
              <a:rPr lang="zh-TW" altLang="zh-TW" dirty="0"/>
              <a:t> </a:t>
            </a:r>
            <a:r>
              <a:rPr lang="zh-TW" altLang="en-US" sz="2800" dirty="0">
                <a:solidFill>
                  <a:srgbClr val="FF0000"/>
                </a:solidFill>
                <a:sym typeface="Wingdings"/>
              </a:rPr>
              <a:t></a:t>
            </a:r>
            <a:endParaRPr lang="zh-TW" altLang="en-US" dirty="0"/>
          </a:p>
        </p:txBody>
      </p:sp>
    </p:spTree>
    <p:extLst>
      <p:ext uri="{BB962C8B-B14F-4D97-AF65-F5344CB8AC3E}">
        <p14:creationId xmlns:p14="http://schemas.microsoft.com/office/powerpoint/2010/main" val="2297782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21854" y="424558"/>
            <a:ext cx="6598153" cy="523220"/>
          </a:xfrm>
          <a:prstGeom prst="rect">
            <a:avLst/>
          </a:prstGeom>
        </p:spPr>
        <p:txBody>
          <a:bodyPr wrap="none">
            <a:spAutoFit/>
          </a:bodyPr>
          <a:lstStyle/>
          <a:p>
            <a:r>
              <a:rPr lang="zh-TW" altLang="zh-TW" sz="2800" b="1" dirty="0"/>
              <a:t>神講得更嚴厲</a:t>
            </a:r>
            <a:r>
              <a:rPr lang="en-US" altLang="zh-TW" sz="2800" b="1" dirty="0" smtClean="0"/>
              <a:t>:  /God speaks more harshly:</a:t>
            </a:r>
            <a:endParaRPr lang="zh-TW" altLang="zh-TW" sz="2800" b="1" dirty="0"/>
          </a:p>
        </p:txBody>
      </p:sp>
      <p:sp>
        <p:nvSpPr>
          <p:cNvPr id="3" name="矩形 2"/>
          <p:cNvSpPr/>
          <p:nvPr/>
        </p:nvSpPr>
        <p:spPr>
          <a:xfrm>
            <a:off x="395536" y="1419622"/>
            <a:ext cx="8352928" cy="2677656"/>
          </a:xfrm>
          <a:prstGeom prst="rect">
            <a:avLst/>
          </a:prstGeom>
        </p:spPr>
        <p:txBody>
          <a:bodyPr wrap="square">
            <a:spAutoFit/>
          </a:bodyPr>
          <a:lstStyle/>
          <a:p>
            <a:r>
              <a:rPr lang="en-US" altLang="zh-TW" sz="2800" b="1" baseline="30000" dirty="0"/>
              <a:t>15</a:t>
            </a:r>
            <a:r>
              <a:rPr lang="zh-TW" altLang="zh-TW" sz="2800" b="1" dirty="0"/>
              <a:t>打父母的，必要把他治死。</a:t>
            </a:r>
            <a:r>
              <a:rPr lang="en-US" altLang="zh-TW" sz="2800" b="1" baseline="30000" dirty="0"/>
              <a:t> .  .  .  17</a:t>
            </a:r>
            <a:r>
              <a:rPr lang="zh-TW" altLang="zh-TW" sz="2800" b="1" dirty="0"/>
              <a:t>咒罵父母的，必要把他治死</a:t>
            </a:r>
            <a:r>
              <a:rPr lang="zh-TW" altLang="zh-TW" sz="2800" b="1" dirty="0" smtClean="0"/>
              <a:t>。</a:t>
            </a:r>
            <a:endParaRPr lang="en-US" altLang="zh-TW" sz="2800" b="1" dirty="0" smtClean="0"/>
          </a:p>
          <a:p>
            <a:r>
              <a:rPr lang="zh-TW" altLang="zh-TW" sz="2800" b="1" dirty="0" smtClean="0"/>
              <a:t>【</a:t>
            </a:r>
            <a:r>
              <a:rPr lang="zh-TW" altLang="zh-TW" sz="2800" b="1" dirty="0"/>
              <a:t>出</a:t>
            </a:r>
            <a:r>
              <a:rPr lang="en-US" altLang="zh-TW" sz="2800" b="1" dirty="0"/>
              <a:t> 21:15~17</a:t>
            </a:r>
            <a:r>
              <a:rPr lang="zh-TW" altLang="zh-TW" sz="2800" b="1" dirty="0"/>
              <a:t>】</a:t>
            </a:r>
            <a:r>
              <a:rPr lang="en-US" altLang="zh-TW" sz="2800" b="1" dirty="0"/>
              <a:t/>
            </a:r>
            <a:br>
              <a:rPr lang="en-US" altLang="zh-TW" sz="2800" b="1" dirty="0"/>
            </a:br>
            <a:r>
              <a:rPr lang="en-US" altLang="zh-TW" sz="2800" b="1" baseline="30000" dirty="0"/>
              <a:t>15</a:t>
            </a:r>
            <a:r>
              <a:rPr lang="en-US" altLang="zh-TW" sz="2800" b="1" dirty="0"/>
              <a:t>"Whoever strikes his father or his mother shall be put to death.  . . . </a:t>
            </a:r>
            <a:r>
              <a:rPr lang="en-US" altLang="zh-TW" sz="2800" b="1" baseline="30000" dirty="0"/>
              <a:t>17</a:t>
            </a:r>
            <a:r>
              <a:rPr lang="en-US" altLang="zh-TW" sz="2800" b="1" dirty="0"/>
              <a:t>"Whoever curses his father or his mother shall be put to death. </a:t>
            </a:r>
            <a:r>
              <a:rPr lang="zh-TW" altLang="zh-TW" sz="2800" b="1" dirty="0"/>
              <a:t>【</a:t>
            </a:r>
            <a:r>
              <a:rPr lang="en-US" altLang="zh-TW" sz="2800" b="1" dirty="0" err="1"/>
              <a:t>Exod</a:t>
            </a:r>
            <a:r>
              <a:rPr lang="en-US" altLang="zh-TW" sz="2800" b="1" dirty="0"/>
              <a:t> 21:15~17</a:t>
            </a:r>
            <a:r>
              <a:rPr lang="zh-TW" altLang="zh-TW" sz="2800" b="1" dirty="0"/>
              <a:t>】</a:t>
            </a:r>
          </a:p>
        </p:txBody>
      </p:sp>
    </p:spTree>
    <p:extLst>
      <p:ext uri="{BB962C8B-B14F-4D97-AF65-F5344CB8AC3E}">
        <p14:creationId xmlns:p14="http://schemas.microsoft.com/office/powerpoint/2010/main" val="3329200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14251" y="2931790"/>
            <a:ext cx="9173269" cy="923330"/>
          </a:xfrm>
          <a:prstGeom prst="rect">
            <a:avLst/>
          </a:prstGeom>
        </p:spPr>
        <p:txBody>
          <a:bodyPr wrap="square">
            <a:spAutoFit/>
          </a:bodyPr>
          <a:lstStyle/>
          <a:p>
            <a:r>
              <a:rPr lang="zh-TW" altLang="zh-TW" sz="2600" b="1" dirty="0" smtClean="0"/>
              <a:t> </a:t>
            </a:r>
            <a:r>
              <a:rPr lang="en-US" altLang="zh-TW" sz="2400" b="1" dirty="0" smtClean="0"/>
              <a:t>“</a:t>
            </a:r>
            <a:r>
              <a:rPr lang="zh-TW" altLang="zh-TW" sz="2400" b="1" dirty="0"/>
              <a:t>阿公阿嬤會說</a:t>
            </a:r>
            <a:r>
              <a:rPr lang="en-US" altLang="zh-TW" sz="2400" b="1" dirty="0"/>
              <a:t>, </a:t>
            </a:r>
            <a:r>
              <a:rPr lang="zh-TW" altLang="zh-TW" sz="2400" b="1" dirty="0"/>
              <a:t>我的孫子怎麼是這樣子的呢</a:t>
            </a:r>
            <a:r>
              <a:rPr lang="en-US" altLang="zh-TW" sz="2400" b="1" dirty="0" smtClean="0"/>
              <a:t>?”</a:t>
            </a:r>
          </a:p>
          <a:p>
            <a:r>
              <a:rPr lang="en-US" altLang="zh-TW" sz="2400" b="1" dirty="0" smtClean="0"/>
              <a:t>“Grandp</a:t>
            </a:r>
            <a:r>
              <a:rPr lang="en-US" altLang="zh-TW" sz="2600" b="1" dirty="0" smtClean="0"/>
              <a:t>a and Grandma will say, </a:t>
            </a:r>
            <a:r>
              <a:rPr lang="en-US" altLang="zh-TW" sz="2800" b="1" dirty="0" smtClean="0"/>
              <a:t>‘</a:t>
            </a:r>
            <a:r>
              <a:rPr lang="en-US" altLang="zh-TW" sz="2600" b="1" dirty="0" smtClean="0"/>
              <a:t>Why is my grandson so bad?</a:t>
            </a:r>
            <a:r>
              <a:rPr lang="en-US" altLang="zh-TW" sz="2800" b="1" dirty="0" smtClean="0"/>
              <a:t> '</a:t>
            </a:r>
            <a:r>
              <a:rPr lang="en-US" altLang="zh-TW" sz="2600" b="1" dirty="0" smtClean="0"/>
              <a:t>"</a:t>
            </a:r>
            <a:endParaRPr lang="zh-TW" altLang="zh-TW" sz="2600" b="1" dirty="0"/>
          </a:p>
        </p:txBody>
      </p:sp>
      <p:sp>
        <p:nvSpPr>
          <p:cNvPr id="4" name="矩形 3"/>
          <p:cNvSpPr/>
          <p:nvPr/>
        </p:nvSpPr>
        <p:spPr>
          <a:xfrm>
            <a:off x="565895" y="4063924"/>
            <a:ext cx="7344816" cy="89255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zh-TW" altLang="en-US" sz="2600" b="1" dirty="0" smtClean="0">
                <a:solidFill>
                  <a:srgbClr val="0070C0"/>
                </a:solidFill>
                <a:sym typeface="Wingdings"/>
              </a:rPr>
              <a:t></a:t>
            </a:r>
            <a:r>
              <a:rPr lang="zh-TW" altLang="zh-TW" sz="2600" b="1" dirty="0" smtClean="0"/>
              <a:t>你</a:t>
            </a:r>
            <a:r>
              <a:rPr lang="zh-TW" altLang="zh-TW" sz="2600" b="1" dirty="0"/>
              <a:t>的孩子會聽到很多負面的評語</a:t>
            </a:r>
            <a:r>
              <a:rPr lang="en-US" altLang="zh-TW" sz="2600" b="1" dirty="0" smtClean="0"/>
              <a:t>. </a:t>
            </a:r>
          </a:p>
          <a:p>
            <a:r>
              <a:rPr lang="en-US" altLang="zh-TW" sz="2600" b="1" dirty="0" smtClean="0"/>
              <a:t>      Your child will hear a lot of negative words.</a:t>
            </a:r>
            <a:endParaRPr lang="zh-TW" altLang="en-US" sz="2600" b="1" dirty="0"/>
          </a:p>
        </p:txBody>
      </p:sp>
      <p:sp>
        <p:nvSpPr>
          <p:cNvPr id="5" name="矩形 4"/>
          <p:cNvSpPr/>
          <p:nvPr/>
        </p:nvSpPr>
        <p:spPr>
          <a:xfrm>
            <a:off x="554088" y="267494"/>
            <a:ext cx="5890120" cy="461665"/>
          </a:xfrm>
          <a:prstGeom prst="rect">
            <a:avLst/>
          </a:prstGeom>
        </p:spPr>
        <p:txBody>
          <a:bodyPr wrap="square">
            <a:spAutoFit/>
          </a:bodyPr>
          <a:lstStyle/>
          <a:p>
            <a:r>
              <a:rPr lang="en-US" altLang="zh-TW" sz="2400" b="1" dirty="0" smtClean="0"/>
              <a:t>“</a:t>
            </a:r>
            <a:r>
              <a:rPr lang="zh-TW" altLang="zh-TW" sz="2400" b="1" dirty="0" smtClean="0"/>
              <a:t>你這樣子不乖</a:t>
            </a:r>
            <a:r>
              <a:rPr lang="en-US" altLang="zh-TW" sz="2400" b="1" dirty="0" smtClean="0"/>
              <a:t>!” "You are so bad!"</a:t>
            </a:r>
            <a:endParaRPr lang="zh-TW" altLang="zh-TW" sz="2400" b="1" dirty="0"/>
          </a:p>
        </p:txBody>
      </p:sp>
      <p:sp>
        <p:nvSpPr>
          <p:cNvPr id="6" name="矩形 5"/>
          <p:cNvSpPr/>
          <p:nvPr/>
        </p:nvSpPr>
        <p:spPr>
          <a:xfrm>
            <a:off x="538883" y="843558"/>
            <a:ext cx="7992888" cy="461665"/>
          </a:xfrm>
          <a:prstGeom prst="rect">
            <a:avLst/>
          </a:prstGeom>
        </p:spPr>
        <p:txBody>
          <a:bodyPr wrap="square">
            <a:spAutoFit/>
          </a:bodyPr>
          <a:lstStyle/>
          <a:p>
            <a:r>
              <a:rPr lang="en-US" altLang="zh-TW" sz="2400" b="1" dirty="0" smtClean="0"/>
              <a:t>“</a:t>
            </a:r>
            <a:r>
              <a:rPr lang="zh-TW" altLang="zh-TW" sz="2400" b="1" dirty="0" smtClean="0"/>
              <a:t>你這樣子上帝不喜歡</a:t>
            </a:r>
            <a:r>
              <a:rPr lang="en-US" altLang="zh-TW" sz="2400" b="1" dirty="0" smtClean="0"/>
              <a:t>!” "God doesn't like you .”</a:t>
            </a:r>
            <a:endParaRPr lang="zh-TW" altLang="zh-TW" sz="2400" b="1" dirty="0"/>
          </a:p>
        </p:txBody>
      </p:sp>
      <p:sp>
        <p:nvSpPr>
          <p:cNvPr id="7" name="矩形 6"/>
          <p:cNvSpPr/>
          <p:nvPr/>
        </p:nvSpPr>
        <p:spPr>
          <a:xfrm>
            <a:off x="580406" y="2320726"/>
            <a:ext cx="8640960" cy="461665"/>
          </a:xfrm>
          <a:prstGeom prst="rect">
            <a:avLst/>
          </a:prstGeom>
        </p:spPr>
        <p:txBody>
          <a:bodyPr wrap="square">
            <a:spAutoFit/>
          </a:bodyPr>
          <a:lstStyle/>
          <a:p>
            <a:r>
              <a:rPr lang="en-US" altLang="zh-TW" sz="2400" b="1" dirty="0" smtClean="0"/>
              <a:t>“</a:t>
            </a:r>
            <a:r>
              <a:rPr lang="zh-TW" altLang="zh-TW" sz="2400" b="1" dirty="0" smtClean="0"/>
              <a:t>你這樣子主耶穌不愛你歐</a:t>
            </a:r>
            <a:r>
              <a:rPr lang="en-US" altLang="zh-TW" sz="2400" b="1" dirty="0" smtClean="0"/>
              <a:t>!” “The Lord Jesus does not love you !"</a:t>
            </a:r>
            <a:endParaRPr lang="zh-TW" altLang="zh-TW" sz="2400" b="1" dirty="0"/>
          </a:p>
        </p:txBody>
      </p:sp>
      <p:sp>
        <p:nvSpPr>
          <p:cNvPr id="8" name="矩形 7"/>
          <p:cNvSpPr/>
          <p:nvPr/>
        </p:nvSpPr>
        <p:spPr>
          <a:xfrm>
            <a:off x="554088" y="1419622"/>
            <a:ext cx="6998443" cy="830997"/>
          </a:xfrm>
          <a:prstGeom prst="rect">
            <a:avLst/>
          </a:prstGeom>
        </p:spPr>
        <p:txBody>
          <a:bodyPr wrap="square">
            <a:spAutoFit/>
          </a:bodyPr>
          <a:lstStyle/>
          <a:p>
            <a:r>
              <a:rPr lang="en-US" altLang="zh-TW" sz="2400" b="1" dirty="0" smtClean="0"/>
              <a:t>“</a:t>
            </a:r>
            <a:r>
              <a:rPr lang="zh-TW" altLang="zh-TW" sz="2400" b="1" dirty="0" smtClean="0"/>
              <a:t>你這樣子會讓爸爸媽媽傷心歐</a:t>
            </a:r>
            <a:r>
              <a:rPr lang="en-US" altLang="zh-TW" sz="2400" b="1" dirty="0" smtClean="0"/>
              <a:t>!”</a:t>
            </a:r>
          </a:p>
          <a:p>
            <a:r>
              <a:rPr lang="en-US" altLang="zh-TW" sz="2400" b="1" dirty="0" smtClean="0"/>
              <a:t>“You will make your mom and dad sad.”</a:t>
            </a:r>
            <a:endParaRPr lang="zh-TW" altLang="zh-TW" sz="2400" b="1" dirty="0"/>
          </a:p>
        </p:txBody>
      </p:sp>
      <p:pic>
        <p:nvPicPr>
          <p:cNvPr id="133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75516" y="4130166"/>
            <a:ext cx="380034" cy="380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3949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3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652888"/>
            <a:ext cx="8299964" cy="892552"/>
          </a:xfrm>
          <a:prstGeom prst="rect">
            <a:avLst/>
          </a:prstGeom>
        </p:spPr>
        <p:txBody>
          <a:bodyPr wrap="none">
            <a:spAutoFit/>
          </a:bodyPr>
          <a:lstStyle/>
          <a:p>
            <a:r>
              <a:rPr lang="en-US" altLang="zh-TW" sz="2600" b="1" dirty="0" smtClean="0">
                <a:solidFill>
                  <a:srgbClr val="FF0000"/>
                </a:solidFill>
              </a:rPr>
              <a:t>Q:</a:t>
            </a:r>
            <a:r>
              <a:rPr lang="zh-TW" altLang="zh-TW" sz="2600" b="1" dirty="0" smtClean="0"/>
              <a:t>話語</a:t>
            </a:r>
            <a:r>
              <a:rPr lang="zh-TW" altLang="zh-TW" sz="2600" b="1" dirty="0"/>
              <a:t>帶來的傷害大</a:t>
            </a:r>
            <a:r>
              <a:rPr lang="en-US" altLang="zh-TW" sz="2600" b="1" dirty="0"/>
              <a:t>, </a:t>
            </a:r>
            <a:r>
              <a:rPr lang="zh-TW" altLang="zh-TW" sz="2600" b="1" dirty="0"/>
              <a:t>還是藤條帶來的傷害大</a:t>
            </a:r>
            <a:r>
              <a:rPr lang="en-US" altLang="zh-TW" sz="2600" b="1" dirty="0"/>
              <a:t>? </a:t>
            </a:r>
            <a:endParaRPr lang="en-US" altLang="zh-TW" sz="2600" b="1" dirty="0" smtClean="0"/>
          </a:p>
          <a:p>
            <a:r>
              <a:rPr lang="en-US" altLang="zh-TW" sz="2600" b="1" dirty="0" smtClean="0"/>
              <a:t>    Which will cause more damage, the cane or your words?</a:t>
            </a:r>
            <a:endParaRPr lang="zh-TW" altLang="en-US" sz="2600" b="1" dirty="0"/>
          </a:p>
        </p:txBody>
      </p:sp>
      <p:sp>
        <p:nvSpPr>
          <p:cNvPr id="3" name="矩形 2"/>
          <p:cNvSpPr/>
          <p:nvPr/>
        </p:nvSpPr>
        <p:spPr>
          <a:xfrm>
            <a:off x="539552" y="1779662"/>
            <a:ext cx="8352928" cy="1692771"/>
          </a:xfrm>
          <a:prstGeom prst="rect">
            <a:avLst/>
          </a:prstGeom>
        </p:spPr>
        <p:txBody>
          <a:bodyPr wrap="square">
            <a:spAutoFit/>
          </a:bodyPr>
          <a:lstStyle/>
          <a:p>
            <a:r>
              <a:rPr lang="zh-TW" altLang="en-US" sz="2600" b="1" dirty="0" smtClean="0">
                <a:solidFill>
                  <a:srgbClr val="FF0000"/>
                </a:solidFill>
                <a:sym typeface="Wingdings"/>
              </a:rPr>
              <a:t></a:t>
            </a:r>
            <a:r>
              <a:rPr lang="zh-TW" altLang="zh-TW" sz="2600" b="1" dirty="0" smtClean="0"/>
              <a:t>話語</a:t>
            </a:r>
            <a:r>
              <a:rPr lang="zh-TW" altLang="zh-TW" sz="2600" b="1" dirty="0"/>
              <a:t>的力量大多了</a:t>
            </a:r>
            <a:r>
              <a:rPr lang="en-US" altLang="zh-TW" sz="2600" b="1" dirty="0"/>
              <a:t>. </a:t>
            </a:r>
            <a:r>
              <a:rPr lang="zh-TW" altLang="zh-TW" sz="2600" b="1" dirty="0"/>
              <a:t>藤條只是痛一時</a:t>
            </a:r>
            <a:r>
              <a:rPr lang="en-US" altLang="zh-TW" sz="2600" b="1" dirty="0"/>
              <a:t>, </a:t>
            </a:r>
            <a:r>
              <a:rPr lang="zh-TW" altLang="zh-TW" sz="2600" b="1" dirty="0"/>
              <a:t>但是話語跟隨</a:t>
            </a:r>
            <a:r>
              <a:rPr lang="zh-TW" altLang="zh-TW" sz="2600" b="1" dirty="0" smtClean="0"/>
              <a:t>你</a:t>
            </a:r>
            <a:endParaRPr lang="en-US" altLang="zh-TW" sz="2600" b="1" dirty="0" smtClean="0"/>
          </a:p>
          <a:p>
            <a:r>
              <a:rPr lang="en-US" altLang="zh-TW" sz="2600" b="1" dirty="0"/>
              <a:t> </a:t>
            </a:r>
            <a:r>
              <a:rPr lang="en-US" altLang="zh-TW" sz="2600" b="1" dirty="0" smtClean="0"/>
              <a:t>    </a:t>
            </a:r>
            <a:r>
              <a:rPr lang="zh-TW" altLang="zh-TW" sz="2600" b="1" dirty="0" smtClean="0"/>
              <a:t>一輩子</a:t>
            </a:r>
            <a:r>
              <a:rPr lang="en-US" altLang="zh-TW" sz="2600" b="1" dirty="0" smtClean="0"/>
              <a:t>. </a:t>
            </a:r>
          </a:p>
          <a:p>
            <a:r>
              <a:rPr lang="en-US" altLang="zh-TW" sz="2600" b="1" dirty="0" smtClean="0"/>
              <a:t>   The power of words is much greater. Getting caned is just</a:t>
            </a:r>
          </a:p>
          <a:p>
            <a:r>
              <a:rPr lang="en-US" altLang="zh-TW" sz="2600" b="1" dirty="0" smtClean="0"/>
              <a:t>   a sharp pain, but the words follow you forever.</a:t>
            </a:r>
            <a:endParaRPr lang="zh-TW" altLang="en-US" sz="2600" b="1" dirty="0"/>
          </a:p>
        </p:txBody>
      </p:sp>
      <p:pic>
        <p:nvPicPr>
          <p:cNvPr id="5122" name="Picture 2" descr="ç¸éåç"/>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4" y="3579836"/>
            <a:ext cx="2808312" cy="14638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3289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6997" y="195486"/>
            <a:ext cx="6776150" cy="492443"/>
          </a:xfrm>
          <a:prstGeom prst="rect">
            <a:avLst/>
          </a:prstGeom>
        </p:spPr>
        <p:txBody>
          <a:bodyPr wrap="none">
            <a:spAutoFit/>
          </a:bodyPr>
          <a:lstStyle/>
          <a:p>
            <a:r>
              <a:rPr lang="en-US" altLang="zh-TW" sz="2600" b="1" dirty="0" smtClean="0">
                <a:solidFill>
                  <a:srgbClr val="FF0000"/>
                </a:solidFill>
              </a:rPr>
              <a:t>Q:</a:t>
            </a:r>
            <a:r>
              <a:rPr lang="zh-TW" altLang="zh-TW" sz="2600" b="1" dirty="0" smtClean="0"/>
              <a:t>我</a:t>
            </a:r>
            <a:r>
              <a:rPr lang="zh-TW" altLang="zh-TW" sz="2600" b="1" dirty="0"/>
              <a:t>怎麼帶</a:t>
            </a:r>
            <a:r>
              <a:rPr lang="zh-TW" altLang="zh-TW" sz="2600" b="1" dirty="0" smtClean="0"/>
              <a:t>孩子</a:t>
            </a:r>
            <a:r>
              <a:rPr lang="en-US" altLang="zh-TW" sz="2600" b="1" dirty="0" smtClean="0"/>
              <a:t>? / </a:t>
            </a:r>
            <a:r>
              <a:rPr lang="en-US" altLang="zh-TW" sz="2600" b="1" dirty="0"/>
              <a:t>How do I raise my </a:t>
            </a:r>
            <a:r>
              <a:rPr lang="en-US" altLang="zh-TW" sz="2600" b="1" dirty="0" smtClean="0"/>
              <a:t>children?</a:t>
            </a:r>
            <a:endParaRPr lang="zh-TW" altLang="en-US" sz="2600" b="1" dirty="0"/>
          </a:p>
        </p:txBody>
      </p:sp>
      <p:sp>
        <p:nvSpPr>
          <p:cNvPr id="3" name="矩形 2"/>
          <p:cNvSpPr/>
          <p:nvPr/>
        </p:nvSpPr>
        <p:spPr>
          <a:xfrm>
            <a:off x="435346" y="771550"/>
            <a:ext cx="8703856" cy="892552"/>
          </a:xfrm>
          <a:prstGeom prst="rect">
            <a:avLst/>
          </a:prstGeom>
        </p:spPr>
        <p:txBody>
          <a:bodyPr wrap="square">
            <a:spAutoFit/>
          </a:bodyPr>
          <a:lstStyle/>
          <a:p>
            <a:r>
              <a:rPr lang="zh-TW" altLang="zh-TW" sz="2600" b="1" dirty="0">
                <a:solidFill>
                  <a:srgbClr val="FF0000"/>
                </a:solidFill>
              </a:rPr>
              <a:t> </a:t>
            </a:r>
            <a:r>
              <a:rPr lang="zh-TW" altLang="en-US" sz="2600" b="1" dirty="0" smtClean="0">
                <a:solidFill>
                  <a:srgbClr val="FF0000"/>
                </a:solidFill>
                <a:sym typeface="Wingdings"/>
              </a:rPr>
              <a:t></a:t>
            </a:r>
            <a:r>
              <a:rPr lang="zh-TW" altLang="zh-TW" sz="2600" b="1" dirty="0" smtClean="0"/>
              <a:t>我</a:t>
            </a:r>
            <a:r>
              <a:rPr lang="zh-TW" altLang="zh-TW" sz="2600" b="1" dirty="0"/>
              <a:t>會用棍子打孩子</a:t>
            </a:r>
            <a:r>
              <a:rPr lang="en-US" altLang="zh-TW" sz="2600" b="1" dirty="0"/>
              <a:t>, </a:t>
            </a:r>
            <a:r>
              <a:rPr lang="zh-TW" altLang="zh-TW" sz="2600" b="1" dirty="0"/>
              <a:t>棍子是改變他們的惡劣的行為</a:t>
            </a:r>
            <a:r>
              <a:rPr lang="en-US" altLang="zh-TW" sz="2600" b="1" dirty="0"/>
              <a:t>. </a:t>
            </a:r>
            <a:endParaRPr lang="en-US" altLang="zh-TW" sz="2600" b="1" dirty="0" smtClean="0"/>
          </a:p>
          <a:p>
            <a:r>
              <a:rPr lang="en-US" altLang="zh-TW" sz="2600" b="1" dirty="0"/>
              <a:t> </a:t>
            </a:r>
            <a:r>
              <a:rPr lang="en-US" altLang="zh-TW" sz="2600" b="1" dirty="0" smtClean="0"/>
              <a:t>     I hit my children </a:t>
            </a:r>
            <a:r>
              <a:rPr lang="en-US" altLang="zh-TW" sz="2600" b="1" dirty="0"/>
              <a:t>with a </a:t>
            </a:r>
            <a:r>
              <a:rPr lang="en-US" altLang="zh-TW" sz="2600" b="1" dirty="0" smtClean="0"/>
              <a:t>cane to correct </a:t>
            </a:r>
            <a:r>
              <a:rPr lang="en-US" altLang="zh-TW" sz="2600" b="1" dirty="0"/>
              <a:t>their bad behavior. </a:t>
            </a:r>
            <a:endParaRPr lang="zh-TW" altLang="en-US" sz="2600" b="1" dirty="0"/>
          </a:p>
        </p:txBody>
      </p:sp>
      <p:sp>
        <p:nvSpPr>
          <p:cNvPr id="4" name="矩形 3"/>
          <p:cNvSpPr/>
          <p:nvPr/>
        </p:nvSpPr>
        <p:spPr>
          <a:xfrm>
            <a:off x="523297" y="1664102"/>
            <a:ext cx="8585073" cy="1292662"/>
          </a:xfrm>
          <a:prstGeom prst="rect">
            <a:avLst/>
          </a:prstGeom>
        </p:spPr>
        <p:txBody>
          <a:bodyPr wrap="square">
            <a:spAutoFit/>
          </a:bodyPr>
          <a:lstStyle/>
          <a:p>
            <a:r>
              <a:rPr lang="zh-TW" altLang="en-US" sz="2600" b="1" dirty="0" smtClean="0">
                <a:solidFill>
                  <a:srgbClr val="FF0000"/>
                </a:solidFill>
                <a:sym typeface="Wingdings"/>
              </a:rPr>
              <a:t></a:t>
            </a:r>
            <a:r>
              <a:rPr lang="zh-TW" altLang="zh-TW" sz="2600" b="1" dirty="0" smtClean="0"/>
              <a:t>我</a:t>
            </a:r>
            <a:r>
              <a:rPr lang="zh-TW" altLang="zh-TW" sz="2600" b="1" dirty="0"/>
              <a:t>對他們講的話都是鼓勵造就的話</a:t>
            </a:r>
            <a:r>
              <a:rPr lang="en-US" altLang="zh-TW" sz="2600" b="1" dirty="0"/>
              <a:t>. </a:t>
            </a:r>
            <a:endParaRPr lang="en-US" altLang="zh-TW" sz="2600" b="1" dirty="0" smtClean="0"/>
          </a:p>
          <a:p>
            <a:r>
              <a:rPr lang="en-US" altLang="zh-TW" sz="2600" b="1" dirty="0" smtClean="0"/>
              <a:t>     What </a:t>
            </a:r>
            <a:r>
              <a:rPr lang="en-US" altLang="zh-TW" sz="2600" b="1" dirty="0"/>
              <a:t>I said to them </a:t>
            </a:r>
            <a:r>
              <a:rPr lang="en-US" altLang="zh-TW" sz="2600" b="1" dirty="0" smtClean="0"/>
              <a:t>are all encouraging and motivational</a:t>
            </a:r>
          </a:p>
          <a:p>
            <a:r>
              <a:rPr lang="en-US" altLang="zh-TW" sz="2600" b="1" dirty="0"/>
              <a:t> </a:t>
            </a:r>
            <a:r>
              <a:rPr lang="en-US" altLang="zh-TW" sz="2600" b="1" dirty="0" smtClean="0"/>
              <a:t>    words</a:t>
            </a:r>
            <a:r>
              <a:rPr lang="en-US" altLang="zh-TW" sz="2600" b="1" dirty="0"/>
              <a:t>.</a:t>
            </a:r>
            <a:endParaRPr lang="zh-TW" altLang="en-US" sz="2600" b="1" dirty="0"/>
          </a:p>
        </p:txBody>
      </p:sp>
      <p:sp>
        <p:nvSpPr>
          <p:cNvPr id="8" name="矩形 7"/>
          <p:cNvSpPr/>
          <p:nvPr/>
        </p:nvSpPr>
        <p:spPr>
          <a:xfrm>
            <a:off x="580426" y="3138522"/>
            <a:ext cx="237566" cy="369332"/>
          </a:xfrm>
          <a:prstGeom prst="rect">
            <a:avLst/>
          </a:prstGeom>
        </p:spPr>
        <p:txBody>
          <a:bodyPr wrap="none">
            <a:spAutoFit/>
          </a:bodyPr>
          <a:lstStyle/>
          <a:p>
            <a:r>
              <a:rPr lang="zh-TW" altLang="zh-TW" dirty="0"/>
              <a:t> </a:t>
            </a:r>
            <a:endParaRPr lang="zh-TW" altLang="en-US" dirty="0"/>
          </a:p>
        </p:txBody>
      </p:sp>
      <p:sp>
        <p:nvSpPr>
          <p:cNvPr id="9" name="矩形 8"/>
          <p:cNvSpPr/>
          <p:nvPr/>
        </p:nvSpPr>
        <p:spPr>
          <a:xfrm>
            <a:off x="347395" y="3367633"/>
            <a:ext cx="237566" cy="369332"/>
          </a:xfrm>
          <a:prstGeom prst="rect">
            <a:avLst/>
          </a:prstGeom>
        </p:spPr>
        <p:txBody>
          <a:bodyPr wrap="none">
            <a:spAutoFit/>
          </a:bodyPr>
          <a:lstStyle/>
          <a:p>
            <a:r>
              <a:rPr lang="zh-TW" altLang="zh-TW" dirty="0"/>
              <a:t> </a:t>
            </a:r>
            <a:endParaRPr lang="zh-TW" altLang="en-US" dirty="0"/>
          </a:p>
        </p:txBody>
      </p:sp>
      <p:sp>
        <p:nvSpPr>
          <p:cNvPr id="10" name="矩形 9"/>
          <p:cNvSpPr/>
          <p:nvPr/>
        </p:nvSpPr>
        <p:spPr>
          <a:xfrm>
            <a:off x="790564" y="3651870"/>
            <a:ext cx="237566" cy="369332"/>
          </a:xfrm>
          <a:prstGeom prst="rect">
            <a:avLst/>
          </a:prstGeom>
        </p:spPr>
        <p:txBody>
          <a:bodyPr wrap="none">
            <a:spAutoFit/>
          </a:bodyPr>
          <a:lstStyle/>
          <a:p>
            <a:r>
              <a:rPr lang="zh-TW" altLang="zh-TW" dirty="0"/>
              <a:t> </a:t>
            </a:r>
            <a:endParaRPr lang="zh-TW" altLang="en-US" dirty="0"/>
          </a:p>
        </p:txBody>
      </p:sp>
      <p:sp>
        <p:nvSpPr>
          <p:cNvPr id="11" name="矩形 10"/>
          <p:cNvSpPr/>
          <p:nvPr/>
        </p:nvSpPr>
        <p:spPr>
          <a:xfrm>
            <a:off x="435346" y="2941728"/>
            <a:ext cx="8531114" cy="193899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zh-TW" altLang="en-US" sz="2400" b="1" dirty="0" smtClean="0">
                <a:solidFill>
                  <a:srgbClr val="FF0000"/>
                </a:solidFill>
                <a:sym typeface="Wingdings"/>
              </a:rPr>
              <a:t></a:t>
            </a:r>
            <a:r>
              <a:rPr lang="zh-TW" altLang="zh-TW" sz="2400" b="1" dirty="0" smtClean="0"/>
              <a:t>影響</a:t>
            </a:r>
            <a:r>
              <a:rPr lang="zh-TW" altLang="zh-TW" sz="2400" b="1" dirty="0"/>
              <a:t>到了他們哥哥弟弟妹妹之間的溝通</a:t>
            </a:r>
            <a:r>
              <a:rPr lang="en-US" altLang="zh-TW" sz="2400" b="1" dirty="0"/>
              <a:t>, </a:t>
            </a:r>
            <a:r>
              <a:rPr lang="zh-TW" altLang="zh-TW" sz="2400" b="1" dirty="0"/>
              <a:t>他們彼此之間講的</a:t>
            </a:r>
            <a:r>
              <a:rPr lang="zh-TW" altLang="zh-TW" sz="2400" b="1" dirty="0" smtClean="0"/>
              <a:t>都</a:t>
            </a:r>
            <a:endParaRPr lang="en-US" altLang="zh-TW" sz="2400" b="1" dirty="0" smtClean="0"/>
          </a:p>
          <a:p>
            <a:r>
              <a:rPr lang="en-US" altLang="zh-TW" sz="2400" b="1" dirty="0"/>
              <a:t> </a:t>
            </a:r>
            <a:r>
              <a:rPr lang="en-US" altLang="zh-TW" sz="2400" b="1" dirty="0" smtClean="0"/>
              <a:t>    </a:t>
            </a:r>
            <a:r>
              <a:rPr lang="zh-TW" altLang="zh-TW" sz="2400" b="1" dirty="0" smtClean="0"/>
              <a:t>是</a:t>
            </a:r>
            <a:r>
              <a:rPr lang="zh-TW" altLang="zh-TW" sz="2400" b="1" dirty="0"/>
              <a:t>讚美鼓勵的話</a:t>
            </a:r>
            <a:r>
              <a:rPr lang="en-US" altLang="zh-TW" sz="2400" b="1" dirty="0"/>
              <a:t>. </a:t>
            </a:r>
            <a:r>
              <a:rPr lang="zh-TW" altLang="zh-TW" sz="2400" b="1" dirty="0"/>
              <a:t>很少看到他們</a:t>
            </a:r>
            <a:r>
              <a:rPr lang="en-US" altLang="zh-TW" sz="2400" b="1" dirty="0"/>
              <a:t>Put each other down. </a:t>
            </a:r>
            <a:endParaRPr lang="en-US" altLang="zh-TW" sz="2400" b="1" dirty="0" smtClean="0"/>
          </a:p>
          <a:p>
            <a:r>
              <a:rPr lang="en-US" altLang="zh-TW" sz="2400" b="1" dirty="0" smtClean="0"/>
              <a:t>    It </a:t>
            </a:r>
            <a:r>
              <a:rPr lang="en-US" altLang="zh-TW" sz="2400" b="1" dirty="0"/>
              <a:t>affects the communication between </a:t>
            </a:r>
            <a:r>
              <a:rPr lang="en-US" altLang="zh-TW" sz="2400" b="1" dirty="0" smtClean="0"/>
              <a:t>the brothers </a:t>
            </a:r>
            <a:r>
              <a:rPr lang="en-US" altLang="zh-TW" sz="2400" b="1" dirty="0"/>
              <a:t>and sisters</a:t>
            </a:r>
            <a:r>
              <a:rPr lang="en-US" altLang="zh-TW" sz="2400" b="1" dirty="0" smtClean="0"/>
              <a:t>.</a:t>
            </a:r>
          </a:p>
          <a:p>
            <a:r>
              <a:rPr lang="en-US" altLang="zh-TW" sz="2400" b="1" dirty="0"/>
              <a:t> </a:t>
            </a:r>
            <a:r>
              <a:rPr lang="en-US" altLang="zh-TW" sz="2400" b="1" dirty="0" smtClean="0"/>
              <a:t>   They give </a:t>
            </a:r>
            <a:r>
              <a:rPr lang="en-US" altLang="zh-TW" sz="2400" b="1" dirty="0"/>
              <a:t>praise and </a:t>
            </a:r>
            <a:r>
              <a:rPr lang="en-US" altLang="zh-TW" sz="2400" b="1" dirty="0" smtClean="0"/>
              <a:t>encouragement to each other. </a:t>
            </a:r>
            <a:r>
              <a:rPr lang="en-US" altLang="zh-TW" sz="2400" b="1" dirty="0"/>
              <a:t>They </a:t>
            </a:r>
            <a:r>
              <a:rPr lang="en-US" altLang="zh-TW" sz="2400" b="1" dirty="0" smtClean="0"/>
              <a:t>don’t</a:t>
            </a:r>
          </a:p>
          <a:p>
            <a:r>
              <a:rPr lang="en-US" altLang="zh-TW" sz="2400" b="1" dirty="0" smtClean="0"/>
              <a:t>    put </a:t>
            </a:r>
            <a:r>
              <a:rPr lang="en-US" altLang="zh-TW" sz="2400" b="1" dirty="0"/>
              <a:t>each other down.</a:t>
            </a:r>
            <a:endParaRPr lang="zh-TW" altLang="en-US" sz="2400" b="1" dirty="0"/>
          </a:p>
        </p:txBody>
      </p:sp>
    </p:spTree>
    <p:extLst>
      <p:ext uri="{BB962C8B-B14F-4D97-AF65-F5344CB8AC3E}">
        <p14:creationId xmlns:p14="http://schemas.microsoft.com/office/powerpoint/2010/main" val="3083798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88604" y="113606"/>
            <a:ext cx="8640960" cy="1231106"/>
          </a:xfrm>
          <a:prstGeom prst="rect">
            <a:avLst/>
          </a:prstGeom>
        </p:spPr>
        <p:txBody>
          <a:bodyPr wrap="square">
            <a:spAutoFit/>
          </a:bodyPr>
          <a:lstStyle/>
          <a:p>
            <a:r>
              <a:rPr lang="zh-TW" altLang="en-US" sz="2400" b="1" dirty="0" smtClean="0">
                <a:solidFill>
                  <a:srgbClr val="FF0000"/>
                </a:solidFill>
                <a:sym typeface="Wingdings"/>
              </a:rPr>
              <a:t></a:t>
            </a:r>
            <a:r>
              <a:rPr lang="zh-TW" altLang="zh-TW" sz="2400" b="1" dirty="0" smtClean="0"/>
              <a:t>主</a:t>
            </a:r>
            <a:r>
              <a:rPr lang="zh-TW" altLang="zh-TW" sz="2400" b="1" dirty="0"/>
              <a:t>耶穌</a:t>
            </a:r>
            <a:r>
              <a:rPr lang="zh-TW" altLang="zh-TW" sz="2400" b="1" dirty="0" smtClean="0"/>
              <a:t>很清楚的告訴教會的人</a:t>
            </a:r>
            <a:r>
              <a:rPr lang="en-US" altLang="zh-TW" sz="2400" b="1" dirty="0" smtClean="0"/>
              <a:t>, </a:t>
            </a:r>
            <a:r>
              <a:rPr lang="zh-TW" altLang="zh-TW" sz="2400" b="1" dirty="0" smtClean="0"/>
              <a:t>甚麼才是父神的心意</a:t>
            </a:r>
            <a:r>
              <a:rPr lang="en-US" altLang="zh-TW" sz="2400" b="1" dirty="0" smtClean="0"/>
              <a:t>?</a:t>
            </a:r>
          </a:p>
          <a:p>
            <a:r>
              <a:rPr lang="en-US" altLang="zh-TW" sz="2400" b="1" dirty="0" smtClean="0"/>
              <a:t>    The Lord Jesus clearly told the people in the church what God’s</a:t>
            </a:r>
          </a:p>
          <a:p>
            <a:r>
              <a:rPr lang="en-US" altLang="zh-TW" sz="2400" b="1" dirty="0"/>
              <a:t> </a:t>
            </a:r>
            <a:r>
              <a:rPr lang="en-US" altLang="zh-TW" sz="2400" b="1" dirty="0" smtClean="0"/>
              <a:t>    will is</a:t>
            </a:r>
            <a:r>
              <a:rPr lang="en-US" altLang="zh-TW" sz="2600" b="1" dirty="0" smtClean="0"/>
              <a:t>.</a:t>
            </a:r>
            <a:endParaRPr lang="zh-TW" altLang="zh-TW" sz="2600" b="1" dirty="0"/>
          </a:p>
        </p:txBody>
      </p:sp>
      <p:sp>
        <p:nvSpPr>
          <p:cNvPr id="3" name="矩形 2"/>
          <p:cNvSpPr/>
          <p:nvPr/>
        </p:nvSpPr>
        <p:spPr>
          <a:xfrm>
            <a:off x="431007" y="1354584"/>
            <a:ext cx="5382627" cy="461665"/>
          </a:xfrm>
          <a:prstGeom prst="rect">
            <a:avLst/>
          </a:prstGeom>
        </p:spPr>
        <p:txBody>
          <a:bodyPr wrap="none">
            <a:spAutoFit/>
          </a:bodyPr>
          <a:lstStyle/>
          <a:p>
            <a:r>
              <a:rPr lang="zh-TW" altLang="en-US" sz="2400" b="1" dirty="0" smtClean="0">
                <a:solidFill>
                  <a:srgbClr val="FF0000"/>
                </a:solidFill>
                <a:sym typeface="Wingdings"/>
              </a:rPr>
              <a:t></a:t>
            </a:r>
            <a:r>
              <a:rPr lang="zh-TW" altLang="zh-TW" sz="2400" b="1" dirty="0" smtClean="0"/>
              <a:t>下面</a:t>
            </a:r>
            <a:r>
              <a:rPr lang="zh-TW" altLang="zh-TW" sz="2400" b="1" dirty="0"/>
              <a:t>就是個比喻</a:t>
            </a:r>
            <a:r>
              <a:rPr lang="en-US" altLang="zh-TW" sz="2400" b="1" dirty="0" smtClean="0"/>
              <a:t>:/Here is a metaphor:</a:t>
            </a:r>
            <a:endParaRPr lang="zh-TW" altLang="zh-TW" sz="2400" b="1" dirty="0"/>
          </a:p>
        </p:txBody>
      </p:sp>
      <p:sp>
        <p:nvSpPr>
          <p:cNvPr id="4" name="矩形 3"/>
          <p:cNvSpPr/>
          <p:nvPr/>
        </p:nvSpPr>
        <p:spPr>
          <a:xfrm>
            <a:off x="267619" y="1883685"/>
            <a:ext cx="8784976" cy="1200329"/>
          </a:xfrm>
          <a:prstGeom prst="rect">
            <a:avLst/>
          </a:prstGeom>
        </p:spPr>
        <p:txBody>
          <a:bodyPr wrap="square">
            <a:spAutoFit/>
          </a:bodyPr>
          <a:lstStyle/>
          <a:p>
            <a:r>
              <a:rPr lang="en-US" altLang="zh-TW" sz="2400" b="1" baseline="30000" dirty="0"/>
              <a:t>28</a:t>
            </a:r>
            <a:r>
              <a:rPr lang="zh-TW" altLang="zh-TW" sz="2400" b="1" dirty="0"/>
              <a:t>又說：一個人有兩個兒子。他來對大兒子說：我兒，你今天到葡萄園裡去做工。</a:t>
            </a:r>
            <a:r>
              <a:rPr lang="en-US" altLang="zh-TW" sz="2400" b="1" baseline="30000" dirty="0"/>
              <a:t>29</a:t>
            </a:r>
            <a:r>
              <a:rPr lang="zh-TW" altLang="zh-TW" sz="2400" b="1" dirty="0"/>
              <a:t>他回答說：我不去，以後自己懊悔，就去了。</a:t>
            </a:r>
            <a:r>
              <a:rPr lang="en-US" altLang="zh-TW" sz="2400" b="1" baseline="30000" dirty="0"/>
              <a:t>30</a:t>
            </a:r>
            <a:r>
              <a:rPr lang="zh-TW" altLang="zh-TW" sz="2400" b="1" dirty="0"/>
              <a:t>又來對小兒子也是這樣說。他回答說：父阿，我去，他卻不去</a:t>
            </a:r>
            <a:r>
              <a:rPr lang="zh-TW" altLang="zh-TW" sz="2400" b="1" dirty="0" smtClean="0"/>
              <a:t>。</a:t>
            </a:r>
            <a:endParaRPr lang="zh-TW" altLang="en-US" sz="2400" b="1" dirty="0"/>
          </a:p>
        </p:txBody>
      </p:sp>
      <p:sp>
        <p:nvSpPr>
          <p:cNvPr id="5" name="矩形 4"/>
          <p:cNvSpPr/>
          <p:nvPr/>
        </p:nvSpPr>
        <p:spPr>
          <a:xfrm>
            <a:off x="226021" y="3075806"/>
            <a:ext cx="8568952" cy="1938992"/>
          </a:xfrm>
          <a:prstGeom prst="rect">
            <a:avLst/>
          </a:prstGeom>
        </p:spPr>
        <p:txBody>
          <a:bodyPr wrap="square">
            <a:spAutoFit/>
          </a:bodyPr>
          <a:lstStyle/>
          <a:p>
            <a:r>
              <a:rPr lang="en-US" altLang="zh-TW" sz="2400" b="1" baseline="30000" dirty="0"/>
              <a:t>28</a:t>
            </a:r>
            <a:r>
              <a:rPr lang="en-US" altLang="zh-TW" sz="2400" b="1" dirty="0"/>
              <a:t>""What do you think? A man had two sons. And he went to the first and said, 'Son, go and work in the vineyard today.'" </a:t>
            </a:r>
            <a:r>
              <a:rPr lang="en-US" altLang="zh-TW" sz="2400" b="1" baseline="30000" dirty="0"/>
              <a:t>29</a:t>
            </a:r>
            <a:r>
              <a:rPr lang="en-US" altLang="zh-TW" sz="2400" b="1" dirty="0"/>
              <a:t>"And he answered, 'I will not,' but afterward he changed his mind and went." </a:t>
            </a:r>
            <a:r>
              <a:rPr lang="en-US" altLang="zh-TW" sz="2400" b="1" baseline="30000" dirty="0"/>
              <a:t>30</a:t>
            </a:r>
            <a:r>
              <a:rPr lang="en-US" altLang="zh-TW" sz="2400" b="1" dirty="0"/>
              <a:t>"And he went to the other son and said the same. And he answered, 'I go, sir,' but did not go</a:t>
            </a:r>
            <a:r>
              <a:rPr lang="en-US" altLang="zh-TW" sz="2400" b="1" dirty="0" smtClean="0"/>
              <a:t>."</a:t>
            </a:r>
            <a:endParaRPr lang="zh-TW" altLang="en-US" sz="2400" b="1" dirty="0"/>
          </a:p>
        </p:txBody>
      </p:sp>
    </p:spTree>
    <p:extLst>
      <p:ext uri="{BB962C8B-B14F-4D97-AF65-F5344CB8AC3E}">
        <p14:creationId xmlns:p14="http://schemas.microsoft.com/office/powerpoint/2010/main" val="3482258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1520" y="411510"/>
            <a:ext cx="8784976" cy="1569660"/>
          </a:xfrm>
          <a:prstGeom prst="rect">
            <a:avLst/>
          </a:prstGeom>
        </p:spPr>
        <p:txBody>
          <a:bodyPr wrap="square">
            <a:spAutoFit/>
          </a:bodyPr>
          <a:lstStyle/>
          <a:p>
            <a:r>
              <a:rPr lang="en-US" altLang="zh-TW" sz="2400" b="1" baseline="30000" dirty="0" smtClean="0"/>
              <a:t>31</a:t>
            </a:r>
            <a:r>
              <a:rPr lang="zh-TW" altLang="zh-TW" sz="2400" b="1" dirty="0" smtClean="0"/>
              <a:t>你們想，這兩個兒子是那一個遵行父命呢？他們說：大兒子。</a:t>
            </a:r>
            <a:endParaRPr lang="zh-TW" altLang="en-US" sz="2400" b="1" dirty="0" smtClean="0"/>
          </a:p>
          <a:p>
            <a:r>
              <a:rPr lang="zh-TW" altLang="zh-TW" sz="2400" b="1" dirty="0" smtClean="0"/>
              <a:t>耶穌</a:t>
            </a:r>
            <a:r>
              <a:rPr lang="zh-TW" altLang="zh-TW" sz="2400" b="1" dirty="0"/>
              <a:t>說：我實在告訴你們，稅吏和娼妓倒比你們先進神的國。</a:t>
            </a:r>
            <a:r>
              <a:rPr lang="en-US" altLang="zh-TW" sz="2400" b="1" baseline="30000" dirty="0"/>
              <a:t>32</a:t>
            </a:r>
            <a:r>
              <a:rPr lang="zh-TW" altLang="zh-TW" sz="2400" b="1" dirty="0"/>
              <a:t>因為約翰遵著義路到你們這裡來，你們卻不信他；稅吏和娼妓倒信他。你們看見了，後來還是不懊悔去信他。【太</a:t>
            </a:r>
            <a:r>
              <a:rPr lang="en-US" altLang="zh-TW" sz="2400" b="1" dirty="0"/>
              <a:t> 21:28~32</a:t>
            </a:r>
            <a:r>
              <a:rPr lang="zh-TW" altLang="zh-TW" sz="2400" b="1" dirty="0"/>
              <a:t>】</a:t>
            </a:r>
            <a:endParaRPr lang="zh-TW" altLang="en-US" sz="2400" b="1" dirty="0"/>
          </a:p>
        </p:txBody>
      </p:sp>
      <p:sp>
        <p:nvSpPr>
          <p:cNvPr id="3" name="矩形 2"/>
          <p:cNvSpPr/>
          <p:nvPr/>
        </p:nvSpPr>
        <p:spPr>
          <a:xfrm>
            <a:off x="323528" y="2139702"/>
            <a:ext cx="8424936" cy="2677656"/>
          </a:xfrm>
          <a:prstGeom prst="rect">
            <a:avLst/>
          </a:prstGeom>
        </p:spPr>
        <p:txBody>
          <a:bodyPr wrap="square">
            <a:spAutoFit/>
          </a:bodyPr>
          <a:lstStyle/>
          <a:p>
            <a:r>
              <a:rPr lang="en-US" altLang="zh-TW" b="1" dirty="0"/>
              <a:t> </a:t>
            </a:r>
            <a:r>
              <a:rPr lang="en-US" altLang="zh-TW" sz="2400" b="1" baseline="30000" dirty="0" smtClean="0"/>
              <a:t>31</a:t>
            </a:r>
            <a:r>
              <a:rPr lang="en-US" altLang="zh-TW" sz="2400" b="1" dirty="0" smtClean="0"/>
              <a:t>"Which of the two did the will of his father?" "They said, "The first. "Jesus </a:t>
            </a:r>
            <a:r>
              <a:rPr lang="en-US" altLang="zh-TW" sz="2400" b="1" dirty="0"/>
              <a:t>said to them, ""Truly, I say to you, the tax collectors and the prostitutes go into the kingdom of God before you." </a:t>
            </a:r>
            <a:r>
              <a:rPr lang="en-US" altLang="zh-TW" sz="2400" b="1" baseline="30000" dirty="0"/>
              <a:t>32</a:t>
            </a:r>
            <a:r>
              <a:rPr lang="en-US" altLang="zh-TW" sz="2400" b="1" dirty="0"/>
              <a:t>"For John came to you in the way of righteousness, and you did not believe him, but the tax collectors and the prostitutes believed him. And even when you saw it, you did not afterward change your minds and believe him. " </a:t>
            </a:r>
            <a:r>
              <a:rPr lang="zh-TW" altLang="zh-TW" sz="2400" b="1" dirty="0"/>
              <a:t>【</a:t>
            </a:r>
            <a:r>
              <a:rPr lang="en-US" altLang="zh-TW" sz="2400" b="1" dirty="0"/>
              <a:t>Matt 21:28~32</a:t>
            </a:r>
            <a:r>
              <a:rPr lang="zh-TW" altLang="zh-TW" sz="2400" b="1" dirty="0"/>
              <a:t>】</a:t>
            </a:r>
          </a:p>
        </p:txBody>
      </p:sp>
    </p:spTree>
    <p:extLst>
      <p:ext uri="{BB962C8B-B14F-4D97-AF65-F5344CB8AC3E}">
        <p14:creationId xmlns:p14="http://schemas.microsoft.com/office/powerpoint/2010/main" val="36982745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287338"/>
            <a:ext cx="7882342" cy="1292662"/>
          </a:xfrm>
          <a:prstGeom prst="rect">
            <a:avLst/>
          </a:prstGeom>
        </p:spPr>
        <p:txBody>
          <a:bodyPr wrap="square">
            <a:spAutoFit/>
          </a:bodyPr>
          <a:lstStyle/>
          <a:p>
            <a:r>
              <a:rPr lang="zh-TW" altLang="en-US" sz="2600" b="1" dirty="0" smtClean="0">
                <a:solidFill>
                  <a:srgbClr val="0070C0"/>
                </a:solidFill>
                <a:sym typeface="Wingdings"/>
              </a:rPr>
              <a:t></a:t>
            </a:r>
            <a:r>
              <a:rPr lang="zh-TW" altLang="zh-TW" sz="2600" b="1" dirty="0" smtClean="0"/>
              <a:t>這裡</a:t>
            </a:r>
            <a:r>
              <a:rPr lang="zh-TW" altLang="zh-TW" sz="2600" b="1" dirty="0"/>
              <a:t>有一些概要性的解釋</a:t>
            </a:r>
            <a:r>
              <a:rPr lang="en-US" altLang="zh-TW" sz="2600" b="1" dirty="0"/>
              <a:t>, </a:t>
            </a:r>
            <a:r>
              <a:rPr lang="zh-TW" altLang="en-US" sz="2600" b="1" dirty="0"/>
              <a:t>來</a:t>
            </a:r>
            <a:r>
              <a:rPr lang="zh-TW" altLang="zh-TW" sz="2600" b="1" dirty="0" smtClean="0"/>
              <a:t>幫助大家</a:t>
            </a:r>
            <a:r>
              <a:rPr lang="zh-TW" altLang="en-US" sz="2600" b="1" dirty="0" smtClean="0"/>
              <a:t>了解</a:t>
            </a:r>
            <a:r>
              <a:rPr lang="en-US" altLang="zh-TW" sz="2600" b="1" dirty="0" smtClean="0"/>
              <a:t>:</a:t>
            </a:r>
          </a:p>
          <a:p>
            <a:r>
              <a:rPr lang="zh-TW" altLang="en-US" sz="2600" b="1" dirty="0" smtClean="0"/>
              <a:t>   </a:t>
            </a:r>
            <a:r>
              <a:rPr lang="en-US" altLang="zh-TW" sz="2600" b="1" dirty="0" smtClean="0"/>
              <a:t>Here are some general concepts that will  help you</a:t>
            </a:r>
          </a:p>
          <a:p>
            <a:r>
              <a:rPr lang="zh-TW" altLang="en-US" sz="2600" b="1" dirty="0" smtClean="0"/>
              <a:t>   </a:t>
            </a:r>
            <a:r>
              <a:rPr lang="en-US" altLang="zh-TW" sz="2600" b="1" dirty="0" smtClean="0"/>
              <a:t>understand it.</a:t>
            </a:r>
            <a:endParaRPr lang="zh-TW" altLang="zh-TW" sz="2600" b="1" dirty="0"/>
          </a:p>
        </p:txBody>
      </p:sp>
      <p:sp>
        <p:nvSpPr>
          <p:cNvPr id="3" name="矩形 2"/>
          <p:cNvSpPr/>
          <p:nvPr/>
        </p:nvSpPr>
        <p:spPr>
          <a:xfrm>
            <a:off x="467544" y="2139702"/>
            <a:ext cx="7739042" cy="1292662"/>
          </a:xfrm>
          <a:prstGeom prst="rect">
            <a:avLst/>
          </a:prstGeom>
        </p:spPr>
        <p:txBody>
          <a:bodyPr wrap="none">
            <a:spAutoFit/>
          </a:bodyPr>
          <a:lstStyle/>
          <a:p>
            <a:r>
              <a:rPr lang="en-US" altLang="zh-TW" sz="2600" b="1" dirty="0" smtClean="0"/>
              <a:t>1.</a:t>
            </a:r>
            <a:r>
              <a:rPr lang="zh-TW" altLang="zh-TW" sz="2600" b="1" dirty="0" smtClean="0">
                <a:solidFill>
                  <a:srgbClr val="FF0000"/>
                </a:solidFill>
              </a:rPr>
              <a:t>葡萄園</a:t>
            </a:r>
            <a:r>
              <a:rPr lang="zh-TW" altLang="zh-TW" sz="2600" b="1" dirty="0">
                <a:solidFill>
                  <a:srgbClr val="FF0000"/>
                </a:solidFill>
              </a:rPr>
              <a:t>的工作</a:t>
            </a:r>
            <a:r>
              <a:rPr lang="en-US" altLang="zh-TW" sz="2600" b="1" dirty="0"/>
              <a:t>, </a:t>
            </a:r>
            <a:r>
              <a:rPr lang="zh-TW" altLang="zh-TW" sz="2600" b="1" dirty="0"/>
              <a:t>就是代表神國度的工作</a:t>
            </a:r>
            <a:r>
              <a:rPr lang="en-US" altLang="zh-TW" sz="2600" b="1" dirty="0" smtClean="0"/>
              <a:t>.</a:t>
            </a:r>
          </a:p>
          <a:p>
            <a:r>
              <a:rPr lang="en-US" altLang="zh-TW" sz="2600" b="1" dirty="0" smtClean="0"/>
              <a:t>   </a:t>
            </a:r>
            <a:r>
              <a:rPr lang="en-US" altLang="zh-TW" sz="2600" b="1" dirty="0" smtClean="0">
                <a:solidFill>
                  <a:srgbClr val="FF0000"/>
                </a:solidFill>
              </a:rPr>
              <a:t>The work of the vineyard </a:t>
            </a:r>
            <a:r>
              <a:rPr lang="en-US" altLang="zh-TW" sz="2600" b="1" dirty="0" smtClean="0"/>
              <a:t>is the work of the kingdom </a:t>
            </a:r>
          </a:p>
          <a:p>
            <a:r>
              <a:rPr lang="en-US" altLang="zh-TW" sz="2600" b="1" dirty="0" smtClean="0"/>
              <a:t>    of God.</a:t>
            </a:r>
            <a:endParaRPr lang="zh-TW" altLang="en-US" sz="2600" b="1" dirty="0"/>
          </a:p>
        </p:txBody>
      </p:sp>
    </p:spTree>
    <p:extLst>
      <p:ext uri="{BB962C8B-B14F-4D97-AF65-F5344CB8AC3E}">
        <p14:creationId xmlns:p14="http://schemas.microsoft.com/office/powerpoint/2010/main" val="715819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767</TotalTime>
  <Words>3318</Words>
  <Application>Microsoft Office PowerPoint</Application>
  <PresentationFormat>On-screen Show (16:9)</PresentationFormat>
  <Paragraphs>154</Paragraphs>
  <Slides>28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微軟正黑體</vt:lpstr>
      <vt:lpstr>新細明體</vt:lpstr>
      <vt:lpstr>Arial</vt:lpstr>
      <vt:lpstr>Calibri</vt:lpstr>
      <vt:lpstr>Wingdings</vt:lpstr>
      <vt:lpstr>Office 佈景主題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msi</dc:creator>
  <cp:lastModifiedBy>Ken Wu</cp:lastModifiedBy>
  <cp:revision>62</cp:revision>
  <dcterms:created xsi:type="dcterms:W3CDTF">2019-06-22T03:51:33Z</dcterms:created>
  <dcterms:modified xsi:type="dcterms:W3CDTF">2019-06-23T05:22:07Z</dcterms:modified>
</cp:coreProperties>
</file>