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3" r:id="rId7"/>
    <p:sldId id="262" r:id="rId8"/>
    <p:sldId id="265" r:id="rId9"/>
    <p:sldId id="266" r:id="rId10"/>
    <p:sldId id="267" r:id="rId11"/>
    <p:sldId id="268" r:id="rId12"/>
    <p:sldId id="269" r:id="rId13"/>
    <p:sldId id="270" r:id="rId14"/>
    <p:sldId id="271" r:id="rId15"/>
    <p:sldId id="288" r:id="rId16"/>
    <p:sldId id="272" r:id="rId17"/>
    <p:sldId id="275" r:id="rId18"/>
    <p:sldId id="273" r:id="rId19"/>
    <p:sldId id="274" r:id="rId20"/>
    <p:sldId id="276" r:id="rId21"/>
    <p:sldId id="277" r:id="rId22"/>
    <p:sldId id="278" r:id="rId23"/>
    <p:sldId id="279" r:id="rId24"/>
    <p:sldId id="280" r:id="rId25"/>
    <p:sldId id="281" r:id="rId26"/>
    <p:sldId id="287" r:id="rId27"/>
    <p:sldId id="282" r:id="rId28"/>
    <p:sldId id="284" r:id="rId29"/>
    <p:sldId id="285" r:id="rId30"/>
    <p:sldId id="286" r:id="rId31"/>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40F9C-0D19-40B5-AB21-1F55F2346C4B}" type="datetimeFigureOut">
              <a:rPr lang="zh-TW" altLang="en-US" smtClean="0"/>
              <a:t>2019/8/28</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C4F78-6D79-43D9-B27A-E3C4A8F73E55}" type="slidenum">
              <a:rPr lang="zh-TW" altLang="en-US" smtClean="0"/>
              <a:t>‹#›</a:t>
            </a:fld>
            <a:endParaRPr lang="zh-TW" altLang="en-US"/>
          </a:p>
        </p:txBody>
      </p:sp>
    </p:spTree>
    <p:extLst>
      <p:ext uri="{BB962C8B-B14F-4D97-AF65-F5344CB8AC3E}">
        <p14:creationId xmlns:p14="http://schemas.microsoft.com/office/powerpoint/2010/main" val="208946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44C4F78-6D79-43D9-B27A-E3C4A8F73E55}" type="slidenum">
              <a:rPr lang="zh-TW" altLang="en-US" smtClean="0"/>
              <a:t>16</a:t>
            </a:fld>
            <a:endParaRPr lang="zh-TW" altLang="en-US"/>
          </a:p>
        </p:txBody>
      </p:sp>
    </p:spTree>
    <p:extLst>
      <p:ext uri="{BB962C8B-B14F-4D97-AF65-F5344CB8AC3E}">
        <p14:creationId xmlns:p14="http://schemas.microsoft.com/office/powerpoint/2010/main" val="152356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4A5318C-50A1-46CA-AB8A-69EFEA7909A4}" type="datetimeFigureOut">
              <a:rPr lang="zh-TW" altLang="en-US" smtClean="0"/>
              <a:t>2019/8/28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D88D18-5286-441B-BDE8-554F6F5DE21E}" type="slidenum">
              <a:rPr lang="zh-TW" altLang="en-US" smtClean="0"/>
              <a:t>‹#›</a:t>
            </a:fld>
            <a:endParaRPr lang="zh-TW" altLang="en-US"/>
          </a:p>
        </p:txBody>
      </p:sp>
    </p:spTree>
    <p:extLst>
      <p:ext uri="{BB962C8B-B14F-4D97-AF65-F5344CB8AC3E}">
        <p14:creationId xmlns:p14="http://schemas.microsoft.com/office/powerpoint/2010/main" val="386345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4A5318C-50A1-46CA-AB8A-69EFEA7909A4}" type="datetimeFigureOut">
              <a:rPr lang="zh-TW" altLang="en-US" smtClean="0"/>
              <a:t>2019/8/28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D88D18-5286-441B-BDE8-554F6F5DE21E}" type="slidenum">
              <a:rPr lang="zh-TW" altLang="en-US" smtClean="0"/>
              <a:t>‹#›</a:t>
            </a:fld>
            <a:endParaRPr lang="zh-TW" altLang="en-US"/>
          </a:p>
        </p:txBody>
      </p:sp>
    </p:spTree>
    <p:extLst>
      <p:ext uri="{BB962C8B-B14F-4D97-AF65-F5344CB8AC3E}">
        <p14:creationId xmlns:p14="http://schemas.microsoft.com/office/powerpoint/2010/main" val="256539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4A5318C-50A1-46CA-AB8A-69EFEA7909A4}" type="datetimeFigureOut">
              <a:rPr lang="zh-TW" altLang="en-US" smtClean="0"/>
              <a:t>2019/8/28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D88D18-5286-441B-BDE8-554F6F5DE21E}" type="slidenum">
              <a:rPr lang="zh-TW" altLang="en-US" smtClean="0"/>
              <a:t>‹#›</a:t>
            </a:fld>
            <a:endParaRPr lang="zh-TW" altLang="en-US"/>
          </a:p>
        </p:txBody>
      </p:sp>
    </p:spTree>
    <p:extLst>
      <p:ext uri="{BB962C8B-B14F-4D97-AF65-F5344CB8AC3E}">
        <p14:creationId xmlns:p14="http://schemas.microsoft.com/office/powerpoint/2010/main" val="394962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4A5318C-50A1-46CA-AB8A-69EFEA7909A4}" type="datetimeFigureOut">
              <a:rPr lang="zh-TW" altLang="en-US" smtClean="0"/>
              <a:t>2019/8/28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D88D18-5286-441B-BDE8-554F6F5DE21E}" type="slidenum">
              <a:rPr lang="zh-TW" altLang="en-US" smtClean="0"/>
              <a:t>‹#›</a:t>
            </a:fld>
            <a:endParaRPr lang="zh-TW" altLang="en-US"/>
          </a:p>
        </p:txBody>
      </p:sp>
    </p:spTree>
    <p:extLst>
      <p:ext uri="{BB962C8B-B14F-4D97-AF65-F5344CB8AC3E}">
        <p14:creationId xmlns:p14="http://schemas.microsoft.com/office/powerpoint/2010/main" val="374974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4A5318C-50A1-46CA-AB8A-69EFEA7909A4}" type="datetimeFigureOut">
              <a:rPr lang="zh-TW" altLang="en-US" smtClean="0"/>
              <a:t>2019/8/28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D88D18-5286-441B-BDE8-554F6F5DE21E}" type="slidenum">
              <a:rPr lang="zh-TW" altLang="en-US" smtClean="0"/>
              <a:t>‹#›</a:t>
            </a:fld>
            <a:endParaRPr lang="zh-TW" altLang="en-US"/>
          </a:p>
        </p:txBody>
      </p:sp>
    </p:spTree>
    <p:extLst>
      <p:ext uri="{BB962C8B-B14F-4D97-AF65-F5344CB8AC3E}">
        <p14:creationId xmlns:p14="http://schemas.microsoft.com/office/powerpoint/2010/main" val="1830848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4A5318C-50A1-46CA-AB8A-69EFEA7909A4}" type="datetimeFigureOut">
              <a:rPr lang="zh-TW" altLang="en-US" smtClean="0"/>
              <a:t>2019/8/28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7D88D18-5286-441B-BDE8-554F6F5DE21E}" type="slidenum">
              <a:rPr lang="zh-TW" altLang="en-US" smtClean="0"/>
              <a:t>‹#›</a:t>
            </a:fld>
            <a:endParaRPr lang="zh-TW" altLang="en-US"/>
          </a:p>
        </p:txBody>
      </p:sp>
    </p:spTree>
    <p:extLst>
      <p:ext uri="{BB962C8B-B14F-4D97-AF65-F5344CB8AC3E}">
        <p14:creationId xmlns:p14="http://schemas.microsoft.com/office/powerpoint/2010/main" val="420529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4A5318C-50A1-46CA-AB8A-69EFEA7909A4}" type="datetimeFigureOut">
              <a:rPr lang="zh-TW" altLang="en-US" smtClean="0"/>
              <a:t>2019/8/28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7D88D18-5286-441B-BDE8-554F6F5DE21E}" type="slidenum">
              <a:rPr lang="zh-TW" altLang="en-US" smtClean="0"/>
              <a:t>‹#›</a:t>
            </a:fld>
            <a:endParaRPr lang="zh-TW" altLang="en-US"/>
          </a:p>
        </p:txBody>
      </p:sp>
    </p:spTree>
    <p:extLst>
      <p:ext uri="{BB962C8B-B14F-4D97-AF65-F5344CB8AC3E}">
        <p14:creationId xmlns:p14="http://schemas.microsoft.com/office/powerpoint/2010/main" val="422742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4A5318C-50A1-46CA-AB8A-69EFEA7909A4}" type="datetimeFigureOut">
              <a:rPr lang="zh-TW" altLang="en-US" smtClean="0"/>
              <a:t>2019/8/28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7D88D18-5286-441B-BDE8-554F6F5DE21E}" type="slidenum">
              <a:rPr lang="zh-TW" altLang="en-US" smtClean="0"/>
              <a:t>‹#›</a:t>
            </a:fld>
            <a:endParaRPr lang="zh-TW" altLang="en-US"/>
          </a:p>
        </p:txBody>
      </p:sp>
    </p:spTree>
    <p:extLst>
      <p:ext uri="{BB962C8B-B14F-4D97-AF65-F5344CB8AC3E}">
        <p14:creationId xmlns:p14="http://schemas.microsoft.com/office/powerpoint/2010/main" val="35808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4A5318C-50A1-46CA-AB8A-69EFEA7909A4}" type="datetimeFigureOut">
              <a:rPr lang="zh-TW" altLang="en-US" smtClean="0"/>
              <a:t>2019/8/28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7D88D18-5286-441B-BDE8-554F6F5DE21E}" type="slidenum">
              <a:rPr lang="zh-TW" altLang="en-US" smtClean="0"/>
              <a:t>‹#›</a:t>
            </a:fld>
            <a:endParaRPr lang="zh-TW" altLang="en-US"/>
          </a:p>
        </p:txBody>
      </p:sp>
    </p:spTree>
    <p:extLst>
      <p:ext uri="{BB962C8B-B14F-4D97-AF65-F5344CB8AC3E}">
        <p14:creationId xmlns:p14="http://schemas.microsoft.com/office/powerpoint/2010/main" val="332804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4A5318C-50A1-46CA-AB8A-69EFEA7909A4}" type="datetimeFigureOut">
              <a:rPr lang="zh-TW" altLang="en-US" smtClean="0"/>
              <a:t>2019/8/28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7D88D18-5286-441B-BDE8-554F6F5DE21E}" type="slidenum">
              <a:rPr lang="zh-TW" altLang="en-US" smtClean="0"/>
              <a:t>‹#›</a:t>
            </a:fld>
            <a:endParaRPr lang="zh-TW" altLang="en-US"/>
          </a:p>
        </p:txBody>
      </p:sp>
    </p:spTree>
    <p:extLst>
      <p:ext uri="{BB962C8B-B14F-4D97-AF65-F5344CB8AC3E}">
        <p14:creationId xmlns:p14="http://schemas.microsoft.com/office/powerpoint/2010/main" val="391067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4A5318C-50A1-46CA-AB8A-69EFEA7909A4}" type="datetimeFigureOut">
              <a:rPr lang="zh-TW" altLang="en-US" smtClean="0"/>
              <a:t>2019/8/28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7D88D18-5286-441B-BDE8-554F6F5DE21E}" type="slidenum">
              <a:rPr lang="zh-TW" altLang="en-US" smtClean="0"/>
              <a:t>‹#›</a:t>
            </a:fld>
            <a:endParaRPr lang="zh-TW" altLang="en-US"/>
          </a:p>
        </p:txBody>
      </p:sp>
    </p:spTree>
    <p:extLst>
      <p:ext uri="{BB962C8B-B14F-4D97-AF65-F5344CB8AC3E}">
        <p14:creationId xmlns:p14="http://schemas.microsoft.com/office/powerpoint/2010/main" val="8021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4A5318C-50A1-46CA-AB8A-69EFEA7909A4}" type="datetimeFigureOut">
              <a:rPr lang="zh-TW" altLang="en-US" smtClean="0"/>
              <a:t>2019/8/28</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7D88D18-5286-441B-BDE8-554F6F5DE21E}" type="slidenum">
              <a:rPr lang="zh-TW" altLang="en-US" smtClean="0"/>
              <a:t>‹#›</a:t>
            </a:fld>
            <a:endParaRPr lang="zh-TW" altLang="en-US"/>
          </a:p>
        </p:txBody>
      </p:sp>
    </p:spTree>
    <p:extLst>
      <p:ext uri="{BB962C8B-B14F-4D97-AF65-F5344CB8AC3E}">
        <p14:creationId xmlns:p14="http://schemas.microsoft.com/office/powerpoint/2010/main" val="1225374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57416"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3343" y="1778659"/>
            <a:ext cx="4388509" cy="292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483768" y="411510"/>
            <a:ext cx="5563767" cy="1200329"/>
          </a:xfrm>
          <a:prstGeom prst="rect">
            <a:avLst/>
          </a:prstGeom>
        </p:spPr>
        <p:txBody>
          <a:bodyPr wrap="none">
            <a:spAutoFit/>
          </a:bodyPr>
          <a:lstStyle/>
          <a:p>
            <a:r>
              <a:rPr lang="en-US" altLang="zh-TW" sz="7200" b="1" dirty="0" smtClean="0">
                <a:solidFill>
                  <a:srgbClr val="FF0000"/>
                </a:solidFill>
              </a:rPr>
              <a:t>Abominations</a:t>
            </a:r>
            <a:endParaRPr lang="zh-TW" altLang="zh-TW" sz="7200" dirty="0">
              <a:solidFill>
                <a:srgbClr val="FF0000"/>
              </a:solidFill>
            </a:endParaRPr>
          </a:p>
        </p:txBody>
      </p:sp>
      <p:sp>
        <p:nvSpPr>
          <p:cNvPr id="3" name="矩形 2"/>
          <p:cNvSpPr/>
          <p:nvPr/>
        </p:nvSpPr>
        <p:spPr>
          <a:xfrm>
            <a:off x="2263343" y="3651870"/>
            <a:ext cx="4572000" cy="1384995"/>
          </a:xfrm>
          <a:prstGeom prst="rect">
            <a:avLst/>
          </a:prstGeom>
          <a:solidFill>
            <a:schemeClr val="tx1"/>
          </a:solidFill>
        </p:spPr>
        <p:txBody>
          <a:bodyPr>
            <a:spAutoFit/>
          </a:bodyPr>
          <a:lstStyle/>
          <a:p>
            <a:r>
              <a:rPr lang="en-US" altLang="zh-TW" sz="2800" b="1" dirty="0" smtClean="0">
                <a:solidFill>
                  <a:srgbClr val="FF0000"/>
                </a:solidFill>
              </a:rPr>
              <a:t>              </a:t>
            </a:r>
            <a:r>
              <a:rPr lang="en-US" altLang="zh-TW" sz="2800" b="1" dirty="0" smtClean="0">
                <a:solidFill>
                  <a:schemeClr val="bg1"/>
                </a:solidFill>
              </a:rPr>
              <a:t>8/25/2019</a:t>
            </a:r>
          </a:p>
          <a:p>
            <a:r>
              <a:rPr lang="en-US" altLang="zh-TW" sz="2800" b="1" dirty="0" smtClean="0">
                <a:solidFill>
                  <a:schemeClr val="bg1"/>
                </a:solidFill>
              </a:rPr>
              <a:t>           Rev. Joseph Chang</a:t>
            </a:r>
          </a:p>
          <a:p>
            <a:r>
              <a:rPr lang="en-US" altLang="zh-TW" sz="2800" b="1" dirty="0" smtClean="0">
                <a:solidFill>
                  <a:schemeClr val="bg1"/>
                </a:solidFill>
              </a:rPr>
              <a:t>BOLGPC </a:t>
            </a:r>
            <a:r>
              <a:rPr lang="zh-TW" altLang="en-US" sz="2800" b="1" dirty="0" smtClean="0">
                <a:solidFill>
                  <a:schemeClr val="bg1"/>
                </a:solidFill>
              </a:rPr>
              <a:t>爾灣大公園靈糧堂</a:t>
            </a:r>
            <a:endParaRPr lang="en-US" altLang="zh-TW" sz="2800" b="1" dirty="0">
              <a:solidFill>
                <a:schemeClr val="bg1"/>
              </a:solidFill>
            </a:endParaRPr>
          </a:p>
        </p:txBody>
      </p:sp>
      <p:sp>
        <p:nvSpPr>
          <p:cNvPr id="5" name="矩形 4"/>
          <p:cNvSpPr/>
          <p:nvPr/>
        </p:nvSpPr>
        <p:spPr>
          <a:xfrm>
            <a:off x="1115616" y="-159330"/>
            <a:ext cx="1313180" cy="1938992"/>
          </a:xfrm>
          <a:prstGeom prst="rect">
            <a:avLst/>
          </a:prstGeom>
        </p:spPr>
        <p:txBody>
          <a:bodyPr wrap="none">
            <a:spAutoFit/>
          </a:bodyPr>
          <a:lstStyle/>
          <a:p>
            <a:r>
              <a:rPr lang="en-US" altLang="zh-TW" sz="12000" b="1" dirty="0">
                <a:solidFill>
                  <a:srgbClr val="FF0000"/>
                </a:solidFill>
              </a:rPr>
              <a:t> 7</a:t>
            </a:r>
            <a:endParaRPr lang="zh-TW" altLang="en-US" sz="12000" dirty="0"/>
          </a:p>
        </p:txBody>
      </p:sp>
    </p:spTree>
    <p:extLst>
      <p:ext uri="{BB962C8B-B14F-4D97-AF65-F5344CB8AC3E}">
        <p14:creationId xmlns:p14="http://schemas.microsoft.com/office/powerpoint/2010/main" val="959481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23478"/>
            <a:ext cx="8280920" cy="492443"/>
          </a:xfrm>
          <a:prstGeom prst="rect">
            <a:avLst/>
          </a:prstGeom>
        </p:spPr>
        <p:txBody>
          <a:bodyPr wrap="square">
            <a:spAutoFit/>
          </a:bodyPr>
          <a:lstStyle/>
          <a:p>
            <a:r>
              <a:rPr lang="en-US" altLang="zh-TW" sz="2600" b="1" dirty="0">
                <a:solidFill>
                  <a:srgbClr val="0070C0"/>
                </a:solidFill>
              </a:rPr>
              <a:t>B. </a:t>
            </a:r>
            <a:r>
              <a:rPr lang="zh-TW" altLang="zh-TW" sz="2600" b="1" dirty="0"/>
              <a:t>吐謊言的假見證</a:t>
            </a:r>
            <a:r>
              <a:rPr lang="en-US" altLang="zh-TW" sz="2600" b="1" dirty="0"/>
              <a:t>/a false witness who breathes out </a:t>
            </a:r>
            <a:r>
              <a:rPr lang="en-US" altLang="zh-TW" sz="2600" b="1" dirty="0" smtClean="0"/>
              <a:t>lies</a:t>
            </a:r>
            <a:endParaRPr lang="zh-TW" altLang="en-US" sz="2600" b="1" dirty="0"/>
          </a:p>
        </p:txBody>
      </p:sp>
      <p:sp>
        <p:nvSpPr>
          <p:cNvPr id="3" name="矩形 2"/>
          <p:cNvSpPr/>
          <p:nvPr/>
        </p:nvSpPr>
        <p:spPr>
          <a:xfrm>
            <a:off x="683568" y="644543"/>
            <a:ext cx="7295972" cy="430887"/>
          </a:xfrm>
          <a:prstGeom prst="rect">
            <a:avLst/>
          </a:prstGeom>
        </p:spPr>
        <p:txBody>
          <a:bodyPr wrap="none">
            <a:spAutoFit/>
          </a:bodyPr>
          <a:lstStyle/>
          <a:p>
            <a:r>
              <a:rPr lang="zh-TW" altLang="zh-TW" sz="2200" b="1" dirty="0"/>
              <a:t>神要如何對待</a:t>
            </a:r>
            <a:r>
              <a:rPr lang="zh-TW" altLang="zh-TW" sz="2200" b="1" dirty="0" smtClean="0"/>
              <a:t>他們</a:t>
            </a:r>
            <a:r>
              <a:rPr lang="en-US" altLang="zh-TW" sz="2200" b="1" dirty="0" smtClean="0"/>
              <a:t>:/How </a:t>
            </a:r>
            <a:r>
              <a:rPr lang="en-US" altLang="zh-TW" sz="2200" b="1" dirty="0"/>
              <a:t>God wants to </a:t>
            </a:r>
            <a:r>
              <a:rPr lang="en-US" altLang="zh-TW" sz="2200" b="1" dirty="0" smtClean="0"/>
              <a:t>treat a false witness :</a:t>
            </a:r>
            <a:endParaRPr lang="zh-TW" altLang="zh-TW" sz="2200" b="1" dirty="0"/>
          </a:p>
        </p:txBody>
      </p:sp>
      <p:sp>
        <p:nvSpPr>
          <p:cNvPr id="4" name="矩形 3"/>
          <p:cNvSpPr/>
          <p:nvPr/>
        </p:nvSpPr>
        <p:spPr>
          <a:xfrm>
            <a:off x="430882" y="1155535"/>
            <a:ext cx="8461598" cy="1446550"/>
          </a:xfrm>
          <a:prstGeom prst="rect">
            <a:avLst/>
          </a:prstGeom>
        </p:spPr>
        <p:txBody>
          <a:bodyPr wrap="square">
            <a:spAutoFit/>
          </a:bodyPr>
          <a:lstStyle/>
          <a:p>
            <a:r>
              <a:rPr lang="en-US" altLang="zh-TW" sz="2200" b="1" baseline="30000" dirty="0"/>
              <a:t>15</a:t>
            </a:r>
            <a:r>
              <a:rPr lang="zh-TW" altLang="zh-TW" sz="2200" b="1" dirty="0"/>
              <a:t>人無論犯甚麼罪，作甚麼惡，不可憑一個人的口作見證，總要憑兩三個人的口作見證才可定案。</a:t>
            </a:r>
            <a:r>
              <a:rPr lang="en-US" altLang="zh-TW" sz="2200" b="1" baseline="30000" dirty="0"/>
              <a:t>16</a:t>
            </a:r>
            <a:r>
              <a:rPr lang="zh-TW" altLang="zh-TW" sz="2200" b="1" dirty="0"/>
              <a:t>若有兇惡的見證人起來，見證某人作惡，</a:t>
            </a:r>
            <a:r>
              <a:rPr lang="en-US" altLang="zh-TW" sz="2200" b="1" baseline="30000" dirty="0"/>
              <a:t>17</a:t>
            </a:r>
            <a:r>
              <a:rPr lang="zh-TW" altLang="zh-TW" sz="2200" b="1" dirty="0"/>
              <a:t>這兩個爭訟的人就要站在耶和華面前，和當時的祭司，並審判官面前，</a:t>
            </a:r>
            <a:endParaRPr lang="zh-TW" altLang="en-US" sz="2200" b="1" dirty="0"/>
          </a:p>
        </p:txBody>
      </p:sp>
      <p:sp>
        <p:nvSpPr>
          <p:cNvPr id="5" name="矩形 4"/>
          <p:cNvSpPr/>
          <p:nvPr/>
        </p:nvSpPr>
        <p:spPr>
          <a:xfrm>
            <a:off x="409541" y="2602085"/>
            <a:ext cx="8464018" cy="2462213"/>
          </a:xfrm>
          <a:prstGeom prst="rect">
            <a:avLst/>
          </a:prstGeom>
        </p:spPr>
        <p:txBody>
          <a:bodyPr wrap="square">
            <a:spAutoFit/>
          </a:bodyPr>
          <a:lstStyle/>
          <a:p>
            <a:r>
              <a:rPr lang="en-US" altLang="zh-TW" sz="2200" b="1" baseline="30000" dirty="0"/>
              <a:t>15</a:t>
            </a:r>
            <a:r>
              <a:rPr lang="en-US" altLang="zh-TW" sz="2200" b="1" dirty="0"/>
              <a:t>"A single witness shall not suffice against a person for any crime or for any wrong in connection with any offense that he has committed. Only on the evidence of two witnesses or of three witnesses shall a charge be established. </a:t>
            </a:r>
            <a:r>
              <a:rPr lang="en-US" altLang="zh-TW" sz="2200" b="1" baseline="30000" dirty="0"/>
              <a:t>16</a:t>
            </a:r>
            <a:r>
              <a:rPr lang="en-US" altLang="zh-TW" sz="2200" b="1" dirty="0"/>
              <a:t>If a malicious witness arises to accuse a person of wrongdoing, </a:t>
            </a:r>
            <a:r>
              <a:rPr lang="en-US" altLang="zh-TW" sz="2200" b="1" baseline="30000" dirty="0"/>
              <a:t>17</a:t>
            </a:r>
            <a:r>
              <a:rPr lang="en-US" altLang="zh-TW" sz="2200" b="1" dirty="0"/>
              <a:t>then both parties to the dispute shall appear before the Lord, before the priests and the judges who are in office in those days. </a:t>
            </a:r>
            <a:endParaRPr lang="zh-TW" altLang="en-US" sz="2200" b="1" dirty="0"/>
          </a:p>
        </p:txBody>
      </p:sp>
    </p:spTree>
    <p:extLst>
      <p:ext uri="{BB962C8B-B14F-4D97-AF65-F5344CB8AC3E}">
        <p14:creationId xmlns:p14="http://schemas.microsoft.com/office/powerpoint/2010/main" val="291076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4995" y="483518"/>
            <a:ext cx="8064896" cy="2123658"/>
          </a:xfrm>
          <a:prstGeom prst="rect">
            <a:avLst/>
          </a:prstGeom>
        </p:spPr>
        <p:txBody>
          <a:bodyPr wrap="square">
            <a:spAutoFit/>
          </a:bodyPr>
          <a:lstStyle/>
          <a:p>
            <a:r>
              <a:rPr lang="en-US" altLang="zh-TW" sz="2200" b="1" baseline="30000" dirty="0"/>
              <a:t>8</a:t>
            </a:r>
            <a:r>
              <a:rPr lang="zh-TW" altLang="zh-TW" sz="2200" b="1" dirty="0"/>
              <a:t>審判官要細細的查究，若見證人果然是作假見證的，以假見證陷害弟兄，</a:t>
            </a:r>
            <a:r>
              <a:rPr lang="en-US" altLang="zh-TW" sz="2200" b="1" baseline="30000" dirty="0"/>
              <a:t>19</a:t>
            </a:r>
            <a:r>
              <a:rPr lang="zh-TW" altLang="zh-TW" sz="2200" b="1" dirty="0"/>
              <a:t>你們就要待他如同他想要待的弟兄。這樣，就把那惡從你們中間除掉。</a:t>
            </a:r>
            <a:r>
              <a:rPr lang="en-US" altLang="zh-TW" sz="2200" b="1" baseline="30000" dirty="0"/>
              <a:t>20</a:t>
            </a:r>
            <a:r>
              <a:rPr lang="zh-TW" altLang="zh-TW" sz="2200" b="1" dirty="0"/>
              <a:t>別人聽見都要害怕，就不敢在你們中間再行這樣的惡了。</a:t>
            </a:r>
            <a:r>
              <a:rPr lang="en-US" altLang="zh-TW" sz="2200" b="1" baseline="30000" dirty="0"/>
              <a:t>21</a:t>
            </a:r>
            <a:r>
              <a:rPr lang="zh-TW" altLang="zh-TW" sz="2200" b="1" dirty="0"/>
              <a:t>你眼不可顧惜，要以命償命，以眼還眼，以牙還牙，以手還手，以腳還腳。【申</a:t>
            </a:r>
            <a:r>
              <a:rPr lang="en-US" altLang="zh-TW" sz="2200" b="1" dirty="0"/>
              <a:t> 19:15~21</a:t>
            </a:r>
            <a:r>
              <a:rPr lang="zh-TW" altLang="zh-TW" sz="2200" b="1" dirty="0"/>
              <a:t>】</a:t>
            </a:r>
            <a:r>
              <a:rPr lang="en-US" altLang="zh-TW" sz="2200" b="1" dirty="0"/>
              <a:t/>
            </a:r>
            <a:br>
              <a:rPr lang="en-US" altLang="zh-TW" sz="2200" b="1" dirty="0"/>
            </a:br>
            <a:endParaRPr lang="zh-TW" altLang="en-US" sz="2200" b="1" dirty="0"/>
          </a:p>
        </p:txBody>
      </p:sp>
      <p:sp>
        <p:nvSpPr>
          <p:cNvPr id="3" name="矩形 2"/>
          <p:cNvSpPr/>
          <p:nvPr/>
        </p:nvSpPr>
        <p:spPr>
          <a:xfrm>
            <a:off x="395536" y="2427734"/>
            <a:ext cx="8280920" cy="2462213"/>
          </a:xfrm>
          <a:prstGeom prst="rect">
            <a:avLst/>
          </a:prstGeom>
        </p:spPr>
        <p:txBody>
          <a:bodyPr wrap="square">
            <a:spAutoFit/>
          </a:bodyPr>
          <a:lstStyle/>
          <a:p>
            <a:r>
              <a:rPr lang="en-US" altLang="zh-TW" sz="2200" b="1" baseline="30000" dirty="0"/>
              <a:t>18</a:t>
            </a:r>
            <a:r>
              <a:rPr lang="en-US" altLang="zh-TW" sz="2200" b="1" dirty="0"/>
              <a:t>The judges shall inquire diligently, and if the witness is a false witness and has accused his brother falsely, </a:t>
            </a:r>
            <a:r>
              <a:rPr lang="en-US" altLang="zh-TW" sz="2200" b="1" baseline="30000" dirty="0"/>
              <a:t>19</a:t>
            </a:r>
            <a:r>
              <a:rPr lang="en-US" altLang="zh-TW" sz="2200" b="1" dirty="0"/>
              <a:t>then you shall do to him as he had meant to do to his brother. So you shall purge the evil from your midst. </a:t>
            </a:r>
            <a:r>
              <a:rPr lang="en-US" altLang="zh-TW" sz="2200" b="1" baseline="30000" dirty="0"/>
              <a:t>20</a:t>
            </a:r>
            <a:r>
              <a:rPr lang="en-US" altLang="zh-TW" sz="2200" b="1" dirty="0"/>
              <a:t>And the rest shall hear and fear, and shall never again commit any such evil among you. </a:t>
            </a:r>
            <a:r>
              <a:rPr lang="en-US" altLang="zh-TW" sz="2200" b="1" baseline="30000" dirty="0"/>
              <a:t>21</a:t>
            </a:r>
            <a:r>
              <a:rPr lang="en-US" altLang="zh-TW" sz="2200" b="1" dirty="0"/>
              <a:t>Your eye shall not pity. It shall be life for life, eye for eye, tooth for tooth, hand for hand, foot for foot. </a:t>
            </a:r>
            <a:r>
              <a:rPr lang="zh-TW" altLang="zh-TW" sz="2200" b="1" dirty="0"/>
              <a:t>【</a:t>
            </a:r>
            <a:r>
              <a:rPr lang="en-US" altLang="zh-TW" sz="2200" b="1" dirty="0" err="1"/>
              <a:t>Deut</a:t>
            </a:r>
            <a:r>
              <a:rPr lang="en-US" altLang="zh-TW" sz="2200" b="1" dirty="0"/>
              <a:t> 19:15~21</a:t>
            </a:r>
            <a:r>
              <a:rPr lang="zh-TW" altLang="zh-TW" sz="2200" b="1" dirty="0"/>
              <a:t>】</a:t>
            </a:r>
          </a:p>
        </p:txBody>
      </p:sp>
    </p:spTree>
    <p:extLst>
      <p:ext uri="{BB962C8B-B14F-4D97-AF65-F5344CB8AC3E}">
        <p14:creationId xmlns:p14="http://schemas.microsoft.com/office/powerpoint/2010/main" val="2346902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2503" y="195486"/>
            <a:ext cx="9139073" cy="461665"/>
          </a:xfrm>
          <a:prstGeom prst="rect">
            <a:avLst/>
          </a:prstGeom>
        </p:spPr>
        <p:txBody>
          <a:bodyPr wrap="square">
            <a:spAutoFit/>
          </a:bodyPr>
          <a:lstStyle/>
          <a:p>
            <a:r>
              <a:rPr lang="en-US" altLang="zh-TW" sz="2400" b="1" dirty="0">
                <a:solidFill>
                  <a:srgbClr val="0070C0"/>
                </a:solidFill>
              </a:rPr>
              <a:t>C. </a:t>
            </a:r>
            <a:r>
              <a:rPr lang="zh-TW" altLang="zh-TW" sz="2400" b="1" dirty="0"/>
              <a:t>在弟兄中布散紛爭的</a:t>
            </a:r>
            <a:r>
              <a:rPr lang="zh-TW" altLang="zh-TW" sz="2400" b="1" dirty="0" smtClean="0"/>
              <a:t>人</a:t>
            </a:r>
            <a:r>
              <a:rPr lang="en-US" altLang="zh-TW" sz="2400" b="1" dirty="0" smtClean="0"/>
              <a:t>/one </a:t>
            </a:r>
            <a:r>
              <a:rPr lang="en-US" altLang="zh-TW" sz="2400" b="1" dirty="0"/>
              <a:t>who sows discord among brothers</a:t>
            </a:r>
            <a:endParaRPr lang="zh-TW" altLang="en-US" sz="2400" b="1" dirty="0"/>
          </a:p>
        </p:txBody>
      </p:sp>
      <p:pic>
        <p:nvPicPr>
          <p:cNvPr id="3" name="Picture 1" descr="https://static01.nyt.com/images/2019/08/19/business/19hongkongsocial/merlin_156548727_dfbc4cf7-0997-4b9d-9f67-ce5d08e6b2ed-articleLarge.jpg?quality=75&amp;auto=webp&amp;disable=upsca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8989" y="987574"/>
            <a:ext cx="3168352" cy="1895498"/>
          </a:xfrm>
          <a:prstGeom prst="rect">
            <a:avLst/>
          </a:prstGeom>
          <a:noFill/>
          <a:ln>
            <a:noFill/>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359566"/>
            <a:ext cx="2037996" cy="157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ç¸éå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102625"/>
            <a:ext cx="2547549" cy="133746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55576" y="1182402"/>
            <a:ext cx="2963760" cy="492443"/>
          </a:xfrm>
          <a:prstGeom prst="rect">
            <a:avLst/>
          </a:prstGeom>
        </p:spPr>
        <p:txBody>
          <a:bodyPr wrap="none">
            <a:spAutoFit/>
          </a:bodyPr>
          <a:lstStyle/>
          <a:p>
            <a:r>
              <a:rPr lang="en-US" altLang="zh-TW" sz="2600" b="1" dirty="0" smtClean="0"/>
              <a:t>march </a:t>
            </a:r>
            <a:r>
              <a:rPr lang="en-US" altLang="zh-TW" sz="2600" b="1" dirty="0"/>
              <a:t>in Hong Kong</a:t>
            </a:r>
            <a:endParaRPr lang="zh-TW" altLang="en-US" sz="2600" b="1" dirty="0"/>
          </a:p>
        </p:txBody>
      </p:sp>
      <p:sp>
        <p:nvSpPr>
          <p:cNvPr id="5" name="矩形 4"/>
          <p:cNvSpPr/>
          <p:nvPr/>
        </p:nvSpPr>
        <p:spPr>
          <a:xfrm>
            <a:off x="3424107" y="4665470"/>
            <a:ext cx="5232073" cy="400110"/>
          </a:xfrm>
          <a:prstGeom prst="rect">
            <a:avLst/>
          </a:prstGeom>
        </p:spPr>
        <p:txBody>
          <a:bodyPr wrap="none">
            <a:spAutoFit/>
          </a:bodyPr>
          <a:lstStyle/>
          <a:p>
            <a:pPr fontAlgn="base"/>
            <a:r>
              <a:rPr lang="en-US" altLang="zh-TW" sz="2000" b="1" dirty="0"/>
              <a:t>"involved in coordinated inauthentic behavior."</a:t>
            </a:r>
            <a:endParaRPr lang="zh-TW" altLang="zh-TW" sz="2000" b="1" dirty="0"/>
          </a:p>
        </p:txBody>
      </p:sp>
      <p:sp>
        <p:nvSpPr>
          <p:cNvPr id="6" name="矩形 5"/>
          <p:cNvSpPr/>
          <p:nvPr/>
        </p:nvSpPr>
        <p:spPr>
          <a:xfrm>
            <a:off x="107504" y="4039978"/>
            <a:ext cx="5052219" cy="400110"/>
          </a:xfrm>
          <a:prstGeom prst="rect">
            <a:avLst/>
          </a:prstGeom>
        </p:spPr>
        <p:txBody>
          <a:bodyPr wrap="square">
            <a:spAutoFit/>
          </a:bodyPr>
          <a:lstStyle/>
          <a:p>
            <a:pPr fontAlgn="base"/>
            <a:r>
              <a:rPr lang="en-US" altLang="zh-TW" sz="2000" b="1" dirty="0"/>
              <a:t>"</a:t>
            </a:r>
            <a:r>
              <a:rPr lang="en-US" altLang="zh-TW" sz="2000" b="1" dirty="0">
                <a:solidFill>
                  <a:srgbClr val="FF0000"/>
                </a:solidFill>
              </a:rPr>
              <a:t>sow political discord </a:t>
            </a:r>
            <a:r>
              <a:rPr lang="en-US" altLang="zh-TW" sz="2000" b="1" dirty="0"/>
              <a:t>in </a:t>
            </a:r>
            <a:r>
              <a:rPr lang="en-US" altLang="zh-TW" sz="2000" b="1" dirty="0" smtClean="0"/>
              <a:t>Hong </a:t>
            </a:r>
            <a:r>
              <a:rPr lang="en-US" altLang="zh-TW" sz="2000" b="1" dirty="0"/>
              <a:t>Kong</a:t>
            </a:r>
            <a:r>
              <a:rPr lang="en-US" altLang="zh-TW" sz="2000" b="1" dirty="0" smtClean="0"/>
              <a:t>,"</a:t>
            </a:r>
            <a:endParaRPr lang="zh-TW" altLang="zh-TW" sz="2000" b="1" dirty="0"/>
          </a:p>
        </p:txBody>
      </p:sp>
    </p:spTree>
    <p:extLst>
      <p:ext uri="{BB962C8B-B14F-4D97-AF65-F5344CB8AC3E}">
        <p14:creationId xmlns:p14="http://schemas.microsoft.com/office/powerpoint/2010/main" val="162829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67494"/>
            <a:ext cx="8640960" cy="492443"/>
          </a:xfrm>
          <a:prstGeom prst="rect">
            <a:avLst/>
          </a:prstGeom>
        </p:spPr>
        <p:txBody>
          <a:bodyPr wrap="square">
            <a:spAutoFit/>
          </a:bodyPr>
          <a:lstStyle/>
          <a:p>
            <a:pPr fontAlgn="base"/>
            <a:r>
              <a:rPr lang="en-US" altLang="zh-TW" sz="2600" b="1" dirty="0">
                <a:solidFill>
                  <a:srgbClr val="FF0000"/>
                </a:solidFill>
              </a:rPr>
              <a:t>III. </a:t>
            </a:r>
            <a:r>
              <a:rPr lang="en-US" altLang="zh-TW" sz="2600" b="1" u="sng" dirty="0"/>
              <a:t>Sins of </a:t>
            </a:r>
            <a:r>
              <a:rPr lang="en-US" altLang="zh-TW" sz="2600" b="1" u="sng" dirty="0" smtClean="0"/>
              <a:t>Hands, </a:t>
            </a:r>
            <a:r>
              <a:rPr lang="en-US" altLang="zh-TW" sz="2600" b="1" u="sng" dirty="0"/>
              <a:t>Heart and Feet/</a:t>
            </a:r>
            <a:r>
              <a:rPr lang="zh-TW" altLang="zh-TW" sz="2600" b="1" u="sng" dirty="0"/>
              <a:t>手</a:t>
            </a:r>
            <a:r>
              <a:rPr lang="en-US" altLang="zh-TW" sz="2600" b="1" u="sng" dirty="0"/>
              <a:t>, </a:t>
            </a:r>
            <a:r>
              <a:rPr lang="zh-TW" altLang="zh-TW" sz="2600" b="1" u="sng" dirty="0"/>
              <a:t>心</a:t>
            </a:r>
            <a:r>
              <a:rPr lang="en-US" altLang="zh-TW" sz="2600" b="1" u="sng" dirty="0"/>
              <a:t>, </a:t>
            </a:r>
            <a:r>
              <a:rPr lang="zh-TW" altLang="zh-TW" sz="2600" b="1" u="sng" dirty="0"/>
              <a:t>和腳的罪</a:t>
            </a:r>
            <a:r>
              <a:rPr lang="en-US" altLang="zh-TW" sz="2600" b="1" u="sng" dirty="0"/>
              <a:t>.</a:t>
            </a:r>
            <a:endParaRPr lang="zh-TW" altLang="zh-TW" sz="2600" b="1" u="sng" dirty="0"/>
          </a:p>
        </p:txBody>
      </p:sp>
      <p:sp>
        <p:nvSpPr>
          <p:cNvPr id="3" name="矩形 2"/>
          <p:cNvSpPr/>
          <p:nvPr/>
        </p:nvSpPr>
        <p:spPr>
          <a:xfrm>
            <a:off x="611560" y="786029"/>
            <a:ext cx="7632848" cy="492443"/>
          </a:xfrm>
          <a:prstGeom prst="rect">
            <a:avLst/>
          </a:prstGeom>
        </p:spPr>
        <p:txBody>
          <a:bodyPr wrap="square">
            <a:spAutoFit/>
          </a:bodyPr>
          <a:lstStyle/>
          <a:p>
            <a:pPr fontAlgn="base"/>
            <a:r>
              <a:rPr lang="en-US" altLang="zh-TW" sz="2600" b="1" dirty="0">
                <a:solidFill>
                  <a:srgbClr val="0070C0"/>
                </a:solidFill>
              </a:rPr>
              <a:t>A. </a:t>
            </a:r>
            <a:r>
              <a:rPr lang="en-US" altLang="zh-TW" sz="2600" b="1" dirty="0"/>
              <a:t>Hands that shed innocent blood/</a:t>
            </a:r>
            <a:r>
              <a:rPr lang="zh-TW" altLang="zh-TW" sz="2600" b="1" dirty="0"/>
              <a:t>流無辜人血的手</a:t>
            </a:r>
            <a:r>
              <a:rPr lang="en-US" altLang="zh-TW" sz="2600" b="1" dirty="0"/>
              <a:t>.</a:t>
            </a:r>
            <a:endParaRPr lang="zh-TW" altLang="zh-TW" sz="2600" b="1" dirty="0"/>
          </a:p>
        </p:txBody>
      </p:sp>
      <p:sp>
        <p:nvSpPr>
          <p:cNvPr id="4" name="矩形 3"/>
          <p:cNvSpPr/>
          <p:nvPr/>
        </p:nvSpPr>
        <p:spPr>
          <a:xfrm>
            <a:off x="792088" y="1275606"/>
            <a:ext cx="8172400" cy="1292662"/>
          </a:xfrm>
          <a:prstGeom prst="rect">
            <a:avLst/>
          </a:prstGeom>
        </p:spPr>
        <p:txBody>
          <a:bodyPr wrap="square">
            <a:spAutoFit/>
          </a:bodyPr>
          <a:lstStyle/>
          <a:p>
            <a:pPr fontAlgn="base"/>
            <a:r>
              <a:rPr lang="zh-TW" altLang="en-US" sz="2600" b="1" dirty="0" smtClean="0">
                <a:solidFill>
                  <a:srgbClr val="FF0000"/>
                </a:solidFill>
                <a:sym typeface="Wingdings"/>
              </a:rPr>
              <a:t></a:t>
            </a:r>
            <a:r>
              <a:rPr lang="zh-TW" altLang="zh-TW" sz="2600" b="1" dirty="0" smtClean="0"/>
              <a:t>在</a:t>
            </a:r>
            <a:r>
              <a:rPr lang="zh-TW" altLang="zh-TW" sz="2600" b="1" dirty="0"/>
              <a:t>目前的社會有兩種情形是耶和華所憎惡的</a:t>
            </a:r>
            <a:r>
              <a:rPr lang="en-US" altLang="zh-TW" sz="2600" b="1" dirty="0" smtClean="0"/>
              <a:t>:</a:t>
            </a:r>
          </a:p>
          <a:p>
            <a:pPr fontAlgn="base"/>
            <a:r>
              <a:rPr lang="en-US" altLang="zh-TW" sz="2600" b="1" dirty="0" smtClean="0"/>
              <a:t>    There </a:t>
            </a:r>
            <a:r>
              <a:rPr lang="en-US" altLang="zh-TW" sz="2600" b="1" dirty="0"/>
              <a:t>are two situations in the current society that </a:t>
            </a:r>
            <a:r>
              <a:rPr lang="en-US" altLang="zh-TW" sz="2600" b="1" dirty="0" smtClean="0"/>
              <a:t>the</a:t>
            </a:r>
          </a:p>
          <a:p>
            <a:pPr fontAlgn="base"/>
            <a:r>
              <a:rPr lang="en-US" altLang="zh-TW" sz="2600" b="1" dirty="0"/>
              <a:t> </a:t>
            </a:r>
            <a:r>
              <a:rPr lang="en-US" altLang="zh-TW" sz="2600" b="1" dirty="0" smtClean="0"/>
              <a:t>   Lord </a:t>
            </a:r>
            <a:r>
              <a:rPr lang="en-US" altLang="zh-TW" sz="2600" b="1" dirty="0"/>
              <a:t>hates:</a:t>
            </a:r>
            <a:endParaRPr lang="zh-TW" altLang="zh-TW" sz="2600" b="1" dirty="0"/>
          </a:p>
        </p:txBody>
      </p:sp>
      <p:sp>
        <p:nvSpPr>
          <p:cNvPr id="5" name="矩形 4"/>
          <p:cNvSpPr/>
          <p:nvPr/>
        </p:nvSpPr>
        <p:spPr>
          <a:xfrm>
            <a:off x="827584" y="2646958"/>
            <a:ext cx="2510624" cy="492443"/>
          </a:xfrm>
          <a:prstGeom prst="rect">
            <a:avLst/>
          </a:prstGeom>
        </p:spPr>
        <p:txBody>
          <a:bodyPr wrap="none">
            <a:spAutoFit/>
          </a:bodyPr>
          <a:lstStyle/>
          <a:p>
            <a:pPr fontAlgn="base"/>
            <a:r>
              <a:rPr lang="en-US" altLang="zh-TW" sz="2600" b="1" dirty="0"/>
              <a:t>1. Abortion</a:t>
            </a:r>
            <a:r>
              <a:rPr lang="zh-TW" altLang="zh-TW" sz="2600" b="1" dirty="0"/>
              <a:t>墮胎</a:t>
            </a:r>
            <a:r>
              <a:rPr lang="en-US" altLang="zh-TW" sz="2600" b="1" dirty="0"/>
              <a:t>.</a:t>
            </a:r>
            <a:endParaRPr lang="zh-TW" altLang="zh-TW" sz="2600" b="1" dirty="0"/>
          </a:p>
        </p:txBody>
      </p:sp>
      <p:sp>
        <p:nvSpPr>
          <p:cNvPr id="7" name="矩形 6"/>
          <p:cNvSpPr/>
          <p:nvPr/>
        </p:nvSpPr>
        <p:spPr>
          <a:xfrm>
            <a:off x="837793" y="4299024"/>
            <a:ext cx="4128310" cy="492443"/>
          </a:xfrm>
          <a:prstGeom prst="rect">
            <a:avLst/>
          </a:prstGeom>
        </p:spPr>
        <p:txBody>
          <a:bodyPr wrap="none">
            <a:spAutoFit/>
          </a:bodyPr>
          <a:lstStyle/>
          <a:p>
            <a:pPr fontAlgn="base"/>
            <a:r>
              <a:rPr lang="en-US" altLang="zh-TW" sz="2600" b="1" dirty="0"/>
              <a:t>2. Assisted Suicide </a:t>
            </a:r>
            <a:r>
              <a:rPr lang="zh-TW" altLang="zh-TW" sz="2600" b="1" dirty="0"/>
              <a:t>幫助自殺</a:t>
            </a:r>
          </a:p>
        </p:txBody>
      </p:sp>
      <p:sp>
        <p:nvSpPr>
          <p:cNvPr id="10" name="矩形 9"/>
          <p:cNvSpPr/>
          <p:nvPr/>
        </p:nvSpPr>
        <p:spPr>
          <a:xfrm>
            <a:off x="1240188" y="3139401"/>
            <a:ext cx="7284366" cy="892552"/>
          </a:xfrm>
          <a:prstGeom prst="rect">
            <a:avLst/>
          </a:prstGeom>
        </p:spPr>
        <p:txBody>
          <a:bodyPr wrap="none">
            <a:spAutoFit/>
          </a:bodyPr>
          <a:lstStyle/>
          <a:p>
            <a:r>
              <a:rPr lang="en-US" altLang="zh-TW" sz="2600" b="1" dirty="0"/>
              <a:t>“</a:t>
            </a:r>
            <a:r>
              <a:rPr lang="zh-TW" altLang="zh-TW" sz="2600" b="1" dirty="0"/>
              <a:t>上帝憎惡做墮胎的醫生的手</a:t>
            </a:r>
            <a:r>
              <a:rPr lang="en-US" altLang="zh-TW" sz="2600" b="1" dirty="0"/>
              <a:t>.” </a:t>
            </a:r>
            <a:endParaRPr lang="en-US" altLang="zh-TW" sz="2600" b="1" dirty="0" smtClean="0"/>
          </a:p>
          <a:p>
            <a:r>
              <a:rPr lang="en-US" altLang="zh-TW" sz="2600" b="1" dirty="0" smtClean="0"/>
              <a:t>“God </a:t>
            </a:r>
            <a:r>
              <a:rPr lang="en-US" altLang="zh-TW" sz="2600" b="1" dirty="0"/>
              <a:t>hates the hands of doctors who do abortion."</a:t>
            </a:r>
            <a:endParaRPr lang="zh-TW" altLang="en-US" sz="2600" b="1" dirty="0"/>
          </a:p>
        </p:txBody>
      </p:sp>
    </p:spTree>
    <p:extLst>
      <p:ext uri="{BB962C8B-B14F-4D97-AF65-F5344CB8AC3E}">
        <p14:creationId xmlns:p14="http://schemas.microsoft.com/office/powerpoint/2010/main" val="84555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67494"/>
            <a:ext cx="8064896" cy="492443"/>
          </a:xfrm>
          <a:prstGeom prst="rect">
            <a:avLst/>
          </a:prstGeom>
        </p:spPr>
        <p:txBody>
          <a:bodyPr wrap="square">
            <a:spAutoFit/>
          </a:bodyPr>
          <a:lstStyle/>
          <a:p>
            <a:pPr fontAlgn="base"/>
            <a:r>
              <a:rPr lang="en-US" altLang="zh-TW" sz="2600" b="1" dirty="0">
                <a:solidFill>
                  <a:srgbClr val="0070C0"/>
                </a:solidFill>
              </a:rPr>
              <a:t>B. </a:t>
            </a:r>
            <a:r>
              <a:rPr lang="zh-TW" altLang="zh-TW" sz="2600" b="1" dirty="0"/>
              <a:t>圖謀惡計的心</a:t>
            </a:r>
            <a:r>
              <a:rPr lang="en-US" altLang="zh-TW" sz="2600" b="1" dirty="0"/>
              <a:t>/a heart that devises wicked plans</a:t>
            </a:r>
            <a:endParaRPr lang="zh-TW" altLang="zh-TW" sz="2600" b="1" dirty="0"/>
          </a:p>
        </p:txBody>
      </p:sp>
      <p:sp>
        <p:nvSpPr>
          <p:cNvPr id="3" name="矩形 2"/>
          <p:cNvSpPr/>
          <p:nvPr/>
        </p:nvSpPr>
        <p:spPr>
          <a:xfrm>
            <a:off x="539552" y="767112"/>
            <a:ext cx="8388424" cy="1169551"/>
          </a:xfrm>
          <a:prstGeom prst="rect">
            <a:avLst/>
          </a:prstGeom>
        </p:spPr>
        <p:txBody>
          <a:bodyPr wrap="square">
            <a:spAutoFit/>
          </a:bodyPr>
          <a:lstStyle/>
          <a:p>
            <a:pPr fontAlgn="base"/>
            <a:r>
              <a:rPr lang="zh-TW" altLang="en-US" sz="2600" b="1" dirty="0">
                <a:solidFill>
                  <a:srgbClr val="FF0000"/>
                </a:solidFill>
                <a:sym typeface="Wingdings"/>
              </a:rPr>
              <a:t></a:t>
            </a:r>
            <a:r>
              <a:rPr lang="zh-TW" altLang="zh-TW" sz="2600" b="1" dirty="0" smtClean="0"/>
              <a:t>上帝</a:t>
            </a:r>
            <a:r>
              <a:rPr lang="zh-TW" altLang="zh-TW" sz="2600" b="1" dirty="0"/>
              <a:t>用洪水滅掉人類</a:t>
            </a:r>
            <a:r>
              <a:rPr lang="en-US" altLang="zh-TW" sz="2600" b="1" dirty="0"/>
              <a:t>, </a:t>
            </a:r>
            <a:r>
              <a:rPr lang="zh-TW" altLang="zh-TW" sz="2600" b="1" dirty="0"/>
              <a:t>聖經所寫的理由乃是</a:t>
            </a:r>
            <a:r>
              <a:rPr lang="en-US" altLang="zh-TW" sz="2600" b="1" dirty="0"/>
              <a:t>, </a:t>
            </a:r>
            <a:endParaRPr lang="zh-TW" altLang="zh-TW" sz="2600" b="1" dirty="0"/>
          </a:p>
          <a:p>
            <a:pPr fontAlgn="base"/>
            <a:r>
              <a:rPr lang="en-US" altLang="zh-TW" sz="2600" b="1" dirty="0"/>
              <a:t> </a:t>
            </a:r>
            <a:r>
              <a:rPr lang="en-US" altLang="zh-TW" sz="2600" b="1" dirty="0" smtClean="0"/>
              <a:t>   The reason why God </a:t>
            </a:r>
            <a:r>
              <a:rPr lang="en-US" altLang="zh-TW" sz="2600" b="1" dirty="0"/>
              <a:t>destroyed humans with </a:t>
            </a:r>
            <a:r>
              <a:rPr lang="en-US" altLang="zh-TW" sz="2600" b="1" dirty="0" smtClean="0"/>
              <a:t>floods was</a:t>
            </a:r>
            <a:endParaRPr lang="zh-TW" altLang="zh-TW" sz="2600" b="1" dirty="0"/>
          </a:p>
          <a:p>
            <a:r>
              <a:rPr lang="en-US" altLang="zh-TW" dirty="0"/>
              <a:t> </a:t>
            </a:r>
            <a:endParaRPr lang="zh-TW" altLang="zh-TW" dirty="0"/>
          </a:p>
        </p:txBody>
      </p:sp>
      <p:sp>
        <p:nvSpPr>
          <p:cNvPr id="4" name="矩形 3"/>
          <p:cNvSpPr/>
          <p:nvPr/>
        </p:nvSpPr>
        <p:spPr>
          <a:xfrm>
            <a:off x="483092" y="1923678"/>
            <a:ext cx="8387684" cy="2893100"/>
          </a:xfrm>
          <a:prstGeom prst="rect">
            <a:avLst/>
          </a:prstGeom>
        </p:spPr>
        <p:txBody>
          <a:bodyPr wrap="square">
            <a:spAutoFit/>
          </a:bodyPr>
          <a:lstStyle/>
          <a:p>
            <a:r>
              <a:rPr lang="en-US" altLang="zh-TW" sz="2600" b="1" baseline="30000" dirty="0"/>
              <a:t>5</a:t>
            </a:r>
            <a:r>
              <a:rPr lang="zh-TW" altLang="zh-TW" sz="2600" b="1" dirty="0"/>
              <a:t>耶和華見人在地上罪惡很大，終日所思想的盡都是惡，</a:t>
            </a:r>
            <a:r>
              <a:rPr lang="en-US" altLang="zh-TW" sz="2600" b="1" baseline="30000" dirty="0"/>
              <a:t>6</a:t>
            </a:r>
            <a:r>
              <a:rPr lang="zh-TW" altLang="zh-TW" sz="2600" b="1" dirty="0"/>
              <a:t>耶和華就後悔造人在地上，心中憂傷。【創</a:t>
            </a:r>
            <a:r>
              <a:rPr lang="en-US" altLang="zh-TW" sz="2600" b="1" dirty="0"/>
              <a:t> 6:5~6</a:t>
            </a:r>
            <a:r>
              <a:rPr lang="zh-TW" altLang="zh-TW" sz="2600" b="1" dirty="0"/>
              <a:t>】</a:t>
            </a:r>
            <a:r>
              <a:rPr lang="en-US" altLang="zh-TW" sz="2600" b="1" dirty="0"/>
              <a:t/>
            </a:r>
            <a:br>
              <a:rPr lang="en-US" altLang="zh-TW" sz="2600" b="1" dirty="0"/>
            </a:br>
            <a:r>
              <a:rPr lang="en-US" altLang="zh-TW" sz="2600" b="1" baseline="30000" dirty="0"/>
              <a:t>5</a:t>
            </a:r>
            <a:r>
              <a:rPr lang="en-US" altLang="zh-TW" sz="2600" b="1" dirty="0"/>
              <a:t>The Lord saw that the wickedness of man was great in the earth, and that every intention of the thoughts of his heart was only evil continually. </a:t>
            </a:r>
            <a:r>
              <a:rPr lang="en-US" altLang="zh-TW" sz="2600" b="1" baseline="30000" dirty="0"/>
              <a:t>6</a:t>
            </a:r>
            <a:r>
              <a:rPr lang="en-US" altLang="zh-TW" sz="2600" b="1" dirty="0"/>
              <a:t>And the Lord was sorry that he had made man on the earth, and it grieved him to his heart. </a:t>
            </a:r>
            <a:r>
              <a:rPr lang="zh-TW" altLang="zh-TW" sz="2600" b="1" dirty="0"/>
              <a:t>【</a:t>
            </a:r>
            <a:r>
              <a:rPr lang="en-US" altLang="zh-TW" sz="2600" b="1" dirty="0"/>
              <a:t>Gen 6:5~6</a:t>
            </a:r>
            <a:r>
              <a:rPr lang="zh-TW" altLang="zh-TW" sz="2600" b="1" dirty="0"/>
              <a:t>】</a:t>
            </a:r>
          </a:p>
        </p:txBody>
      </p:sp>
    </p:spTree>
    <p:extLst>
      <p:ext uri="{BB962C8B-B14F-4D97-AF65-F5344CB8AC3E}">
        <p14:creationId xmlns:p14="http://schemas.microsoft.com/office/powerpoint/2010/main" val="243793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67494"/>
            <a:ext cx="8064896" cy="492443"/>
          </a:xfrm>
          <a:prstGeom prst="rect">
            <a:avLst/>
          </a:prstGeom>
        </p:spPr>
        <p:txBody>
          <a:bodyPr wrap="square">
            <a:spAutoFit/>
          </a:bodyPr>
          <a:lstStyle/>
          <a:p>
            <a:pPr fontAlgn="base"/>
            <a:r>
              <a:rPr lang="en-US" altLang="zh-TW" sz="2600" b="1" dirty="0">
                <a:solidFill>
                  <a:srgbClr val="0070C0"/>
                </a:solidFill>
              </a:rPr>
              <a:t>B. </a:t>
            </a:r>
            <a:r>
              <a:rPr lang="zh-TW" altLang="zh-TW" sz="2600" b="1" dirty="0"/>
              <a:t>圖謀惡計的心</a:t>
            </a:r>
            <a:r>
              <a:rPr lang="en-US" altLang="zh-TW" sz="2600" b="1" dirty="0"/>
              <a:t>/a heart that devises wicked plans</a:t>
            </a:r>
            <a:endParaRPr lang="zh-TW" altLang="zh-TW" sz="2600" b="1" dirty="0"/>
          </a:p>
        </p:txBody>
      </p:sp>
      <p:sp>
        <p:nvSpPr>
          <p:cNvPr id="3" name="矩形 2"/>
          <p:cNvSpPr/>
          <p:nvPr/>
        </p:nvSpPr>
        <p:spPr>
          <a:xfrm>
            <a:off x="539552" y="767112"/>
            <a:ext cx="8388424" cy="1169551"/>
          </a:xfrm>
          <a:prstGeom prst="rect">
            <a:avLst/>
          </a:prstGeom>
        </p:spPr>
        <p:txBody>
          <a:bodyPr wrap="square">
            <a:spAutoFit/>
          </a:bodyPr>
          <a:lstStyle/>
          <a:p>
            <a:pPr fontAlgn="base"/>
            <a:r>
              <a:rPr lang="zh-TW" altLang="en-US" sz="2600" b="1" dirty="0">
                <a:solidFill>
                  <a:srgbClr val="FF0000"/>
                </a:solidFill>
                <a:sym typeface="Wingdings"/>
              </a:rPr>
              <a:t></a:t>
            </a:r>
            <a:r>
              <a:rPr lang="zh-TW" altLang="zh-TW" sz="2600" b="1" dirty="0" smtClean="0"/>
              <a:t>上帝</a:t>
            </a:r>
            <a:r>
              <a:rPr lang="zh-TW" altLang="zh-TW" sz="2600" b="1" dirty="0"/>
              <a:t>用洪水滅掉人類</a:t>
            </a:r>
            <a:r>
              <a:rPr lang="en-US" altLang="zh-TW" sz="2600" b="1" dirty="0"/>
              <a:t>, </a:t>
            </a:r>
            <a:r>
              <a:rPr lang="zh-TW" altLang="zh-TW" sz="2600" b="1" dirty="0"/>
              <a:t>聖經所寫的理由乃是</a:t>
            </a:r>
            <a:r>
              <a:rPr lang="en-US" altLang="zh-TW" sz="2600" b="1" dirty="0"/>
              <a:t>, </a:t>
            </a:r>
            <a:endParaRPr lang="zh-TW" altLang="zh-TW" sz="2600" b="1" dirty="0"/>
          </a:p>
          <a:p>
            <a:pPr fontAlgn="base"/>
            <a:r>
              <a:rPr lang="en-US" altLang="zh-TW" sz="2600" b="1" dirty="0"/>
              <a:t> </a:t>
            </a:r>
            <a:r>
              <a:rPr lang="en-US" altLang="zh-TW" sz="2600" b="1" dirty="0" smtClean="0"/>
              <a:t>   The reason why God </a:t>
            </a:r>
            <a:r>
              <a:rPr lang="en-US" altLang="zh-TW" sz="2600" b="1" dirty="0"/>
              <a:t>destroyed humans with </a:t>
            </a:r>
            <a:r>
              <a:rPr lang="en-US" altLang="zh-TW" sz="2600" b="1" dirty="0" smtClean="0"/>
              <a:t>floods was</a:t>
            </a:r>
            <a:endParaRPr lang="zh-TW" altLang="zh-TW" sz="2600" b="1" dirty="0"/>
          </a:p>
          <a:p>
            <a:r>
              <a:rPr lang="en-US" altLang="zh-TW" dirty="0"/>
              <a:t> </a:t>
            </a:r>
            <a:endParaRPr lang="zh-TW" altLang="zh-TW" dirty="0"/>
          </a:p>
        </p:txBody>
      </p:sp>
      <p:sp>
        <p:nvSpPr>
          <p:cNvPr id="4" name="矩形 3"/>
          <p:cNvSpPr/>
          <p:nvPr/>
        </p:nvSpPr>
        <p:spPr>
          <a:xfrm>
            <a:off x="483092" y="1923678"/>
            <a:ext cx="8387684" cy="2893100"/>
          </a:xfrm>
          <a:prstGeom prst="rect">
            <a:avLst/>
          </a:prstGeom>
        </p:spPr>
        <p:txBody>
          <a:bodyPr wrap="square">
            <a:spAutoFit/>
          </a:bodyPr>
          <a:lstStyle/>
          <a:p>
            <a:r>
              <a:rPr lang="en-US" altLang="zh-TW" sz="2600" b="1" baseline="30000" dirty="0"/>
              <a:t>5</a:t>
            </a:r>
            <a:r>
              <a:rPr lang="zh-TW" altLang="zh-TW" sz="2600" b="1" dirty="0"/>
              <a:t>耶和華見人在地上罪惡很大，</a:t>
            </a:r>
            <a:r>
              <a:rPr lang="zh-TW" altLang="zh-TW" sz="2600" b="1" dirty="0">
                <a:solidFill>
                  <a:srgbClr val="FF0000"/>
                </a:solidFill>
              </a:rPr>
              <a:t>終日所思想的盡都是惡</a:t>
            </a:r>
            <a:r>
              <a:rPr lang="zh-TW" altLang="zh-TW" sz="2600" b="1" dirty="0"/>
              <a:t>，</a:t>
            </a:r>
            <a:r>
              <a:rPr lang="en-US" altLang="zh-TW" sz="2600" b="1" baseline="30000" dirty="0"/>
              <a:t>6</a:t>
            </a:r>
            <a:r>
              <a:rPr lang="zh-TW" altLang="zh-TW" sz="2600" b="1" dirty="0"/>
              <a:t>耶和華就後悔造人在地上，心中憂傷。【創</a:t>
            </a:r>
            <a:r>
              <a:rPr lang="en-US" altLang="zh-TW" sz="2600" b="1" dirty="0"/>
              <a:t> 6:5~6</a:t>
            </a:r>
            <a:r>
              <a:rPr lang="zh-TW" altLang="zh-TW" sz="2600" b="1" dirty="0"/>
              <a:t>】</a:t>
            </a:r>
            <a:r>
              <a:rPr lang="en-US" altLang="zh-TW" sz="2600" b="1" dirty="0"/>
              <a:t/>
            </a:r>
            <a:br>
              <a:rPr lang="en-US" altLang="zh-TW" sz="2600" b="1" dirty="0"/>
            </a:br>
            <a:r>
              <a:rPr lang="en-US" altLang="zh-TW" sz="2600" b="1" baseline="30000" dirty="0"/>
              <a:t>5</a:t>
            </a:r>
            <a:r>
              <a:rPr lang="en-US" altLang="zh-TW" sz="2600" b="1" dirty="0"/>
              <a:t>The Lord saw that the wickedness of man was great in the earth, and that every intention of </a:t>
            </a:r>
            <a:r>
              <a:rPr lang="en-US" altLang="zh-TW" sz="2600" b="1" dirty="0">
                <a:solidFill>
                  <a:srgbClr val="FF0000"/>
                </a:solidFill>
              </a:rPr>
              <a:t>the thoughts of his heart was only evil continually</a:t>
            </a:r>
            <a:r>
              <a:rPr lang="en-US" altLang="zh-TW" sz="2600" b="1" dirty="0"/>
              <a:t>. </a:t>
            </a:r>
            <a:r>
              <a:rPr lang="en-US" altLang="zh-TW" sz="2600" b="1" baseline="30000" dirty="0"/>
              <a:t>6</a:t>
            </a:r>
            <a:r>
              <a:rPr lang="en-US" altLang="zh-TW" sz="2600" b="1" dirty="0"/>
              <a:t>And the Lord was sorry that he had made man on the earth, and it grieved him to his heart. </a:t>
            </a:r>
            <a:r>
              <a:rPr lang="zh-TW" altLang="zh-TW" sz="2600" b="1" dirty="0"/>
              <a:t>【</a:t>
            </a:r>
            <a:r>
              <a:rPr lang="en-US" altLang="zh-TW" sz="2600" b="1" dirty="0"/>
              <a:t>Gen 6:5~6</a:t>
            </a:r>
            <a:r>
              <a:rPr lang="zh-TW" altLang="zh-TW" sz="2600" b="1" dirty="0"/>
              <a:t>】</a:t>
            </a:r>
          </a:p>
        </p:txBody>
      </p:sp>
    </p:spTree>
    <p:extLst>
      <p:ext uri="{BB962C8B-B14F-4D97-AF65-F5344CB8AC3E}">
        <p14:creationId xmlns:p14="http://schemas.microsoft.com/office/powerpoint/2010/main" val="4244791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709" y="2661760"/>
            <a:ext cx="230425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636680"/>
            <a:ext cx="3168352" cy="203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23528" y="195486"/>
            <a:ext cx="7848872" cy="492443"/>
          </a:xfrm>
          <a:prstGeom prst="rect">
            <a:avLst/>
          </a:prstGeom>
        </p:spPr>
        <p:txBody>
          <a:bodyPr wrap="square">
            <a:spAutoFit/>
          </a:bodyPr>
          <a:lstStyle/>
          <a:p>
            <a:r>
              <a:rPr lang="en-US" altLang="zh-TW" sz="2600" b="1" dirty="0" smtClean="0">
                <a:solidFill>
                  <a:srgbClr val="0070C0"/>
                </a:solidFill>
              </a:rPr>
              <a:t> C</a:t>
            </a:r>
            <a:r>
              <a:rPr lang="en-US" altLang="zh-TW" sz="2600" b="1" dirty="0">
                <a:solidFill>
                  <a:srgbClr val="0070C0"/>
                </a:solidFill>
              </a:rPr>
              <a:t>. </a:t>
            </a:r>
            <a:r>
              <a:rPr lang="zh-TW" altLang="zh-TW" sz="2600" b="1" dirty="0"/>
              <a:t>飛跑行惡的腳</a:t>
            </a:r>
            <a:r>
              <a:rPr lang="en-US" altLang="zh-TW" sz="2600" b="1" dirty="0"/>
              <a:t>/feet that make haste to run to </a:t>
            </a:r>
            <a:r>
              <a:rPr lang="en-US" altLang="zh-TW" sz="2600" b="1" dirty="0" smtClean="0"/>
              <a:t>evil</a:t>
            </a:r>
            <a:endParaRPr lang="zh-TW" altLang="zh-TW" sz="2600" b="1" dirty="0"/>
          </a:p>
        </p:txBody>
      </p:sp>
      <p:pic>
        <p:nvPicPr>
          <p:cNvPr id="2056" name="Picture 8" descr="ç¸éå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740715"/>
            <a:ext cx="1819275" cy="170497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4239" y="937905"/>
            <a:ext cx="1353676" cy="150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2625" y="2661760"/>
            <a:ext cx="585290" cy="61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6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537232"/>
            <a:ext cx="8172400" cy="169277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fontAlgn="base"/>
            <a:r>
              <a:rPr lang="zh-TW" altLang="en-US" sz="2600" b="1" dirty="0" smtClean="0">
                <a:solidFill>
                  <a:srgbClr val="FFFF00"/>
                </a:solidFill>
                <a:sym typeface="Wingdings"/>
              </a:rPr>
              <a:t></a:t>
            </a:r>
            <a:r>
              <a:rPr lang="zh-TW" altLang="zh-TW" sz="2600" b="1" dirty="0" smtClean="0"/>
              <a:t>這七件耶和華所憎惡的事情</a:t>
            </a:r>
            <a:r>
              <a:rPr lang="en-US" altLang="zh-TW" sz="2600" b="1" dirty="0" smtClean="0"/>
              <a:t>, </a:t>
            </a:r>
            <a:r>
              <a:rPr lang="zh-TW" altLang="zh-TW" sz="2600" b="1" dirty="0" smtClean="0"/>
              <a:t>是緊緊連在一起的</a:t>
            </a:r>
            <a:r>
              <a:rPr lang="en-US" altLang="zh-TW" sz="2600" b="1" dirty="0" smtClean="0"/>
              <a:t>. </a:t>
            </a:r>
            <a:r>
              <a:rPr lang="zh-TW" altLang="zh-TW" sz="2600" b="1" dirty="0" smtClean="0"/>
              <a:t>我們要用一個聖經上的故事來闡明這個真理</a:t>
            </a:r>
            <a:r>
              <a:rPr lang="en-US" altLang="zh-TW" sz="2600" b="1" dirty="0" smtClean="0"/>
              <a:t>:</a:t>
            </a:r>
          </a:p>
          <a:p>
            <a:pPr fontAlgn="base"/>
            <a:r>
              <a:rPr lang="en-US" altLang="zh-TW" sz="2600" b="1" dirty="0" smtClean="0"/>
              <a:t>These seven abominations that the Lord hates are closely linked. We will use a biblical story to clarify this truth.</a:t>
            </a:r>
            <a:endParaRPr lang="zh-TW" altLang="zh-TW" sz="2600" b="1" dirty="0"/>
          </a:p>
        </p:txBody>
      </p:sp>
    </p:spTree>
    <p:extLst>
      <p:ext uri="{BB962C8B-B14F-4D97-AF65-F5344CB8AC3E}">
        <p14:creationId xmlns:p14="http://schemas.microsoft.com/office/powerpoint/2010/main" val="1079141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5811" y="512942"/>
            <a:ext cx="8352928" cy="1785104"/>
          </a:xfrm>
          <a:prstGeom prst="rect">
            <a:avLst/>
          </a:prstGeom>
        </p:spPr>
        <p:txBody>
          <a:bodyPr wrap="square">
            <a:spAutoFit/>
          </a:bodyPr>
          <a:lstStyle/>
          <a:p>
            <a:r>
              <a:rPr lang="en-US" altLang="zh-TW" sz="2200" b="1" baseline="30000" dirty="0"/>
              <a:t>1</a:t>
            </a:r>
            <a:r>
              <a:rPr lang="zh-TW" altLang="zh-TW" sz="2200" b="1" dirty="0"/>
              <a:t>這事以後，又有一事。耶斯列人拿伯在耶斯列有一個葡萄園，靠近撒瑪利亞王亞哈的宮。</a:t>
            </a:r>
            <a:r>
              <a:rPr lang="en-US" altLang="zh-TW" sz="2200" b="1" baseline="30000" dirty="0"/>
              <a:t>2</a:t>
            </a:r>
            <a:r>
              <a:rPr lang="zh-TW" altLang="zh-TW" sz="2200" b="1" dirty="0"/>
              <a:t>亞哈對拿伯說：你將你的葡萄園給我作菜園，因為是靠近我的宮；我就把更好的葡萄園換給你，或是你要銀子，我就按著價值給你。</a:t>
            </a:r>
            <a:r>
              <a:rPr lang="en-US" altLang="zh-TW" sz="2200" b="1" baseline="30000" dirty="0"/>
              <a:t>3</a:t>
            </a:r>
            <a:r>
              <a:rPr lang="zh-TW" altLang="zh-TW" sz="2200" b="1" dirty="0"/>
              <a:t>拿伯對亞哈說：我敬畏耶和華，萬不敢將我先人留下的產業給你。</a:t>
            </a:r>
            <a:endParaRPr lang="zh-TW" altLang="en-US" sz="2200" b="1" dirty="0"/>
          </a:p>
        </p:txBody>
      </p:sp>
      <p:sp>
        <p:nvSpPr>
          <p:cNvPr id="4" name="矩形 3"/>
          <p:cNvSpPr/>
          <p:nvPr/>
        </p:nvSpPr>
        <p:spPr>
          <a:xfrm>
            <a:off x="375812" y="2298046"/>
            <a:ext cx="8352928" cy="2462213"/>
          </a:xfrm>
          <a:prstGeom prst="rect">
            <a:avLst/>
          </a:prstGeom>
        </p:spPr>
        <p:txBody>
          <a:bodyPr wrap="square">
            <a:spAutoFit/>
          </a:bodyPr>
          <a:lstStyle/>
          <a:p>
            <a:r>
              <a:rPr lang="en-US" altLang="zh-TW" sz="2200" b="1" baseline="30000" dirty="0"/>
              <a:t>1</a:t>
            </a:r>
            <a:r>
              <a:rPr lang="en-US" altLang="zh-TW" sz="2200" b="1" dirty="0"/>
              <a:t>Now </a:t>
            </a:r>
            <a:r>
              <a:rPr lang="en-US" altLang="zh-TW" sz="2200" b="1" dirty="0" err="1"/>
              <a:t>Naboth</a:t>
            </a:r>
            <a:r>
              <a:rPr lang="en-US" altLang="zh-TW" sz="2200" b="1" dirty="0"/>
              <a:t> the </a:t>
            </a:r>
            <a:r>
              <a:rPr lang="en-US" altLang="zh-TW" sz="2200" b="1" dirty="0" err="1"/>
              <a:t>Jezreelite</a:t>
            </a:r>
            <a:r>
              <a:rPr lang="en-US" altLang="zh-TW" sz="2200" b="1" dirty="0"/>
              <a:t> had a vineyard in </a:t>
            </a:r>
            <a:r>
              <a:rPr lang="en-US" altLang="zh-TW" sz="2200" b="1" dirty="0" err="1"/>
              <a:t>Jezreel</a:t>
            </a:r>
            <a:r>
              <a:rPr lang="en-US" altLang="zh-TW" sz="2200" b="1" dirty="0"/>
              <a:t>, beside the palace of Ahab king of Samaria. </a:t>
            </a:r>
            <a:r>
              <a:rPr lang="en-US" altLang="zh-TW" sz="2200" b="1" baseline="30000" dirty="0"/>
              <a:t>2</a:t>
            </a:r>
            <a:r>
              <a:rPr lang="en-US" altLang="zh-TW" sz="2200" b="1" dirty="0"/>
              <a:t>And after this Ahab said to </a:t>
            </a:r>
            <a:r>
              <a:rPr lang="en-US" altLang="zh-TW" sz="2200" b="1" dirty="0" err="1"/>
              <a:t>Naboth</a:t>
            </a:r>
            <a:r>
              <a:rPr lang="en-US" altLang="zh-TW" sz="2200" b="1" dirty="0"/>
              <a:t>, "Give me your vineyard, that I may have it for a vegetable garden, because it is near my house, and I will give you a better vineyard for it; or, if it seems good to you, I will give you its value in money." </a:t>
            </a:r>
            <a:r>
              <a:rPr lang="en-US" altLang="zh-TW" sz="2200" b="1" baseline="30000" dirty="0"/>
              <a:t>3</a:t>
            </a:r>
            <a:r>
              <a:rPr lang="en-US" altLang="zh-TW" sz="2200" b="1" dirty="0"/>
              <a:t>But </a:t>
            </a:r>
            <a:r>
              <a:rPr lang="en-US" altLang="zh-TW" sz="2200" b="1" dirty="0" err="1"/>
              <a:t>Naboth</a:t>
            </a:r>
            <a:r>
              <a:rPr lang="en-US" altLang="zh-TW" sz="2200" b="1" dirty="0"/>
              <a:t> said to Ahab, "The Lord forbid that I should give you the inheritance of my fathers."</a:t>
            </a:r>
            <a:endParaRPr lang="zh-TW" altLang="en-US" sz="2200" b="1" dirty="0"/>
          </a:p>
        </p:txBody>
      </p:sp>
    </p:spTree>
    <p:extLst>
      <p:ext uri="{BB962C8B-B14F-4D97-AF65-F5344CB8AC3E}">
        <p14:creationId xmlns:p14="http://schemas.microsoft.com/office/powerpoint/2010/main" val="1198569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95486"/>
            <a:ext cx="8712968" cy="1785104"/>
          </a:xfrm>
          <a:prstGeom prst="rect">
            <a:avLst/>
          </a:prstGeom>
        </p:spPr>
        <p:txBody>
          <a:bodyPr wrap="square">
            <a:spAutoFit/>
          </a:bodyPr>
          <a:lstStyle/>
          <a:p>
            <a:r>
              <a:rPr lang="en-US" altLang="zh-TW" sz="2200" b="1" baseline="30000" dirty="0"/>
              <a:t>4</a:t>
            </a:r>
            <a:r>
              <a:rPr lang="zh-TW" altLang="zh-TW" sz="2200" b="1" dirty="0"/>
              <a:t>亞哈因耶斯列人拿伯說我不敢將我先人留下的產業給你，就悶悶不樂地回宮，躺在床上，轉臉向內，也不吃飯。</a:t>
            </a:r>
            <a:r>
              <a:rPr lang="en-US" altLang="zh-TW" sz="2200" b="1" baseline="30000" dirty="0"/>
              <a:t>5</a:t>
            </a:r>
            <a:r>
              <a:rPr lang="zh-TW" altLang="zh-TW" sz="2200" b="1" dirty="0"/>
              <a:t>王后耶洗別來問他說：你為甚麼心裡這樣憂悶，不吃飯呢？</a:t>
            </a:r>
            <a:r>
              <a:rPr lang="en-US" altLang="zh-TW" sz="2200" b="1" baseline="30000" dirty="0"/>
              <a:t>6</a:t>
            </a:r>
            <a:r>
              <a:rPr lang="zh-TW" altLang="zh-TW" sz="2200" b="1" dirty="0"/>
              <a:t>他回答說：因我向耶斯列人拿伯說：你將你的葡萄園給我，我給你價銀，或是你願意，我就把別的葡萄園換給你；他卻說：我不將我的葡萄園給你</a:t>
            </a:r>
            <a:r>
              <a:rPr lang="zh-TW" altLang="zh-TW" sz="2200" b="1" dirty="0" smtClean="0"/>
              <a:t>。</a:t>
            </a:r>
            <a:endParaRPr lang="zh-TW" altLang="en-US" sz="2200" b="1" dirty="0"/>
          </a:p>
        </p:txBody>
      </p:sp>
      <p:sp>
        <p:nvSpPr>
          <p:cNvPr id="3" name="矩形 2"/>
          <p:cNvSpPr/>
          <p:nvPr/>
        </p:nvSpPr>
        <p:spPr>
          <a:xfrm>
            <a:off x="218668" y="2022805"/>
            <a:ext cx="8925331" cy="2800767"/>
          </a:xfrm>
          <a:prstGeom prst="rect">
            <a:avLst/>
          </a:prstGeom>
        </p:spPr>
        <p:txBody>
          <a:bodyPr wrap="square">
            <a:spAutoFit/>
          </a:bodyPr>
          <a:lstStyle/>
          <a:p>
            <a:r>
              <a:rPr lang="en-US" altLang="zh-TW" sz="2200" b="1" baseline="30000" dirty="0"/>
              <a:t>4</a:t>
            </a:r>
            <a:r>
              <a:rPr lang="en-US" altLang="zh-TW" sz="2200" b="1" dirty="0"/>
              <a:t>And Ahab went into his house vexed and sullen because of what </a:t>
            </a:r>
            <a:r>
              <a:rPr lang="en-US" altLang="zh-TW" sz="2200" b="1" dirty="0" err="1"/>
              <a:t>Naboth</a:t>
            </a:r>
            <a:r>
              <a:rPr lang="en-US" altLang="zh-TW" sz="2200" b="1" dirty="0"/>
              <a:t> the </a:t>
            </a:r>
            <a:r>
              <a:rPr lang="en-US" altLang="zh-TW" sz="2200" b="1" dirty="0" err="1"/>
              <a:t>Jezreelite</a:t>
            </a:r>
            <a:r>
              <a:rPr lang="en-US" altLang="zh-TW" sz="2200" b="1" dirty="0"/>
              <a:t> had said to him, for he had said, "I will not give you the inheritance of my fathers." And he lay down on his bed and turned away his face and would eat no food. </a:t>
            </a:r>
            <a:r>
              <a:rPr lang="en-US" altLang="zh-TW" sz="2200" b="1" baseline="30000" dirty="0"/>
              <a:t>5</a:t>
            </a:r>
            <a:r>
              <a:rPr lang="en-US" altLang="zh-TW" sz="2200" b="1" dirty="0"/>
              <a:t>But Jezebel his wife came to him and said to him, "Why is your spirit so vexed that you eat no food?" </a:t>
            </a:r>
            <a:r>
              <a:rPr lang="en-US" altLang="zh-TW" sz="2200" b="1" baseline="30000" dirty="0"/>
              <a:t>6</a:t>
            </a:r>
            <a:r>
              <a:rPr lang="en-US" altLang="zh-TW" sz="2200" b="1" dirty="0"/>
              <a:t>And he said to her, "Because I spoke to </a:t>
            </a:r>
            <a:r>
              <a:rPr lang="en-US" altLang="zh-TW" sz="2200" b="1" dirty="0" err="1"/>
              <a:t>Naboth</a:t>
            </a:r>
            <a:r>
              <a:rPr lang="en-US" altLang="zh-TW" sz="2200" b="1" dirty="0"/>
              <a:t> the </a:t>
            </a:r>
            <a:r>
              <a:rPr lang="en-US" altLang="zh-TW" sz="2200" b="1" dirty="0" err="1"/>
              <a:t>Jezreelite</a:t>
            </a:r>
            <a:r>
              <a:rPr lang="en-US" altLang="zh-TW" sz="2200" b="1" dirty="0"/>
              <a:t> and said to him, 'Give me your vineyard for money, or else, if it please you, I will give you another vineyard for it.' And he answered, 'I will not give you my vineyard.' </a:t>
            </a:r>
            <a:r>
              <a:rPr lang="en-US" altLang="zh-TW" sz="2200" b="1" dirty="0" smtClean="0"/>
              <a:t>"</a:t>
            </a:r>
            <a:endParaRPr lang="zh-TW" altLang="en-US" sz="2200" b="1" dirty="0"/>
          </a:p>
        </p:txBody>
      </p:sp>
    </p:spTree>
    <p:extLst>
      <p:ext uri="{BB962C8B-B14F-4D97-AF65-F5344CB8AC3E}">
        <p14:creationId xmlns:p14="http://schemas.microsoft.com/office/powerpoint/2010/main" val="3685803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95486"/>
            <a:ext cx="9073008" cy="1200329"/>
          </a:xfrm>
          <a:prstGeom prst="rect">
            <a:avLst/>
          </a:prstGeom>
        </p:spPr>
        <p:txBody>
          <a:bodyPr wrap="square">
            <a:spAutoFit/>
          </a:bodyPr>
          <a:lstStyle/>
          <a:p>
            <a:r>
              <a:rPr lang="zh-TW" altLang="en-US" sz="2400" b="1" dirty="0" smtClean="0">
                <a:solidFill>
                  <a:srgbClr val="FF0000"/>
                </a:solidFill>
                <a:sym typeface="Wingdings"/>
              </a:rPr>
              <a:t></a:t>
            </a:r>
            <a:r>
              <a:rPr lang="zh-TW" altLang="en-US" sz="2400" b="1" dirty="0" smtClean="0"/>
              <a:t>根據所羅門的箴言</a:t>
            </a:r>
            <a:r>
              <a:rPr lang="en-US" altLang="zh-TW" sz="2400" b="1" dirty="0" smtClean="0"/>
              <a:t>6</a:t>
            </a:r>
            <a:r>
              <a:rPr lang="zh-TW" altLang="en-US" sz="2400" b="1" dirty="0" smtClean="0"/>
              <a:t>：</a:t>
            </a:r>
            <a:r>
              <a:rPr lang="en-US" altLang="zh-TW" sz="2400" b="1" dirty="0" smtClean="0"/>
              <a:t>16-19</a:t>
            </a:r>
            <a:r>
              <a:rPr lang="zh-TW" altLang="en-US" sz="2400" b="1" dirty="0" smtClean="0"/>
              <a:t>，有七</a:t>
            </a:r>
            <a:r>
              <a:rPr lang="zh-TW" altLang="en-US" sz="2400" b="1" dirty="0"/>
              <a:t>項耶和</a:t>
            </a:r>
            <a:r>
              <a:rPr lang="zh-TW" altLang="en-US" sz="2400" b="1" dirty="0" smtClean="0"/>
              <a:t>華所憎惡的事情。</a:t>
            </a:r>
            <a:endParaRPr lang="en-US" altLang="zh-TW" sz="2400" b="1" dirty="0" smtClean="0"/>
          </a:p>
          <a:p>
            <a:r>
              <a:rPr lang="zh-TW" altLang="en-US" sz="2400" b="1" dirty="0" smtClean="0"/>
              <a:t>    </a:t>
            </a:r>
            <a:r>
              <a:rPr lang="en-US" altLang="zh-TW" sz="2400" b="1" dirty="0" smtClean="0"/>
              <a:t>According </a:t>
            </a:r>
            <a:r>
              <a:rPr lang="en-US" altLang="zh-TW" sz="2400" b="1" dirty="0"/>
              <a:t>to </a:t>
            </a:r>
            <a:r>
              <a:rPr lang="en-US" altLang="zh-TW" sz="2400" b="1" dirty="0" smtClean="0"/>
              <a:t>Solomon’s  Proverbs 6:16-19, </a:t>
            </a:r>
            <a:r>
              <a:rPr lang="en-US" altLang="zh-TW" sz="2400" b="1" dirty="0"/>
              <a:t>t</a:t>
            </a:r>
            <a:r>
              <a:rPr lang="en-US" altLang="zh-TW" sz="2400" b="1" dirty="0" smtClean="0"/>
              <a:t>here are 7</a:t>
            </a:r>
          </a:p>
          <a:p>
            <a:r>
              <a:rPr lang="en-US" altLang="zh-TW" sz="2400" b="1" dirty="0"/>
              <a:t> </a:t>
            </a:r>
            <a:r>
              <a:rPr lang="en-US" altLang="zh-TW" sz="2400" b="1" dirty="0" smtClean="0"/>
              <a:t>   </a:t>
            </a:r>
            <a:r>
              <a:rPr lang="en-US" altLang="zh-TW" sz="2400" b="1" dirty="0"/>
              <a:t>Abominations to the </a:t>
            </a:r>
            <a:r>
              <a:rPr lang="en-US" altLang="zh-TW" sz="2400" b="1" dirty="0" smtClean="0"/>
              <a:t>Lord. </a:t>
            </a:r>
            <a:endParaRPr lang="zh-TW" altLang="zh-TW" sz="2400" b="1" dirty="0"/>
          </a:p>
        </p:txBody>
      </p:sp>
      <p:sp>
        <p:nvSpPr>
          <p:cNvPr id="3" name="矩形 2"/>
          <p:cNvSpPr/>
          <p:nvPr/>
        </p:nvSpPr>
        <p:spPr>
          <a:xfrm>
            <a:off x="323528" y="1491630"/>
            <a:ext cx="8640960" cy="3416320"/>
          </a:xfrm>
          <a:prstGeom prst="rect">
            <a:avLst/>
          </a:prstGeom>
        </p:spPr>
        <p:txBody>
          <a:bodyPr wrap="square">
            <a:spAutoFit/>
          </a:bodyPr>
          <a:lstStyle/>
          <a:p>
            <a:r>
              <a:rPr lang="en-US" altLang="zh-TW" sz="2400" b="1" baseline="30000" dirty="0"/>
              <a:t>6</a:t>
            </a:r>
            <a:r>
              <a:rPr lang="zh-TW" altLang="zh-TW" sz="2400" b="1" dirty="0"/>
              <a:t>耶和華所恨惡的有六樣，連他心所憎惡的共有七樣：</a:t>
            </a:r>
            <a:r>
              <a:rPr lang="en-US" altLang="zh-TW" sz="2400" b="1" baseline="30000" dirty="0"/>
              <a:t>17</a:t>
            </a:r>
            <a:r>
              <a:rPr lang="zh-TW" altLang="zh-TW" sz="2400" b="1" dirty="0"/>
              <a:t>就是高傲的眼，撒謊的舌，流無辜人血的手，</a:t>
            </a:r>
            <a:r>
              <a:rPr lang="en-US" altLang="zh-TW" sz="2400" b="1" baseline="30000" dirty="0"/>
              <a:t>18</a:t>
            </a:r>
            <a:r>
              <a:rPr lang="zh-TW" altLang="zh-TW" sz="2400" b="1" dirty="0"/>
              <a:t>圖謀惡計的心，飛跑行惡的腳，</a:t>
            </a:r>
            <a:r>
              <a:rPr lang="en-US" altLang="zh-TW" sz="2400" b="1" baseline="30000" dirty="0"/>
              <a:t>19</a:t>
            </a:r>
            <a:r>
              <a:rPr lang="zh-TW" altLang="zh-TW" sz="2400" b="1" dirty="0"/>
              <a:t>吐謊言的假見證，並弟兄中布散紛爭的人</a:t>
            </a:r>
            <a:r>
              <a:rPr lang="zh-TW" altLang="zh-TW" sz="2400" b="1" dirty="0" smtClean="0"/>
              <a:t>。</a:t>
            </a:r>
            <a:endParaRPr lang="en-US" altLang="zh-TW" sz="2400" b="1" dirty="0" smtClean="0"/>
          </a:p>
          <a:p>
            <a:r>
              <a:rPr lang="zh-TW" altLang="zh-TW" sz="2400" b="1" dirty="0" smtClean="0"/>
              <a:t>【</a:t>
            </a:r>
            <a:r>
              <a:rPr lang="zh-TW" altLang="zh-TW" sz="2400" b="1" dirty="0"/>
              <a:t>箴</a:t>
            </a:r>
            <a:r>
              <a:rPr lang="en-US" altLang="zh-TW" sz="2400" b="1" dirty="0"/>
              <a:t> 6:16~19</a:t>
            </a:r>
            <a:r>
              <a:rPr lang="zh-TW" altLang="zh-TW" sz="2400" b="1" dirty="0"/>
              <a:t>】</a:t>
            </a:r>
            <a:r>
              <a:rPr lang="en-US" altLang="zh-TW" sz="2400" b="1" dirty="0"/>
              <a:t/>
            </a:r>
            <a:br>
              <a:rPr lang="en-US" altLang="zh-TW" sz="2400" b="1" dirty="0"/>
            </a:br>
            <a:r>
              <a:rPr lang="en-US" altLang="zh-TW" sz="2400" b="1" baseline="30000" dirty="0"/>
              <a:t>16</a:t>
            </a:r>
            <a:r>
              <a:rPr lang="en-US" altLang="zh-TW" sz="2400" b="1" dirty="0"/>
              <a:t>There are six things that the Lord hates, seven that are an abomination to him: </a:t>
            </a:r>
            <a:r>
              <a:rPr lang="en-US" altLang="zh-TW" sz="2400" b="1" baseline="30000" dirty="0"/>
              <a:t>17</a:t>
            </a:r>
            <a:r>
              <a:rPr lang="en-US" altLang="zh-TW" sz="2400" b="1" dirty="0"/>
              <a:t>haughty eyes, a lying tongue, and hands that shed innocent blood, </a:t>
            </a:r>
            <a:r>
              <a:rPr lang="en-US" altLang="zh-TW" sz="2400" b="1" baseline="30000" dirty="0"/>
              <a:t>18</a:t>
            </a:r>
            <a:r>
              <a:rPr lang="en-US" altLang="zh-TW" sz="2400" b="1" dirty="0"/>
              <a:t>a heart that devises wicked plans, feet that make haste to run to evil, </a:t>
            </a:r>
            <a:r>
              <a:rPr lang="en-US" altLang="zh-TW" sz="2400" b="1" baseline="30000" dirty="0"/>
              <a:t>19</a:t>
            </a:r>
            <a:r>
              <a:rPr lang="en-US" altLang="zh-TW" sz="2400" b="1" dirty="0"/>
              <a:t>a false witness who breathes out lies, and one who sows discord among brothers. </a:t>
            </a:r>
            <a:r>
              <a:rPr lang="zh-TW" altLang="zh-TW" sz="2400" b="1" dirty="0"/>
              <a:t>【</a:t>
            </a:r>
            <a:r>
              <a:rPr lang="en-US" altLang="zh-TW" sz="2400" b="1" dirty="0" err="1"/>
              <a:t>Prov</a:t>
            </a:r>
            <a:r>
              <a:rPr lang="en-US" altLang="zh-TW" sz="2400" b="1" dirty="0"/>
              <a:t> 6:16~19</a:t>
            </a:r>
            <a:r>
              <a:rPr lang="zh-TW" altLang="zh-TW" sz="2400" b="1" dirty="0" smtClean="0"/>
              <a:t>】</a:t>
            </a:r>
            <a:r>
              <a:rPr lang="en-US" altLang="zh-TW" sz="2400" b="1" dirty="0" smtClean="0"/>
              <a:t> </a:t>
            </a:r>
            <a:endParaRPr lang="zh-TW" altLang="en-US" sz="2400" b="1" dirty="0"/>
          </a:p>
        </p:txBody>
      </p:sp>
    </p:spTree>
    <p:extLst>
      <p:ext uri="{BB962C8B-B14F-4D97-AF65-F5344CB8AC3E}">
        <p14:creationId xmlns:p14="http://schemas.microsoft.com/office/powerpoint/2010/main" val="416554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23478"/>
            <a:ext cx="8424936" cy="2123658"/>
          </a:xfrm>
          <a:prstGeom prst="rect">
            <a:avLst/>
          </a:prstGeom>
        </p:spPr>
        <p:txBody>
          <a:bodyPr wrap="square">
            <a:spAutoFit/>
          </a:bodyPr>
          <a:lstStyle/>
          <a:p>
            <a:r>
              <a:rPr lang="en-US" altLang="zh-TW" sz="2200" b="1" baseline="30000" dirty="0"/>
              <a:t>7</a:t>
            </a:r>
            <a:r>
              <a:rPr lang="zh-TW" altLang="zh-TW" sz="2200" b="1" dirty="0"/>
              <a:t>王后耶洗別對亞哈說：你現在是治理以色列國不是？只管起來，心裡暢暢快快地吃飯，我必將耶斯列人拿伯的葡萄園給你。</a:t>
            </a:r>
            <a:r>
              <a:rPr lang="en-US" altLang="zh-TW" sz="2200" b="1" baseline="30000" dirty="0"/>
              <a:t>8</a:t>
            </a:r>
            <a:r>
              <a:rPr lang="zh-TW" altLang="zh-TW" sz="2200" b="1" dirty="0"/>
              <a:t>於是託亞哈的名寫信，用王的印印上，送給那些與拿伯同城居住的長老貴冑。</a:t>
            </a:r>
            <a:r>
              <a:rPr lang="en-US" altLang="zh-TW" sz="2200" b="1" baseline="30000" dirty="0"/>
              <a:t>9</a:t>
            </a:r>
            <a:r>
              <a:rPr lang="zh-TW" altLang="zh-TW" sz="2200" b="1" dirty="0"/>
              <a:t>信上寫著說：你們當宣告禁食，叫拿伯坐在民間的高位上，</a:t>
            </a:r>
            <a:r>
              <a:rPr lang="en-US" altLang="zh-TW" sz="2200" b="1" baseline="30000" dirty="0"/>
              <a:t>10</a:t>
            </a:r>
            <a:r>
              <a:rPr lang="zh-TW" altLang="zh-TW" sz="2200" b="1" dirty="0"/>
              <a:t>又叫兩個匪徒坐在拿伯對面，作見證告他說：你謗瀆　 神和王了；隨後就把他拉出去用石頭打死。</a:t>
            </a:r>
            <a:endParaRPr lang="zh-TW" altLang="en-US" sz="2200" b="1" dirty="0"/>
          </a:p>
        </p:txBody>
      </p:sp>
      <p:sp>
        <p:nvSpPr>
          <p:cNvPr id="3" name="矩形 2"/>
          <p:cNvSpPr/>
          <p:nvPr/>
        </p:nvSpPr>
        <p:spPr>
          <a:xfrm>
            <a:off x="118280" y="2247136"/>
            <a:ext cx="9025719" cy="2800767"/>
          </a:xfrm>
          <a:prstGeom prst="rect">
            <a:avLst/>
          </a:prstGeom>
        </p:spPr>
        <p:txBody>
          <a:bodyPr wrap="square">
            <a:spAutoFit/>
          </a:bodyPr>
          <a:lstStyle/>
          <a:p>
            <a:r>
              <a:rPr lang="en-US" altLang="zh-TW" sz="2200" b="1" dirty="0"/>
              <a:t>" </a:t>
            </a:r>
            <a:r>
              <a:rPr lang="en-US" altLang="zh-TW" sz="2200" b="1" baseline="30000" dirty="0"/>
              <a:t>7</a:t>
            </a:r>
            <a:r>
              <a:rPr lang="en-US" altLang="zh-TW" sz="2200" b="1" dirty="0"/>
              <a:t>And Jezebel his wife said to him, "Do you now govern Israel? Arise and eat bread and let your heart be cheerful; I will give you the vineyard of </a:t>
            </a:r>
            <a:r>
              <a:rPr lang="en-US" altLang="zh-TW" sz="2200" b="1" dirty="0" err="1"/>
              <a:t>Naboth</a:t>
            </a:r>
            <a:r>
              <a:rPr lang="en-US" altLang="zh-TW" sz="2200" b="1" dirty="0"/>
              <a:t> the </a:t>
            </a:r>
            <a:r>
              <a:rPr lang="en-US" altLang="zh-TW" sz="2200" b="1" dirty="0" err="1"/>
              <a:t>Jezreelite</a:t>
            </a:r>
            <a:r>
              <a:rPr lang="en-US" altLang="zh-TW" sz="2200" b="1" dirty="0"/>
              <a:t>." </a:t>
            </a:r>
            <a:r>
              <a:rPr lang="en-US" altLang="zh-TW" sz="2200" b="1" baseline="30000" dirty="0"/>
              <a:t>8</a:t>
            </a:r>
            <a:r>
              <a:rPr lang="en-US" altLang="zh-TW" sz="2200" b="1" dirty="0"/>
              <a:t>So she wrote letters in Ahab's name and sealed them with his seal, and she sent the letters to the elders and the leaders who lived with </a:t>
            </a:r>
            <a:r>
              <a:rPr lang="en-US" altLang="zh-TW" sz="2200" b="1" dirty="0" err="1"/>
              <a:t>Naboth</a:t>
            </a:r>
            <a:r>
              <a:rPr lang="en-US" altLang="zh-TW" sz="2200" b="1" dirty="0"/>
              <a:t> in his city. </a:t>
            </a:r>
            <a:r>
              <a:rPr lang="en-US" altLang="zh-TW" sz="2200" b="1" baseline="30000" dirty="0"/>
              <a:t>9</a:t>
            </a:r>
            <a:r>
              <a:rPr lang="en-US" altLang="zh-TW" sz="2200" b="1" dirty="0"/>
              <a:t>And she wrote in the letters, "Proclaim a fast, and set </a:t>
            </a:r>
            <a:r>
              <a:rPr lang="en-US" altLang="zh-TW" sz="2200" b="1" dirty="0" err="1"/>
              <a:t>Naboth</a:t>
            </a:r>
            <a:r>
              <a:rPr lang="en-US" altLang="zh-TW" sz="2200" b="1" dirty="0"/>
              <a:t> at the head of the people</a:t>
            </a:r>
            <a:r>
              <a:rPr lang="en-US" altLang="zh-TW" sz="2200" b="1" dirty="0" smtClean="0"/>
              <a:t>.</a:t>
            </a:r>
            <a:r>
              <a:rPr lang="en-US" altLang="zh-TW" sz="2400" baseline="30000" dirty="0"/>
              <a:t> </a:t>
            </a:r>
            <a:r>
              <a:rPr lang="en-US" altLang="zh-TW" sz="2200" b="1" baseline="30000" dirty="0"/>
              <a:t>10</a:t>
            </a:r>
            <a:r>
              <a:rPr lang="en-US" altLang="zh-TW" sz="2200" b="1" dirty="0"/>
              <a:t>And set two worthless men opposite him, and let them bring a charge against him, saying, 'You have cursed God and the king.' Then take him out and stone him to death."</a:t>
            </a:r>
            <a:endParaRPr lang="zh-TW" altLang="en-US" sz="2200" b="1" dirty="0"/>
          </a:p>
        </p:txBody>
      </p:sp>
    </p:spTree>
    <p:extLst>
      <p:ext uri="{BB962C8B-B14F-4D97-AF65-F5344CB8AC3E}">
        <p14:creationId xmlns:p14="http://schemas.microsoft.com/office/powerpoint/2010/main" val="1652880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267494"/>
            <a:ext cx="8496944" cy="1785104"/>
          </a:xfrm>
          <a:prstGeom prst="rect">
            <a:avLst/>
          </a:prstGeom>
        </p:spPr>
        <p:txBody>
          <a:bodyPr wrap="square">
            <a:spAutoFit/>
          </a:bodyPr>
          <a:lstStyle/>
          <a:p>
            <a:r>
              <a:rPr lang="en-US" altLang="zh-TW" sz="2200" b="1" baseline="30000" dirty="0"/>
              <a:t>11</a:t>
            </a:r>
            <a:r>
              <a:rPr lang="zh-TW" altLang="zh-TW" sz="2200" b="1" dirty="0"/>
              <a:t>那些與拿伯同城居住的長老貴冑得了耶洗別的信，就照信而行，</a:t>
            </a:r>
            <a:r>
              <a:rPr lang="en-US" altLang="zh-TW" sz="2200" b="1" baseline="30000" dirty="0"/>
              <a:t>12</a:t>
            </a:r>
            <a:r>
              <a:rPr lang="zh-TW" altLang="zh-TW" sz="2200" b="1" dirty="0"/>
              <a:t>宣告禁食，叫拿伯坐在民間的高位上。</a:t>
            </a:r>
            <a:r>
              <a:rPr lang="en-US" altLang="zh-TW" sz="2200" b="1" baseline="30000" dirty="0"/>
              <a:t>13</a:t>
            </a:r>
            <a:r>
              <a:rPr lang="zh-TW" altLang="zh-TW" sz="2200" b="1" dirty="0"/>
              <a:t>有兩個匪徒來，坐在拿伯的對面，當著眾民作見證告他說：拿伯謗瀆　 神和王了！眾人就把他拉到城外，用石頭打死。</a:t>
            </a:r>
            <a:r>
              <a:rPr lang="en-US" altLang="zh-TW" sz="2200" b="1" baseline="30000" dirty="0"/>
              <a:t>14</a:t>
            </a:r>
            <a:r>
              <a:rPr lang="zh-TW" altLang="zh-TW" sz="2200" b="1" dirty="0"/>
              <a:t>於是打發人去見耶洗別，說：拿伯被石頭打死了。</a:t>
            </a:r>
            <a:endParaRPr lang="zh-TW" altLang="en-US" sz="2200" b="1" dirty="0"/>
          </a:p>
        </p:txBody>
      </p:sp>
      <p:sp>
        <p:nvSpPr>
          <p:cNvPr id="3" name="矩形 2"/>
          <p:cNvSpPr/>
          <p:nvPr/>
        </p:nvSpPr>
        <p:spPr>
          <a:xfrm>
            <a:off x="179512" y="2075940"/>
            <a:ext cx="8856984" cy="2800767"/>
          </a:xfrm>
          <a:prstGeom prst="rect">
            <a:avLst/>
          </a:prstGeom>
        </p:spPr>
        <p:txBody>
          <a:bodyPr wrap="square">
            <a:spAutoFit/>
          </a:bodyPr>
          <a:lstStyle/>
          <a:p>
            <a:r>
              <a:rPr lang="en-US" altLang="zh-TW" sz="2200" b="1" baseline="30000" dirty="0"/>
              <a:t>11</a:t>
            </a:r>
            <a:r>
              <a:rPr lang="en-US" altLang="zh-TW" sz="2200" b="1" dirty="0"/>
              <a:t>And the men of his city, the elders and the leaders who lived in his city, did as Jezebel had sent word to them. As it was written in the letters that she had sent to them, </a:t>
            </a:r>
            <a:r>
              <a:rPr lang="en-US" altLang="zh-TW" sz="2200" b="1" baseline="30000" dirty="0"/>
              <a:t>12</a:t>
            </a:r>
            <a:r>
              <a:rPr lang="en-US" altLang="zh-TW" sz="2200" b="1" dirty="0"/>
              <a:t>they proclaimed a fast and set </a:t>
            </a:r>
            <a:r>
              <a:rPr lang="en-US" altLang="zh-TW" sz="2200" b="1" dirty="0" err="1"/>
              <a:t>Naboth</a:t>
            </a:r>
            <a:r>
              <a:rPr lang="en-US" altLang="zh-TW" sz="2200" b="1" dirty="0"/>
              <a:t> at the head of the people. </a:t>
            </a:r>
            <a:r>
              <a:rPr lang="en-US" altLang="zh-TW" sz="2200" b="1" baseline="30000" dirty="0"/>
              <a:t>13</a:t>
            </a:r>
            <a:r>
              <a:rPr lang="en-US" altLang="zh-TW" sz="2200" b="1" dirty="0"/>
              <a:t>And the two worthless men came in and sat opposite him. And the worthless men brought a charge against </a:t>
            </a:r>
            <a:r>
              <a:rPr lang="en-US" altLang="zh-TW" sz="2200" b="1" dirty="0" err="1"/>
              <a:t>Naboth</a:t>
            </a:r>
            <a:r>
              <a:rPr lang="en-US" altLang="zh-TW" sz="2200" b="1" dirty="0"/>
              <a:t> in the presence of the people, saying, "</a:t>
            </a:r>
            <a:r>
              <a:rPr lang="en-US" altLang="zh-TW" sz="2200" b="1" dirty="0" err="1"/>
              <a:t>Naboth</a:t>
            </a:r>
            <a:r>
              <a:rPr lang="en-US" altLang="zh-TW" sz="2200" b="1" dirty="0"/>
              <a:t> cursed God and the king." So they took him outside the city and stoned him to death with stones. </a:t>
            </a:r>
            <a:r>
              <a:rPr lang="en-US" altLang="zh-TW" sz="2200" b="1" baseline="30000" dirty="0"/>
              <a:t>14</a:t>
            </a:r>
            <a:r>
              <a:rPr lang="en-US" altLang="zh-TW" sz="2200" b="1" dirty="0"/>
              <a:t>Then they sent to Jezebel, saying, "</a:t>
            </a:r>
            <a:r>
              <a:rPr lang="en-US" altLang="zh-TW" sz="2200" b="1" dirty="0" err="1"/>
              <a:t>Naboth</a:t>
            </a:r>
            <a:r>
              <a:rPr lang="en-US" altLang="zh-TW" sz="2200" b="1" dirty="0"/>
              <a:t> has been stoned; he is dead."</a:t>
            </a:r>
            <a:endParaRPr lang="zh-TW" altLang="en-US" sz="2200" b="1" dirty="0"/>
          </a:p>
        </p:txBody>
      </p:sp>
    </p:spTree>
    <p:extLst>
      <p:ext uri="{BB962C8B-B14F-4D97-AF65-F5344CB8AC3E}">
        <p14:creationId xmlns:p14="http://schemas.microsoft.com/office/powerpoint/2010/main" val="216420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483518"/>
            <a:ext cx="8640960" cy="1938992"/>
          </a:xfrm>
          <a:prstGeom prst="rect">
            <a:avLst/>
          </a:prstGeom>
        </p:spPr>
        <p:txBody>
          <a:bodyPr wrap="square">
            <a:spAutoFit/>
          </a:bodyPr>
          <a:lstStyle/>
          <a:p>
            <a:r>
              <a:rPr lang="en-US" altLang="zh-TW" sz="2400" b="1" baseline="30000" dirty="0"/>
              <a:t>15</a:t>
            </a:r>
            <a:r>
              <a:rPr lang="zh-TW" altLang="zh-TW" sz="2400" b="1" dirty="0"/>
              <a:t>耶洗別聽見拿伯被石頭打死，就對亞哈說：你起來得耶斯列人拿伯不肯為價銀給你的葡萄園罷！現在他已經死了。</a:t>
            </a:r>
            <a:r>
              <a:rPr lang="en-US" altLang="zh-TW" sz="2400" b="1" baseline="30000" dirty="0"/>
              <a:t>16</a:t>
            </a:r>
            <a:r>
              <a:rPr lang="zh-TW" altLang="zh-TW" sz="2400" b="1" dirty="0"/>
              <a:t>亞哈聽見拿伯死了，就起來，下去要得耶斯列人拿伯的葡萄園</a:t>
            </a:r>
            <a:r>
              <a:rPr lang="zh-TW" altLang="zh-TW" sz="2400" b="1" dirty="0" smtClean="0"/>
              <a:t>。</a:t>
            </a:r>
            <a:endParaRPr lang="en-US" altLang="zh-TW" sz="2400" b="1" dirty="0" smtClean="0"/>
          </a:p>
          <a:p>
            <a:r>
              <a:rPr lang="zh-TW" altLang="zh-TW" sz="2400" b="1" dirty="0" smtClean="0"/>
              <a:t>【</a:t>
            </a:r>
            <a:r>
              <a:rPr lang="zh-TW" altLang="zh-TW" sz="2400" b="1" dirty="0"/>
              <a:t>王上</a:t>
            </a:r>
            <a:r>
              <a:rPr lang="en-US" altLang="zh-TW" sz="2400" b="1" dirty="0"/>
              <a:t> 21:1~16</a:t>
            </a:r>
            <a:r>
              <a:rPr lang="zh-TW" altLang="zh-TW" sz="2400" b="1" dirty="0"/>
              <a:t>】</a:t>
            </a:r>
            <a:r>
              <a:rPr lang="en-US" altLang="zh-TW" sz="2400" b="1" dirty="0"/>
              <a:t/>
            </a:r>
            <a:br>
              <a:rPr lang="en-US" altLang="zh-TW" sz="2400" b="1" dirty="0"/>
            </a:br>
            <a:endParaRPr lang="zh-TW" altLang="en-US" sz="2400" b="1" dirty="0"/>
          </a:p>
        </p:txBody>
      </p:sp>
      <p:sp>
        <p:nvSpPr>
          <p:cNvPr id="3" name="矩形 2"/>
          <p:cNvSpPr/>
          <p:nvPr/>
        </p:nvSpPr>
        <p:spPr>
          <a:xfrm>
            <a:off x="251520" y="2283718"/>
            <a:ext cx="8712968" cy="2308324"/>
          </a:xfrm>
          <a:prstGeom prst="rect">
            <a:avLst/>
          </a:prstGeom>
        </p:spPr>
        <p:txBody>
          <a:bodyPr wrap="square">
            <a:spAutoFit/>
          </a:bodyPr>
          <a:lstStyle/>
          <a:p>
            <a:r>
              <a:rPr lang="en-US" altLang="zh-TW" sz="2400" b="1" baseline="30000" dirty="0"/>
              <a:t>15</a:t>
            </a:r>
            <a:r>
              <a:rPr lang="en-US" altLang="zh-TW" sz="2400" b="1" dirty="0"/>
              <a:t>As soon as Jezebel heard that </a:t>
            </a:r>
            <a:r>
              <a:rPr lang="en-US" altLang="zh-TW" sz="2400" b="1" dirty="0" err="1"/>
              <a:t>Naboth</a:t>
            </a:r>
            <a:r>
              <a:rPr lang="en-US" altLang="zh-TW" sz="2400" b="1" dirty="0"/>
              <a:t> had been stoned and was dead, Jezebel said to Ahab, "Arise, take possession of the vineyard of </a:t>
            </a:r>
            <a:r>
              <a:rPr lang="en-US" altLang="zh-TW" sz="2400" b="1" dirty="0" err="1"/>
              <a:t>Naboth</a:t>
            </a:r>
            <a:r>
              <a:rPr lang="en-US" altLang="zh-TW" sz="2400" b="1" dirty="0"/>
              <a:t> the </a:t>
            </a:r>
            <a:r>
              <a:rPr lang="en-US" altLang="zh-TW" sz="2400" b="1" dirty="0" err="1"/>
              <a:t>Jezreelite</a:t>
            </a:r>
            <a:r>
              <a:rPr lang="en-US" altLang="zh-TW" sz="2400" b="1" dirty="0"/>
              <a:t>, which he refused to give you for money, for </a:t>
            </a:r>
            <a:r>
              <a:rPr lang="en-US" altLang="zh-TW" sz="2400" b="1" dirty="0" err="1"/>
              <a:t>Naboth</a:t>
            </a:r>
            <a:r>
              <a:rPr lang="en-US" altLang="zh-TW" sz="2400" b="1" dirty="0"/>
              <a:t> is not alive, but dead." </a:t>
            </a:r>
            <a:r>
              <a:rPr lang="en-US" altLang="zh-TW" sz="2400" b="1" baseline="30000" dirty="0"/>
              <a:t>16</a:t>
            </a:r>
            <a:r>
              <a:rPr lang="en-US" altLang="zh-TW" sz="2400" b="1" dirty="0"/>
              <a:t>And as soon as Ahab heard that </a:t>
            </a:r>
            <a:r>
              <a:rPr lang="en-US" altLang="zh-TW" sz="2400" b="1" dirty="0" err="1"/>
              <a:t>Naboth</a:t>
            </a:r>
            <a:r>
              <a:rPr lang="en-US" altLang="zh-TW" sz="2400" b="1" dirty="0"/>
              <a:t> was dead, Ahab arose to go down to the vineyard of </a:t>
            </a:r>
            <a:r>
              <a:rPr lang="en-US" altLang="zh-TW" sz="2400" b="1" dirty="0" err="1"/>
              <a:t>Naboth</a:t>
            </a:r>
            <a:r>
              <a:rPr lang="en-US" altLang="zh-TW" sz="2400" b="1" dirty="0"/>
              <a:t> the </a:t>
            </a:r>
            <a:r>
              <a:rPr lang="en-US" altLang="zh-TW" sz="2400" b="1" dirty="0" err="1"/>
              <a:t>Jezreelite</a:t>
            </a:r>
            <a:r>
              <a:rPr lang="en-US" altLang="zh-TW" sz="2400" b="1" dirty="0"/>
              <a:t>, to take possession of it. </a:t>
            </a:r>
            <a:r>
              <a:rPr lang="zh-TW" altLang="zh-TW" sz="2400" b="1" dirty="0"/>
              <a:t>【</a:t>
            </a:r>
            <a:r>
              <a:rPr lang="en-US" altLang="zh-TW" sz="2400" b="1" dirty="0"/>
              <a:t>1King 21:1~16</a:t>
            </a:r>
            <a:r>
              <a:rPr lang="zh-TW" altLang="zh-TW" sz="2400" b="1" dirty="0"/>
              <a:t>】</a:t>
            </a:r>
          </a:p>
        </p:txBody>
      </p:sp>
    </p:spTree>
    <p:extLst>
      <p:ext uri="{BB962C8B-B14F-4D97-AF65-F5344CB8AC3E}">
        <p14:creationId xmlns:p14="http://schemas.microsoft.com/office/powerpoint/2010/main" val="2949271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3893" y="411510"/>
            <a:ext cx="6739922" cy="492443"/>
          </a:xfrm>
          <a:prstGeom prst="rect">
            <a:avLst/>
          </a:prstGeom>
        </p:spPr>
        <p:txBody>
          <a:bodyPr wrap="none">
            <a:spAutoFit/>
          </a:bodyPr>
          <a:lstStyle/>
          <a:p>
            <a:r>
              <a:rPr lang="en-US" altLang="zh-TW" sz="2600" b="1" dirty="0" smtClean="0">
                <a:solidFill>
                  <a:srgbClr val="FF0000"/>
                </a:solidFill>
              </a:rPr>
              <a:t>Q:</a:t>
            </a:r>
            <a:r>
              <a:rPr lang="zh-TW" altLang="zh-TW" sz="2600" b="1" dirty="0" smtClean="0"/>
              <a:t>這</a:t>
            </a:r>
            <a:r>
              <a:rPr lang="zh-TW" altLang="zh-TW" sz="2600" b="1" dirty="0"/>
              <a:t>裡面的壞蛋是誰</a:t>
            </a:r>
            <a:r>
              <a:rPr lang="en-US" altLang="zh-TW" sz="2600" b="1" dirty="0"/>
              <a:t>? Who </a:t>
            </a:r>
            <a:r>
              <a:rPr lang="en-US" altLang="zh-TW" sz="2600" b="1" dirty="0" smtClean="0"/>
              <a:t>are </a:t>
            </a:r>
            <a:r>
              <a:rPr lang="en-US" altLang="zh-TW" sz="2600" b="1" dirty="0"/>
              <a:t>the bad </a:t>
            </a:r>
            <a:r>
              <a:rPr lang="en-US" altLang="zh-TW" sz="2600" b="1" dirty="0" smtClean="0"/>
              <a:t>guys ?</a:t>
            </a:r>
            <a:endParaRPr lang="zh-TW" altLang="en-US" sz="2600" b="1" dirty="0"/>
          </a:p>
        </p:txBody>
      </p:sp>
      <p:sp>
        <p:nvSpPr>
          <p:cNvPr id="3" name="矩形 2"/>
          <p:cNvSpPr/>
          <p:nvPr/>
        </p:nvSpPr>
        <p:spPr>
          <a:xfrm>
            <a:off x="593893" y="1619941"/>
            <a:ext cx="5035546" cy="892552"/>
          </a:xfrm>
          <a:prstGeom prst="rect">
            <a:avLst/>
          </a:prstGeom>
        </p:spPr>
        <p:txBody>
          <a:bodyPr wrap="none">
            <a:spAutoFit/>
          </a:bodyPr>
          <a:lstStyle/>
          <a:p>
            <a:r>
              <a:rPr lang="zh-TW" altLang="en-US" sz="2600" b="1" dirty="0" smtClean="0">
                <a:solidFill>
                  <a:srgbClr val="FF0000"/>
                </a:solidFill>
                <a:sym typeface="Wingdings"/>
              </a:rPr>
              <a:t></a:t>
            </a:r>
            <a:r>
              <a:rPr lang="zh-TW" altLang="zh-TW" sz="2600" b="1" dirty="0" smtClean="0"/>
              <a:t>亞</a:t>
            </a:r>
            <a:r>
              <a:rPr lang="zh-TW" altLang="zh-TW" sz="2600" b="1" dirty="0"/>
              <a:t>哈王</a:t>
            </a:r>
            <a:r>
              <a:rPr lang="en-US" altLang="zh-TW" sz="2600" b="1" dirty="0"/>
              <a:t>, </a:t>
            </a:r>
            <a:r>
              <a:rPr lang="zh-TW" altLang="zh-TW" sz="2600" b="1" dirty="0"/>
              <a:t>還有他的王后耶洗別</a:t>
            </a:r>
            <a:r>
              <a:rPr lang="en-US" altLang="zh-TW" sz="2600" b="1" dirty="0"/>
              <a:t>. </a:t>
            </a:r>
            <a:endParaRPr lang="en-US" altLang="zh-TW" sz="2600" b="1" dirty="0" smtClean="0"/>
          </a:p>
          <a:p>
            <a:r>
              <a:rPr lang="en-US" altLang="zh-TW" sz="2600" b="1" dirty="0"/>
              <a:t> </a:t>
            </a:r>
            <a:r>
              <a:rPr lang="en-US" altLang="zh-TW" sz="2600" b="1" dirty="0" smtClean="0"/>
              <a:t>   King Ahab and </a:t>
            </a:r>
            <a:r>
              <a:rPr lang="en-US" altLang="zh-TW" sz="2600" b="1" dirty="0"/>
              <a:t>his q</a:t>
            </a:r>
            <a:r>
              <a:rPr lang="en-US" altLang="zh-TW" sz="2600" b="1" dirty="0" smtClean="0"/>
              <a:t>ueen </a:t>
            </a:r>
            <a:r>
              <a:rPr lang="en-US" altLang="zh-TW" sz="2600" b="1" dirty="0"/>
              <a:t>Jezebel</a:t>
            </a:r>
            <a:endParaRPr lang="zh-TW" altLang="en-US" sz="2600" b="1" dirty="0"/>
          </a:p>
        </p:txBody>
      </p:sp>
      <p:sp>
        <p:nvSpPr>
          <p:cNvPr id="4" name="矩形 3"/>
          <p:cNvSpPr/>
          <p:nvPr/>
        </p:nvSpPr>
        <p:spPr>
          <a:xfrm>
            <a:off x="593893" y="3075806"/>
            <a:ext cx="8136904" cy="1692771"/>
          </a:xfrm>
          <a:prstGeom prst="rect">
            <a:avLst/>
          </a:prstGeom>
        </p:spPr>
        <p:txBody>
          <a:bodyPr wrap="square">
            <a:spAutoFit/>
          </a:bodyPr>
          <a:lstStyle/>
          <a:p>
            <a:pPr fontAlgn="base"/>
            <a:r>
              <a:rPr lang="zh-TW" altLang="en-US" sz="2600" b="1" dirty="0" smtClean="0">
                <a:solidFill>
                  <a:srgbClr val="FF0000"/>
                </a:solidFill>
                <a:sym typeface="Wingdings"/>
              </a:rPr>
              <a:t></a:t>
            </a:r>
            <a:r>
              <a:rPr lang="zh-TW" altLang="zh-TW" sz="2600" b="1" dirty="0" smtClean="0"/>
              <a:t>這</a:t>
            </a:r>
            <a:r>
              <a:rPr lang="zh-TW" altLang="zh-TW" sz="2600" b="1" dirty="0"/>
              <a:t>對夫婦沒有把上帝放在他們的眼裡</a:t>
            </a:r>
            <a:r>
              <a:rPr lang="en-US" altLang="zh-TW" sz="2600" b="1" dirty="0"/>
              <a:t>. </a:t>
            </a:r>
            <a:r>
              <a:rPr lang="zh-TW" altLang="zh-TW" sz="2600" b="1" dirty="0" smtClean="0"/>
              <a:t>高傲</a:t>
            </a:r>
            <a:r>
              <a:rPr lang="zh-TW" altLang="zh-TW" sz="2600" b="1" dirty="0"/>
              <a:t>的眼是</a:t>
            </a:r>
            <a:r>
              <a:rPr lang="zh-TW" altLang="zh-TW" sz="2600" b="1" dirty="0" smtClean="0"/>
              <a:t>他</a:t>
            </a:r>
            <a:endParaRPr lang="en-US" altLang="zh-TW" sz="2600" b="1" dirty="0" smtClean="0"/>
          </a:p>
          <a:p>
            <a:pPr fontAlgn="base"/>
            <a:r>
              <a:rPr lang="en-US" altLang="zh-TW" sz="2600" b="1" dirty="0"/>
              <a:t> </a:t>
            </a:r>
            <a:r>
              <a:rPr lang="en-US" altLang="zh-TW" sz="2600" b="1" dirty="0" smtClean="0"/>
              <a:t>    </a:t>
            </a:r>
            <a:r>
              <a:rPr lang="zh-TW" altLang="zh-TW" sz="2600" b="1" dirty="0" smtClean="0"/>
              <a:t>們</a:t>
            </a:r>
            <a:r>
              <a:rPr lang="zh-TW" altLang="zh-TW" sz="2600" b="1" dirty="0"/>
              <a:t>的最大的問題</a:t>
            </a:r>
            <a:r>
              <a:rPr lang="en-US" altLang="zh-TW" sz="2600" b="1" dirty="0"/>
              <a:t>. </a:t>
            </a:r>
            <a:endParaRPr lang="en-US" altLang="zh-TW" sz="2600" b="1" dirty="0" smtClean="0"/>
          </a:p>
          <a:p>
            <a:pPr fontAlgn="base"/>
            <a:r>
              <a:rPr lang="en-US" altLang="zh-TW" sz="2600" b="1" dirty="0" smtClean="0"/>
              <a:t>    The </a:t>
            </a:r>
            <a:r>
              <a:rPr lang="en-US" altLang="zh-TW" sz="2600" b="1" dirty="0"/>
              <a:t>couple </a:t>
            </a:r>
            <a:r>
              <a:rPr lang="en-US" altLang="zh-TW" sz="2600" b="1" dirty="0" smtClean="0"/>
              <a:t>showed no respect for God. </a:t>
            </a:r>
            <a:r>
              <a:rPr lang="en-US" altLang="zh-TW" sz="2600" b="1" dirty="0"/>
              <a:t>The </a:t>
            </a:r>
            <a:r>
              <a:rPr lang="en-US" altLang="zh-TW" sz="2600" b="1" dirty="0" smtClean="0"/>
              <a:t>haughty </a:t>
            </a:r>
          </a:p>
          <a:p>
            <a:pPr fontAlgn="base"/>
            <a:r>
              <a:rPr lang="en-US" altLang="zh-TW" sz="2600" b="1" dirty="0" smtClean="0"/>
              <a:t>   eyes </a:t>
            </a:r>
            <a:r>
              <a:rPr lang="en-US" altLang="zh-TW" sz="2600" b="1" dirty="0"/>
              <a:t>is their biggest problem.</a:t>
            </a:r>
            <a:endParaRPr lang="zh-TW" altLang="zh-TW" sz="2600" b="1" dirty="0"/>
          </a:p>
        </p:txBody>
      </p:sp>
      <p:pic>
        <p:nvPicPr>
          <p:cNvPr id="4098" name="Picture 2" descr="ãKing Ahab and his queen Jezebel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835079"/>
            <a:ext cx="3096344" cy="232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5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640" y="3258328"/>
            <a:ext cx="8646602" cy="830997"/>
          </a:xfrm>
          <a:prstGeom prst="rect">
            <a:avLst/>
          </a:prstGeom>
        </p:spPr>
        <p:txBody>
          <a:bodyPr wrap="square">
            <a:spAutoFit/>
          </a:bodyPr>
          <a:lstStyle/>
          <a:p>
            <a:pPr fontAlgn="base"/>
            <a:r>
              <a:rPr lang="en-US" altLang="zh-TW" sz="2400" b="1" dirty="0">
                <a:solidFill>
                  <a:srgbClr val="0070C0"/>
                </a:solidFill>
              </a:rPr>
              <a:t>6. </a:t>
            </a:r>
            <a:r>
              <a:rPr lang="zh-TW" altLang="zh-TW" sz="2400" b="1" dirty="0"/>
              <a:t>流無辜人血的手</a:t>
            </a:r>
            <a:r>
              <a:rPr lang="en-US" altLang="zh-TW" sz="2400" b="1" dirty="0"/>
              <a:t>/hands that shed innocent </a:t>
            </a:r>
            <a:r>
              <a:rPr lang="en-US" altLang="zh-TW" sz="2400" b="1" dirty="0" smtClean="0"/>
              <a:t>blood</a:t>
            </a:r>
          </a:p>
          <a:p>
            <a:pPr fontAlgn="base"/>
            <a:r>
              <a:rPr lang="en-US" altLang="zh-TW" sz="2400" b="1" dirty="0" smtClean="0"/>
              <a:t>    —</a:t>
            </a:r>
            <a:r>
              <a:rPr lang="zh-TW" altLang="zh-TW" sz="2400" b="1" dirty="0" smtClean="0"/>
              <a:t>很</a:t>
            </a:r>
            <a:r>
              <a:rPr lang="zh-TW" altLang="zh-TW" sz="2400" b="1" dirty="0"/>
              <a:t>快地就把拿伯打死</a:t>
            </a:r>
            <a:r>
              <a:rPr lang="zh-TW" altLang="zh-TW" sz="2400" b="1" dirty="0" smtClean="0"/>
              <a:t>了</a:t>
            </a:r>
            <a:endParaRPr lang="zh-TW" altLang="zh-TW" sz="2400" b="1" dirty="0"/>
          </a:p>
        </p:txBody>
      </p:sp>
      <p:sp>
        <p:nvSpPr>
          <p:cNvPr id="3" name="矩形 2"/>
          <p:cNvSpPr/>
          <p:nvPr/>
        </p:nvSpPr>
        <p:spPr>
          <a:xfrm>
            <a:off x="560315" y="4125611"/>
            <a:ext cx="8411296" cy="830997"/>
          </a:xfrm>
          <a:prstGeom prst="rect">
            <a:avLst/>
          </a:prstGeom>
        </p:spPr>
        <p:txBody>
          <a:bodyPr wrap="square">
            <a:spAutoFit/>
          </a:bodyPr>
          <a:lstStyle/>
          <a:p>
            <a:r>
              <a:rPr lang="en-US" altLang="zh-TW" sz="2400" b="1" dirty="0">
                <a:solidFill>
                  <a:srgbClr val="0070C0"/>
                </a:solidFill>
              </a:rPr>
              <a:t>7. </a:t>
            </a:r>
            <a:r>
              <a:rPr lang="zh-TW" altLang="zh-TW" sz="2400" b="1" dirty="0"/>
              <a:t>飛跑行惡的腳</a:t>
            </a:r>
            <a:r>
              <a:rPr lang="en-US" altLang="zh-TW" sz="2400" b="1" dirty="0"/>
              <a:t>/ feet that make haste to run to evil</a:t>
            </a:r>
            <a:r>
              <a:rPr lang="en-US" altLang="zh-TW" sz="2400" b="1" dirty="0" smtClean="0"/>
              <a:t>.</a:t>
            </a:r>
          </a:p>
          <a:p>
            <a:r>
              <a:rPr lang="en-US" altLang="zh-TW" sz="2400" b="1" dirty="0"/>
              <a:t> </a:t>
            </a:r>
            <a:r>
              <a:rPr lang="en-US" altLang="zh-TW" sz="2400" b="1" dirty="0" smtClean="0"/>
              <a:t>   —</a:t>
            </a:r>
            <a:r>
              <a:rPr lang="zh-TW" altLang="zh-TW" sz="2400" b="1" dirty="0" smtClean="0"/>
              <a:t>長老</a:t>
            </a:r>
            <a:r>
              <a:rPr lang="zh-TW" altLang="zh-TW" sz="2400" b="1" dirty="0"/>
              <a:t>們</a:t>
            </a:r>
            <a:endParaRPr lang="zh-TW" altLang="en-US" sz="2400" b="1" dirty="0"/>
          </a:p>
        </p:txBody>
      </p:sp>
      <p:sp>
        <p:nvSpPr>
          <p:cNvPr id="4" name="矩形 3"/>
          <p:cNvSpPr/>
          <p:nvPr/>
        </p:nvSpPr>
        <p:spPr>
          <a:xfrm>
            <a:off x="255010" y="2042651"/>
            <a:ext cx="8923232" cy="1231106"/>
          </a:xfrm>
          <a:prstGeom prst="rect">
            <a:avLst/>
          </a:prstGeom>
        </p:spPr>
        <p:txBody>
          <a:bodyPr wrap="square">
            <a:spAutoFit/>
          </a:bodyPr>
          <a:lstStyle/>
          <a:p>
            <a:pPr fontAlgn="base"/>
            <a:r>
              <a:rPr lang="en-US" altLang="zh-TW" sz="2400" b="1" dirty="0">
                <a:solidFill>
                  <a:srgbClr val="0070C0"/>
                </a:solidFill>
              </a:rPr>
              <a:t>3-5. </a:t>
            </a:r>
            <a:r>
              <a:rPr lang="zh-TW" altLang="zh-TW" sz="2400" b="1" dirty="0" smtClean="0"/>
              <a:t>於是</a:t>
            </a:r>
            <a:r>
              <a:rPr lang="zh-TW" altLang="zh-TW" sz="2400" b="1" dirty="0"/>
              <a:t>耶洗別</a:t>
            </a:r>
            <a:r>
              <a:rPr lang="zh-TW" altLang="zh-TW" sz="2400" b="1" dirty="0" smtClean="0">
                <a:solidFill>
                  <a:srgbClr val="FF0000"/>
                </a:solidFill>
              </a:rPr>
              <a:t>說謊</a:t>
            </a:r>
            <a:r>
              <a:rPr lang="en-US" altLang="zh-TW" sz="2400" b="1" dirty="0"/>
              <a:t>/lying tongue, </a:t>
            </a:r>
            <a:endParaRPr lang="en-US" altLang="zh-TW" sz="2400" b="1" dirty="0" smtClean="0"/>
          </a:p>
          <a:p>
            <a:pPr fontAlgn="base"/>
            <a:r>
              <a:rPr lang="en-US" altLang="zh-TW" sz="2400" b="1" dirty="0"/>
              <a:t> </a:t>
            </a:r>
            <a:r>
              <a:rPr lang="en-US" altLang="zh-TW" sz="2400" b="1" dirty="0" smtClean="0"/>
              <a:t>       </a:t>
            </a:r>
            <a:r>
              <a:rPr lang="zh-TW" altLang="zh-TW" sz="2400" b="1" dirty="0" smtClean="0"/>
              <a:t>藉著</a:t>
            </a:r>
            <a:r>
              <a:rPr lang="zh-TW" altLang="zh-TW" sz="2400" b="1" dirty="0"/>
              <a:t>長老在以色列人當中</a:t>
            </a:r>
            <a:r>
              <a:rPr lang="zh-TW" altLang="zh-TW" sz="2400" b="1" dirty="0">
                <a:solidFill>
                  <a:srgbClr val="FF0000"/>
                </a:solidFill>
              </a:rPr>
              <a:t>散播紛爭</a:t>
            </a:r>
            <a:r>
              <a:rPr lang="en-US" altLang="zh-TW" sz="2400" b="1" dirty="0"/>
              <a:t>/sows </a:t>
            </a:r>
            <a:r>
              <a:rPr lang="en-US" altLang="zh-TW" sz="2400" b="1" dirty="0" smtClean="0"/>
              <a:t>discord,</a:t>
            </a:r>
          </a:p>
          <a:p>
            <a:pPr fontAlgn="base"/>
            <a:r>
              <a:rPr lang="en-US" altLang="zh-TW" sz="2400" b="1" dirty="0"/>
              <a:t> </a:t>
            </a:r>
            <a:r>
              <a:rPr lang="en-US" altLang="zh-TW" sz="2400" b="1" dirty="0" smtClean="0"/>
              <a:t>       </a:t>
            </a:r>
            <a:r>
              <a:rPr lang="zh-TW" altLang="zh-TW" sz="2400" b="1" dirty="0" smtClean="0"/>
              <a:t>用</a:t>
            </a:r>
            <a:r>
              <a:rPr lang="zh-TW" altLang="zh-TW" sz="2400" b="1" dirty="0"/>
              <a:t>兩個匪徒</a:t>
            </a:r>
            <a:r>
              <a:rPr lang="zh-TW" altLang="zh-TW" sz="2400" b="1" dirty="0">
                <a:solidFill>
                  <a:srgbClr val="FF0000"/>
                </a:solidFill>
              </a:rPr>
              <a:t>作假見證控告拿伯</a:t>
            </a:r>
            <a:r>
              <a:rPr lang="en-US" altLang="zh-TW" sz="2400" b="1" dirty="0"/>
              <a:t>/false witness. </a:t>
            </a:r>
            <a:endParaRPr lang="zh-TW" altLang="zh-TW" sz="2400" b="1" dirty="0"/>
          </a:p>
        </p:txBody>
      </p:sp>
      <p:sp>
        <p:nvSpPr>
          <p:cNvPr id="5" name="矩形 4"/>
          <p:cNvSpPr/>
          <p:nvPr/>
        </p:nvSpPr>
        <p:spPr>
          <a:xfrm>
            <a:off x="531640" y="1556087"/>
            <a:ext cx="7957286" cy="461665"/>
          </a:xfrm>
          <a:prstGeom prst="rect">
            <a:avLst/>
          </a:prstGeom>
        </p:spPr>
        <p:txBody>
          <a:bodyPr wrap="square">
            <a:spAutoFit/>
          </a:bodyPr>
          <a:lstStyle/>
          <a:p>
            <a:pPr fontAlgn="base"/>
            <a:r>
              <a:rPr lang="en-US" altLang="zh-TW" sz="2400" b="1" dirty="0">
                <a:solidFill>
                  <a:srgbClr val="0070C0"/>
                </a:solidFill>
              </a:rPr>
              <a:t>2. </a:t>
            </a:r>
            <a:r>
              <a:rPr lang="zh-TW" altLang="zh-TW" sz="2400" b="1" dirty="0"/>
              <a:t>在心中圖謀惡計</a:t>
            </a:r>
            <a:r>
              <a:rPr lang="en-US" altLang="zh-TW" sz="2400" b="1" dirty="0"/>
              <a:t>/a heart that devises wicked plans</a:t>
            </a:r>
            <a:endParaRPr lang="zh-TW" altLang="zh-TW" sz="2400" b="1" dirty="0"/>
          </a:p>
        </p:txBody>
      </p:sp>
      <p:sp>
        <p:nvSpPr>
          <p:cNvPr id="6" name="矩形 5"/>
          <p:cNvSpPr/>
          <p:nvPr/>
        </p:nvSpPr>
        <p:spPr>
          <a:xfrm>
            <a:off x="561920" y="1094422"/>
            <a:ext cx="4204043" cy="461665"/>
          </a:xfrm>
          <a:prstGeom prst="rect">
            <a:avLst/>
          </a:prstGeom>
        </p:spPr>
        <p:txBody>
          <a:bodyPr wrap="square">
            <a:spAutoFit/>
          </a:bodyPr>
          <a:lstStyle/>
          <a:p>
            <a:r>
              <a:rPr lang="en-US" altLang="zh-TW" sz="2400" b="1" dirty="0">
                <a:solidFill>
                  <a:srgbClr val="0070C0"/>
                </a:solidFill>
              </a:rPr>
              <a:t>1. </a:t>
            </a:r>
            <a:r>
              <a:rPr lang="zh-TW" altLang="zh-TW" sz="2400" b="1" dirty="0" smtClean="0"/>
              <a:t>高傲</a:t>
            </a:r>
            <a:r>
              <a:rPr lang="zh-TW" altLang="zh-TW" sz="2400" b="1" dirty="0"/>
              <a:t>的眼</a:t>
            </a:r>
            <a:r>
              <a:rPr lang="en-US" altLang="zh-TW" sz="2400" b="1" dirty="0"/>
              <a:t>/haughty </a:t>
            </a:r>
            <a:r>
              <a:rPr lang="en-US" altLang="zh-TW" sz="2400" b="1" dirty="0" smtClean="0"/>
              <a:t>eyes</a:t>
            </a:r>
            <a:endParaRPr lang="zh-TW" altLang="en-US" dirty="0"/>
          </a:p>
        </p:txBody>
      </p:sp>
      <p:sp>
        <p:nvSpPr>
          <p:cNvPr id="7" name="矩形 6"/>
          <p:cNvSpPr/>
          <p:nvPr/>
        </p:nvSpPr>
        <p:spPr>
          <a:xfrm>
            <a:off x="220768" y="210219"/>
            <a:ext cx="8040471" cy="830997"/>
          </a:xfrm>
          <a:prstGeom prst="rect">
            <a:avLst/>
          </a:prstGeom>
        </p:spPr>
        <p:txBody>
          <a:bodyPr wrap="none">
            <a:spAutoFit/>
          </a:bodyPr>
          <a:lstStyle/>
          <a:p>
            <a:r>
              <a:rPr lang="zh-TW" altLang="en-US" sz="2400" b="1" dirty="0" smtClean="0">
                <a:solidFill>
                  <a:srgbClr val="FF0000"/>
                </a:solidFill>
                <a:sym typeface="Wingdings"/>
              </a:rPr>
              <a:t></a:t>
            </a:r>
            <a:r>
              <a:rPr lang="zh-TW" altLang="en-US" sz="2400" b="1" dirty="0" smtClean="0"/>
              <a:t>於是</a:t>
            </a:r>
            <a:r>
              <a:rPr lang="zh-TW" altLang="zh-TW" sz="2400" b="1" dirty="0" smtClean="0"/>
              <a:t>耶和華</a:t>
            </a:r>
            <a:r>
              <a:rPr lang="zh-TW" altLang="zh-TW" sz="2400" b="1" dirty="0"/>
              <a:t>所憎惡的事的接二連三的演出</a:t>
            </a:r>
            <a:r>
              <a:rPr lang="en-US" altLang="zh-TW" b="1" dirty="0" smtClean="0"/>
              <a:t>.</a:t>
            </a:r>
          </a:p>
          <a:p>
            <a:r>
              <a:rPr lang="en-US" altLang="zh-TW" sz="2400" b="1" dirty="0" smtClean="0"/>
              <a:t>    The abominations to the Lord happened one after another. </a:t>
            </a:r>
            <a:endParaRPr lang="zh-TW" altLang="en-US" sz="2400" b="1" dirty="0"/>
          </a:p>
        </p:txBody>
      </p:sp>
    </p:spTree>
    <p:extLst>
      <p:ext uri="{BB962C8B-B14F-4D97-AF65-F5344CB8AC3E}">
        <p14:creationId xmlns:p14="http://schemas.microsoft.com/office/powerpoint/2010/main" val="63484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4424" y="483518"/>
            <a:ext cx="7058343" cy="954107"/>
          </a:xfrm>
          <a:prstGeom prst="rect">
            <a:avLst/>
          </a:prstGeom>
        </p:spPr>
        <p:txBody>
          <a:bodyPr wrap="none">
            <a:spAutoFit/>
          </a:bodyPr>
          <a:lstStyle/>
          <a:p>
            <a:r>
              <a:rPr lang="en-US" altLang="zh-TW" sz="2800" b="1" dirty="0" smtClean="0">
                <a:solidFill>
                  <a:srgbClr val="FF0000"/>
                </a:solidFill>
              </a:rPr>
              <a:t>Q:</a:t>
            </a:r>
            <a:r>
              <a:rPr lang="zh-TW" altLang="zh-TW" sz="2800" b="1" dirty="0" smtClean="0"/>
              <a:t>上帝</a:t>
            </a:r>
            <a:r>
              <a:rPr lang="zh-TW" altLang="zh-TW" sz="2800" b="1" dirty="0"/>
              <a:t>對這樣子的罪</a:t>
            </a:r>
            <a:r>
              <a:rPr lang="en-US" altLang="zh-TW" sz="2800" b="1" dirty="0"/>
              <a:t>, </a:t>
            </a:r>
            <a:r>
              <a:rPr lang="zh-TW" altLang="zh-TW" sz="2800" b="1" dirty="0"/>
              <a:t>上帝的反應是甚麼</a:t>
            </a:r>
            <a:r>
              <a:rPr lang="zh-TW" altLang="zh-TW" sz="2800" b="1" dirty="0" smtClean="0"/>
              <a:t>呢</a:t>
            </a:r>
            <a:r>
              <a:rPr lang="en-US" altLang="zh-TW" sz="2800" b="1" dirty="0"/>
              <a:t>? </a:t>
            </a:r>
            <a:endParaRPr lang="en-US" altLang="zh-TW" sz="2800" b="1" dirty="0" smtClean="0"/>
          </a:p>
          <a:p>
            <a:r>
              <a:rPr lang="en-US" altLang="zh-TW" sz="2800" b="1" dirty="0" smtClean="0"/>
              <a:t>     What </a:t>
            </a:r>
            <a:r>
              <a:rPr lang="en-US" altLang="zh-TW" sz="2800" b="1" dirty="0"/>
              <a:t>is God's reaction to </a:t>
            </a:r>
            <a:r>
              <a:rPr lang="en-US" altLang="zh-TW" sz="2800" b="1" dirty="0" smtClean="0"/>
              <a:t>these sins?</a:t>
            </a:r>
            <a:endParaRPr lang="zh-TW" altLang="en-US" sz="2800" b="1" dirty="0"/>
          </a:p>
        </p:txBody>
      </p:sp>
      <p:sp>
        <p:nvSpPr>
          <p:cNvPr id="3" name="矩形 2"/>
          <p:cNvSpPr/>
          <p:nvPr/>
        </p:nvSpPr>
        <p:spPr>
          <a:xfrm>
            <a:off x="767124" y="1563638"/>
            <a:ext cx="6865406" cy="954107"/>
          </a:xfrm>
          <a:prstGeom prst="rect">
            <a:avLst/>
          </a:prstGeom>
        </p:spPr>
        <p:txBody>
          <a:bodyPr wrap="none">
            <a:spAutoFit/>
          </a:bodyPr>
          <a:lstStyle/>
          <a:p>
            <a:r>
              <a:rPr lang="en-US" altLang="zh-TW" sz="2800" b="1" dirty="0" smtClean="0">
                <a:solidFill>
                  <a:srgbClr val="FF0000"/>
                </a:solidFill>
                <a:sym typeface="Wingdings"/>
              </a:rPr>
              <a:t></a:t>
            </a:r>
            <a:r>
              <a:rPr lang="en-US" altLang="zh-TW" sz="2800" b="1" dirty="0" smtClean="0"/>
              <a:t>“</a:t>
            </a:r>
            <a:r>
              <a:rPr lang="zh-TW" altLang="zh-TW" sz="2800" b="1" dirty="0"/>
              <a:t>憎惡</a:t>
            </a:r>
            <a:r>
              <a:rPr lang="en-US" altLang="zh-TW" sz="2800" b="1" dirty="0"/>
              <a:t>” </a:t>
            </a:r>
            <a:r>
              <a:rPr lang="zh-TW" altLang="zh-TW" sz="2800" b="1" dirty="0"/>
              <a:t>要把他</a:t>
            </a:r>
            <a:r>
              <a:rPr lang="en-US" altLang="zh-TW" sz="2800" b="1" dirty="0"/>
              <a:t>/</a:t>
            </a:r>
            <a:r>
              <a:rPr lang="zh-TW" altLang="zh-TW" sz="2800" b="1" dirty="0"/>
              <a:t>她吐出來</a:t>
            </a:r>
            <a:r>
              <a:rPr lang="en-US" altLang="zh-TW" sz="2800" b="1" dirty="0"/>
              <a:t>. </a:t>
            </a:r>
            <a:endParaRPr lang="en-US" altLang="zh-TW" sz="2800" b="1" dirty="0" smtClean="0"/>
          </a:p>
          <a:p>
            <a:r>
              <a:rPr lang="en-US" altLang="zh-TW" sz="2800" b="1" dirty="0" smtClean="0"/>
              <a:t>     "Abomination“!  Should </a:t>
            </a:r>
            <a:r>
              <a:rPr lang="en-US" altLang="zh-TW" sz="2800" b="1" dirty="0"/>
              <a:t>spit </a:t>
            </a:r>
            <a:r>
              <a:rPr lang="en-US" altLang="zh-TW" sz="2800" b="1" dirty="0" smtClean="0"/>
              <a:t>him/her out. </a:t>
            </a:r>
            <a:endParaRPr lang="zh-TW" altLang="en-US" sz="2800" b="1" dirty="0"/>
          </a:p>
        </p:txBody>
      </p:sp>
      <p:pic>
        <p:nvPicPr>
          <p:cNvPr id="3074" name="Picture 2" descr="ç¸éåç"/>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517745"/>
            <a:ext cx="2430268" cy="24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35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69833"/>
            <a:ext cx="8424936" cy="3416320"/>
          </a:xfrm>
          <a:prstGeom prst="rect">
            <a:avLst/>
          </a:prstGeom>
        </p:spPr>
        <p:txBody>
          <a:bodyPr wrap="square">
            <a:spAutoFit/>
          </a:bodyPr>
          <a:lstStyle/>
          <a:p>
            <a:pPr fontAlgn="base"/>
            <a:r>
              <a:rPr lang="zh-TW" altLang="en-US" sz="2400" b="1" dirty="0" smtClean="0">
                <a:solidFill>
                  <a:srgbClr val="FF0000"/>
                </a:solidFill>
                <a:sym typeface="Wingdings"/>
              </a:rPr>
              <a:t></a:t>
            </a:r>
            <a:r>
              <a:rPr lang="zh-TW" altLang="zh-TW" sz="2400" b="1" dirty="0" smtClean="0"/>
              <a:t>整</a:t>
            </a:r>
            <a:r>
              <a:rPr lang="zh-TW" altLang="zh-TW" sz="2400" b="1" dirty="0"/>
              <a:t>篇聖經的話</a:t>
            </a:r>
            <a:r>
              <a:rPr lang="en-US" altLang="zh-TW" sz="2400" b="1" dirty="0"/>
              <a:t>, </a:t>
            </a:r>
            <a:r>
              <a:rPr lang="zh-TW" altLang="zh-TW" sz="2400" b="1" dirty="0"/>
              <a:t>你會看到對話的順序是像這樣</a:t>
            </a:r>
            <a:r>
              <a:rPr lang="en-US" altLang="zh-TW" sz="2400" b="1" dirty="0" smtClean="0"/>
              <a:t>:</a:t>
            </a:r>
          </a:p>
          <a:p>
            <a:pPr fontAlgn="base"/>
            <a:r>
              <a:rPr lang="en-US" altLang="zh-TW" sz="2400" b="1" dirty="0"/>
              <a:t> </a:t>
            </a:r>
            <a:r>
              <a:rPr lang="en-US" altLang="zh-TW" sz="2400" b="1" dirty="0" smtClean="0"/>
              <a:t>   In this story, </a:t>
            </a:r>
            <a:r>
              <a:rPr lang="en-US" altLang="zh-TW" sz="2400" b="1" dirty="0"/>
              <a:t>you </a:t>
            </a:r>
            <a:r>
              <a:rPr lang="en-US" altLang="zh-TW" sz="2400" b="1" dirty="0" smtClean="0"/>
              <a:t>can </a:t>
            </a:r>
            <a:r>
              <a:rPr lang="en-US" altLang="zh-TW" sz="2400" b="1" dirty="0"/>
              <a:t>see the order of the dialogue is like this:</a:t>
            </a:r>
            <a:endParaRPr lang="zh-TW" altLang="zh-TW" sz="2400" b="1" dirty="0"/>
          </a:p>
          <a:p>
            <a:pPr fontAlgn="base"/>
            <a:r>
              <a:rPr lang="en-US" altLang="zh-TW" sz="2400" b="1" dirty="0"/>
              <a:t> 1. Ahab</a:t>
            </a:r>
            <a:r>
              <a:rPr lang="en-US" altLang="zh-TW" sz="2400" b="1" dirty="0">
                <a:sym typeface="Wingdings"/>
              </a:rPr>
              <a:t></a:t>
            </a:r>
            <a:r>
              <a:rPr lang="en-US" altLang="zh-TW" sz="2400" b="1" dirty="0" err="1"/>
              <a:t>Naboth</a:t>
            </a:r>
            <a:endParaRPr lang="zh-TW" altLang="zh-TW" sz="2400" b="1" dirty="0"/>
          </a:p>
          <a:p>
            <a:pPr fontAlgn="base"/>
            <a:r>
              <a:rPr lang="en-US" altLang="zh-TW" sz="2400" b="1" dirty="0"/>
              <a:t> 2. Ahab</a:t>
            </a:r>
            <a:r>
              <a:rPr lang="en-US" altLang="zh-TW" sz="2400" b="1" dirty="0">
                <a:sym typeface="Wingdings"/>
              </a:rPr>
              <a:t></a:t>
            </a:r>
            <a:r>
              <a:rPr lang="en-US" altLang="zh-TW" sz="2400" b="1" dirty="0"/>
              <a:t>Jezebel</a:t>
            </a:r>
            <a:endParaRPr lang="zh-TW" altLang="zh-TW" sz="2400" b="1" dirty="0"/>
          </a:p>
          <a:p>
            <a:pPr fontAlgn="base"/>
            <a:r>
              <a:rPr lang="en-US" altLang="zh-TW" sz="2400" b="1" dirty="0"/>
              <a:t> 3. Jezebel</a:t>
            </a:r>
            <a:r>
              <a:rPr lang="en-US" altLang="zh-TW" sz="2400" b="1" dirty="0">
                <a:sym typeface="Wingdings"/>
              </a:rPr>
              <a:t></a:t>
            </a:r>
            <a:r>
              <a:rPr lang="en-US" altLang="zh-TW" sz="2400" b="1" dirty="0"/>
              <a:t>Elders</a:t>
            </a:r>
            <a:endParaRPr lang="zh-TW" altLang="zh-TW" sz="2400" b="1" dirty="0"/>
          </a:p>
          <a:p>
            <a:pPr fontAlgn="base"/>
            <a:r>
              <a:rPr lang="en-US" altLang="zh-TW" sz="2400" b="1" dirty="0"/>
              <a:t>	    </a:t>
            </a:r>
            <a:r>
              <a:rPr lang="en-US" altLang="zh-TW" sz="2400" b="1" dirty="0" err="1"/>
              <a:t>Naboth</a:t>
            </a:r>
            <a:r>
              <a:rPr lang="en-US" altLang="zh-TW" sz="2400" b="1" dirty="0"/>
              <a:t> killed</a:t>
            </a:r>
            <a:endParaRPr lang="zh-TW" altLang="zh-TW" sz="2400" b="1" dirty="0"/>
          </a:p>
          <a:p>
            <a:pPr fontAlgn="base"/>
            <a:r>
              <a:rPr lang="en-US" altLang="zh-TW" sz="2400" b="1" dirty="0"/>
              <a:t> 3’ Elders</a:t>
            </a:r>
            <a:r>
              <a:rPr lang="en-US" altLang="zh-TW" sz="2400" b="1" dirty="0">
                <a:sym typeface="Wingdings"/>
              </a:rPr>
              <a:t></a:t>
            </a:r>
            <a:r>
              <a:rPr lang="en-US" altLang="zh-TW" sz="2400" b="1" dirty="0"/>
              <a:t>Jezebel</a:t>
            </a:r>
            <a:endParaRPr lang="zh-TW" altLang="zh-TW" sz="2400" b="1" dirty="0"/>
          </a:p>
          <a:p>
            <a:pPr fontAlgn="base"/>
            <a:r>
              <a:rPr lang="en-US" altLang="zh-TW" sz="2400" b="1" dirty="0"/>
              <a:t> 2’ Jezebel</a:t>
            </a:r>
            <a:r>
              <a:rPr lang="en-US" altLang="zh-TW" sz="2400" b="1" dirty="0">
                <a:sym typeface="Wingdings"/>
              </a:rPr>
              <a:t></a:t>
            </a:r>
            <a:r>
              <a:rPr lang="en-US" altLang="zh-TW" sz="2400" b="1" dirty="0"/>
              <a:t>Ahab</a:t>
            </a:r>
            <a:endParaRPr lang="zh-TW" altLang="zh-TW" sz="2400" b="1" dirty="0"/>
          </a:p>
          <a:p>
            <a:pPr fontAlgn="base"/>
            <a:r>
              <a:rPr lang="en-US" altLang="zh-TW" sz="2400" b="1" dirty="0"/>
              <a:t> 1’ </a:t>
            </a:r>
            <a:r>
              <a:rPr lang="zh-TW" altLang="zh-TW" sz="2400" b="1" dirty="0"/>
              <a:t>應該是 </a:t>
            </a:r>
            <a:r>
              <a:rPr lang="en-US" altLang="zh-TW" sz="2400" b="1" dirty="0" err="1">
                <a:solidFill>
                  <a:srgbClr val="FF0000"/>
                </a:solidFill>
              </a:rPr>
              <a:t>Naboth</a:t>
            </a:r>
            <a:r>
              <a:rPr lang="en-US" altLang="zh-TW" sz="2400" b="1" dirty="0">
                <a:sym typeface="Wingdings"/>
              </a:rPr>
              <a:t></a:t>
            </a:r>
            <a:r>
              <a:rPr lang="en-US" altLang="zh-TW" sz="2400" b="1" dirty="0"/>
              <a:t>Ahab</a:t>
            </a:r>
            <a:endParaRPr lang="zh-TW" altLang="zh-TW" sz="2400" b="1" dirty="0"/>
          </a:p>
        </p:txBody>
      </p:sp>
      <p:sp>
        <p:nvSpPr>
          <p:cNvPr id="3" name="矩形 2"/>
          <p:cNvSpPr/>
          <p:nvPr/>
        </p:nvSpPr>
        <p:spPr>
          <a:xfrm>
            <a:off x="807861" y="3573840"/>
            <a:ext cx="8228635" cy="1569660"/>
          </a:xfrm>
          <a:prstGeom prst="rect">
            <a:avLst/>
          </a:prstGeom>
        </p:spPr>
        <p:txBody>
          <a:bodyPr wrap="square">
            <a:spAutoFit/>
          </a:bodyPr>
          <a:lstStyle/>
          <a:p>
            <a:r>
              <a:rPr lang="zh-TW" altLang="zh-TW" sz="2400" b="1" dirty="0"/>
              <a:t>但是拿伯已死了</a:t>
            </a:r>
            <a:r>
              <a:rPr lang="en-US" altLang="zh-TW" sz="2400" b="1" dirty="0"/>
              <a:t>. </a:t>
            </a:r>
            <a:r>
              <a:rPr lang="zh-TW" altLang="zh-TW" sz="2400" b="1" dirty="0"/>
              <a:t>怎麼辦呢</a:t>
            </a:r>
            <a:r>
              <a:rPr lang="en-US" altLang="zh-TW" sz="2400" b="1" dirty="0"/>
              <a:t>? </a:t>
            </a:r>
            <a:r>
              <a:rPr lang="zh-TW" altLang="zh-TW" sz="2400" b="1" dirty="0"/>
              <a:t>耶和華代替拿伯來說話</a:t>
            </a:r>
            <a:r>
              <a:rPr lang="en-US" altLang="zh-TW" sz="2400" b="1" dirty="0"/>
              <a:t>. </a:t>
            </a:r>
            <a:r>
              <a:rPr lang="zh-TW" altLang="zh-TW" sz="2400" b="1" dirty="0"/>
              <a:t>所以在王上</a:t>
            </a:r>
            <a:r>
              <a:rPr lang="en-US" altLang="zh-TW" sz="2400" b="1" dirty="0" smtClean="0"/>
              <a:t>21:17-19</a:t>
            </a:r>
          </a:p>
          <a:p>
            <a:r>
              <a:rPr lang="en-US" altLang="zh-TW" sz="2400" b="1" dirty="0" err="1" smtClean="0"/>
              <a:t>Naboth</a:t>
            </a:r>
            <a:r>
              <a:rPr lang="en-US" altLang="zh-TW" sz="2400" b="1" dirty="0" smtClean="0"/>
              <a:t> was </a:t>
            </a:r>
            <a:r>
              <a:rPr lang="en-US" altLang="zh-TW" sz="2400" b="1" dirty="0"/>
              <a:t>dead. </a:t>
            </a:r>
            <a:r>
              <a:rPr lang="en-US" altLang="zh-TW" sz="2400" b="1" dirty="0" smtClean="0"/>
              <a:t>The </a:t>
            </a:r>
            <a:r>
              <a:rPr lang="en-US" altLang="zh-TW" sz="2400" b="1" dirty="0"/>
              <a:t>Lord </a:t>
            </a:r>
            <a:r>
              <a:rPr lang="en-US" altLang="zh-TW" sz="2400" b="1" dirty="0" smtClean="0"/>
              <a:t>spoke for </a:t>
            </a:r>
            <a:r>
              <a:rPr lang="en-US" altLang="zh-TW" sz="2400" b="1" dirty="0" err="1"/>
              <a:t>Naboth</a:t>
            </a:r>
            <a:r>
              <a:rPr lang="en-US" altLang="zh-TW" sz="2400" b="1" dirty="0"/>
              <a:t>. So in the </a:t>
            </a:r>
            <a:r>
              <a:rPr lang="en-US" altLang="zh-TW" sz="2400" b="1" dirty="0" smtClean="0"/>
              <a:t>King </a:t>
            </a:r>
            <a:r>
              <a:rPr lang="en-US" altLang="zh-TW" sz="2400" b="1" dirty="0"/>
              <a:t>21:17-19</a:t>
            </a:r>
            <a:endParaRPr lang="zh-TW" altLang="en-US" sz="2400" b="1" dirty="0"/>
          </a:p>
        </p:txBody>
      </p:sp>
    </p:spTree>
    <p:extLst>
      <p:ext uri="{BB962C8B-B14F-4D97-AF65-F5344CB8AC3E}">
        <p14:creationId xmlns:p14="http://schemas.microsoft.com/office/powerpoint/2010/main" val="343012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512" y="275285"/>
            <a:ext cx="8856984" cy="4524315"/>
          </a:xfrm>
          <a:prstGeom prst="rect">
            <a:avLst/>
          </a:prstGeom>
        </p:spPr>
        <p:txBody>
          <a:bodyPr wrap="square">
            <a:spAutoFit/>
          </a:bodyPr>
          <a:lstStyle/>
          <a:p>
            <a:r>
              <a:rPr lang="en-US" altLang="zh-TW" sz="2400" b="1" baseline="30000" dirty="0"/>
              <a:t>17</a:t>
            </a:r>
            <a:r>
              <a:rPr lang="zh-TW" altLang="zh-TW" sz="2400" b="1" dirty="0"/>
              <a:t>耶和華的話臨到提斯比人以利亞說：</a:t>
            </a:r>
            <a:r>
              <a:rPr lang="en-US" altLang="zh-TW" sz="2400" b="1" baseline="30000" dirty="0"/>
              <a:t>18</a:t>
            </a:r>
            <a:r>
              <a:rPr lang="zh-TW" altLang="zh-TW" sz="2400" b="1" dirty="0"/>
              <a:t>你起來，去見住撒瑪利亞的以色列王亞哈，他下去要得拿伯的葡萄園，現今正在那園裡。</a:t>
            </a:r>
            <a:r>
              <a:rPr lang="en-US" altLang="zh-TW" sz="2400" b="1" baseline="30000" dirty="0"/>
              <a:t>19</a:t>
            </a:r>
            <a:r>
              <a:rPr lang="zh-TW" altLang="zh-TW" sz="2400" b="1" dirty="0"/>
              <a:t>你要對他說：耶和華如此說：你殺了人，又得他的產業麼？又要對他說：耶和華如此說：狗在何處舔拿伯的血，也必在何處舔你的血。【王上</a:t>
            </a:r>
            <a:r>
              <a:rPr lang="en-US" altLang="zh-TW" sz="2400" b="1" dirty="0"/>
              <a:t> 21:17~19</a:t>
            </a:r>
            <a:r>
              <a:rPr lang="zh-TW" altLang="zh-TW" sz="2400" b="1" dirty="0"/>
              <a:t>】</a:t>
            </a:r>
            <a:r>
              <a:rPr lang="en-US" altLang="zh-TW" sz="2400" b="1" dirty="0"/>
              <a:t/>
            </a:r>
            <a:br>
              <a:rPr lang="en-US" altLang="zh-TW" sz="2400" b="1" dirty="0"/>
            </a:br>
            <a:r>
              <a:rPr lang="en-US" altLang="zh-TW" sz="2400" b="1" baseline="30000" dirty="0"/>
              <a:t>17</a:t>
            </a:r>
            <a:r>
              <a:rPr lang="en-US" altLang="zh-TW" sz="2400" b="1" dirty="0"/>
              <a:t>Then the word of the Lord came to Elijah the </a:t>
            </a:r>
            <a:r>
              <a:rPr lang="en-US" altLang="zh-TW" sz="2400" b="1" dirty="0" err="1"/>
              <a:t>Tishbite</a:t>
            </a:r>
            <a:r>
              <a:rPr lang="en-US" altLang="zh-TW" sz="2400" b="1" dirty="0"/>
              <a:t>, saying, </a:t>
            </a:r>
            <a:r>
              <a:rPr lang="en-US" altLang="zh-TW" sz="2400" b="1" baseline="30000" dirty="0"/>
              <a:t>18</a:t>
            </a:r>
            <a:r>
              <a:rPr lang="en-US" altLang="zh-TW" sz="2400" b="1" dirty="0"/>
              <a:t>"Arise, go down to meet Ahab king of Israel, who is in Samaria; behold, he is in the vineyard of </a:t>
            </a:r>
            <a:r>
              <a:rPr lang="en-US" altLang="zh-TW" sz="2400" b="1" dirty="0" err="1"/>
              <a:t>Naboth</a:t>
            </a:r>
            <a:r>
              <a:rPr lang="en-US" altLang="zh-TW" sz="2400" b="1" dirty="0"/>
              <a:t>, where he has gone to take possession. </a:t>
            </a:r>
            <a:r>
              <a:rPr lang="en-US" altLang="zh-TW" sz="2400" b="1" baseline="30000" dirty="0"/>
              <a:t>19</a:t>
            </a:r>
            <a:r>
              <a:rPr lang="en-US" altLang="zh-TW" sz="2400" b="1" dirty="0"/>
              <a:t>And you shall say to him, 'Thus says the Lord, "Have you killed and also taken possession?" ' And you shall say to him, 'Thus says the Lord: "In the place where dogs licked up the blood of </a:t>
            </a:r>
            <a:r>
              <a:rPr lang="en-US" altLang="zh-TW" sz="2400" b="1" dirty="0" err="1"/>
              <a:t>Naboth</a:t>
            </a:r>
            <a:r>
              <a:rPr lang="en-US" altLang="zh-TW" sz="2400" b="1" dirty="0"/>
              <a:t> shall dogs lick your own blood." ' " </a:t>
            </a:r>
            <a:r>
              <a:rPr lang="zh-TW" altLang="zh-TW" sz="2400" b="1" dirty="0"/>
              <a:t>【</a:t>
            </a:r>
            <a:r>
              <a:rPr lang="en-US" altLang="zh-TW" sz="2400" b="1" dirty="0"/>
              <a:t>1King 21:17~19</a:t>
            </a:r>
            <a:r>
              <a:rPr lang="zh-TW" altLang="zh-TW" sz="2400" b="1" dirty="0"/>
              <a:t>】</a:t>
            </a:r>
          </a:p>
        </p:txBody>
      </p:sp>
    </p:spTree>
    <p:extLst>
      <p:ext uri="{BB962C8B-B14F-4D97-AF65-F5344CB8AC3E}">
        <p14:creationId xmlns:p14="http://schemas.microsoft.com/office/powerpoint/2010/main" val="982572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771550"/>
            <a:ext cx="8784976" cy="4093428"/>
          </a:xfrm>
          <a:prstGeom prst="rect">
            <a:avLst/>
          </a:prstGeom>
        </p:spPr>
        <p:txBody>
          <a:bodyPr wrap="square">
            <a:spAutoFit/>
          </a:bodyPr>
          <a:lstStyle/>
          <a:p>
            <a:r>
              <a:rPr lang="en-US" altLang="zh-TW" sz="2000" b="1" baseline="30000" dirty="0"/>
              <a:t>12</a:t>
            </a:r>
            <a:r>
              <a:rPr lang="zh-TW" altLang="zh-TW" sz="2000" b="1" dirty="0"/>
              <a:t>無賴的惡徒，行動就用乖僻的口，</a:t>
            </a:r>
            <a:r>
              <a:rPr lang="en-US" altLang="zh-TW" sz="2000" b="1" baseline="30000" dirty="0"/>
              <a:t>13</a:t>
            </a:r>
            <a:r>
              <a:rPr lang="zh-TW" altLang="zh-TW" sz="2000" b="1" dirty="0"/>
              <a:t>用眼傳神，用腳示意，用指點劃，</a:t>
            </a:r>
            <a:r>
              <a:rPr lang="en-US" altLang="zh-TW" sz="2000" b="1" baseline="30000" dirty="0"/>
              <a:t>14</a:t>
            </a:r>
            <a:r>
              <a:rPr lang="zh-TW" altLang="zh-TW" sz="2000" b="1" dirty="0"/>
              <a:t>心中乖僻，常設惡謀，布散紛爭。</a:t>
            </a:r>
            <a:r>
              <a:rPr lang="en-US" altLang="zh-TW" sz="2000" b="1" baseline="30000" dirty="0"/>
              <a:t>15</a:t>
            </a:r>
            <a:r>
              <a:rPr lang="zh-TW" altLang="zh-TW" sz="2000" b="1" dirty="0"/>
              <a:t>所以，災難必忽然臨到他身；他必頃刻敗壞，無法可治。</a:t>
            </a:r>
            <a:r>
              <a:rPr lang="en-US" altLang="zh-TW" sz="2000" b="1" baseline="30000" dirty="0"/>
              <a:t>16</a:t>
            </a:r>
            <a:r>
              <a:rPr lang="zh-TW" altLang="zh-TW" sz="2000" b="1" dirty="0"/>
              <a:t>耶和華所恨惡的有六樣，連他心所憎惡的共有七樣：</a:t>
            </a:r>
            <a:r>
              <a:rPr lang="en-US" altLang="zh-TW" sz="2000" b="1" baseline="30000" dirty="0"/>
              <a:t>17</a:t>
            </a:r>
            <a:r>
              <a:rPr lang="zh-TW" altLang="zh-TW" sz="2000" b="1" dirty="0"/>
              <a:t>就是高傲的眼，撒謊的舌，流無辜人血的手，</a:t>
            </a:r>
            <a:r>
              <a:rPr lang="en-US" altLang="zh-TW" sz="2000" b="1" baseline="30000" dirty="0"/>
              <a:t>18</a:t>
            </a:r>
            <a:r>
              <a:rPr lang="zh-TW" altLang="zh-TW" sz="2000" b="1" dirty="0"/>
              <a:t>圖謀惡計的心，飛跑行惡的腳，</a:t>
            </a:r>
            <a:r>
              <a:rPr lang="en-US" altLang="zh-TW" sz="2000" b="1" baseline="30000" dirty="0"/>
              <a:t>19</a:t>
            </a:r>
            <a:r>
              <a:rPr lang="zh-TW" altLang="zh-TW" sz="2000" b="1" dirty="0"/>
              <a:t>吐謊言的假見證，並弟兄中布散紛爭的人。【箴</a:t>
            </a:r>
            <a:r>
              <a:rPr lang="en-US" altLang="zh-TW" sz="2000" b="1" dirty="0"/>
              <a:t> 6:12~19</a:t>
            </a:r>
            <a:r>
              <a:rPr lang="zh-TW" altLang="zh-TW" sz="2000" b="1" dirty="0" smtClean="0"/>
              <a:t>】</a:t>
            </a:r>
            <a:r>
              <a:rPr lang="en-US" altLang="zh-TW" sz="2000" b="1" dirty="0"/>
              <a:t/>
            </a:r>
            <a:br>
              <a:rPr lang="en-US" altLang="zh-TW" sz="2000" b="1" dirty="0"/>
            </a:br>
            <a:r>
              <a:rPr lang="en-US" altLang="zh-TW" sz="2000" b="1" baseline="30000" dirty="0"/>
              <a:t>12</a:t>
            </a:r>
            <a:r>
              <a:rPr lang="en-US" altLang="zh-TW" sz="2000" b="1" dirty="0"/>
              <a:t>A worthless person, a wicked man, goes about with crooked speech, </a:t>
            </a:r>
            <a:r>
              <a:rPr lang="en-US" altLang="zh-TW" sz="2000" b="1" baseline="30000" dirty="0"/>
              <a:t>13</a:t>
            </a:r>
            <a:r>
              <a:rPr lang="en-US" altLang="zh-TW" sz="2000" b="1" dirty="0"/>
              <a:t>winks with his eyes, signals with his feet, points with his finger, </a:t>
            </a:r>
            <a:r>
              <a:rPr lang="en-US" altLang="zh-TW" sz="2000" b="1" baseline="30000" dirty="0"/>
              <a:t>14</a:t>
            </a:r>
            <a:r>
              <a:rPr lang="en-US" altLang="zh-TW" sz="2000" b="1" dirty="0"/>
              <a:t>with perverted heart devises evil, continually sowing discord; </a:t>
            </a:r>
            <a:r>
              <a:rPr lang="en-US" altLang="zh-TW" sz="2000" b="1" baseline="30000" dirty="0"/>
              <a:t>15</a:t>
            </a:r>
            <a:r>
              <a:rPr lang="en-US" altLang="zh-TW" sz="2000" b="1" dirty="0"/>
              <a:t>therefore calamity will come upon him suddenly; in a moment he will be broken beyond healing. </a:t>
            </a:r>
            <a:r>
              <a:rPr lang="en-US" altLang="zh-TW" sz="2000" b="1" baseline="30000" dirty="0"/>
              <a:t>16</a:t>
            </a:r>
            <a:r>
              <a:rPr lang="en-US" altLang="zh-TW" sz="2000" b="1" dirty="0"/>
              <a:t>There are six things that the Lord hates, seven that are an abomination to him: </a:t>
            </a:r>
            <a:r>
              <a:rPr lang="en-US" altLang="zh-TW" sz="2000" b="1" baseline="30000" dirty="0"/>
              <a:t>17</a:t>
            </a:r>
            <a:r>
              <a:rPr lang="en-US" altLang="zh-TW" sz="2000" b="1" dirty="0"/>
              <a:t>haughty eyes, a lying tongue, and hands that shed innocent blood, </a:t>
            </a:r>
            <a:r>
              <a:rPr lang="en-US" altLang="zh-TW" sz="2000" b="1" baseline="30000" dirty="0"/>
              <a:t>18</a:t>
            </a:r>
            <a:r>
              <a:rPr lang="en-US" altLang="zh-TW" sz="2000" b="1" dirty="0"/>
              <a:t>a heart that devises wicked plans, feet that make haste to run to evil, </a:t>
            </a:r>
            <a:r>
              <a:rPr lang="en-US" altLang="zh-TW" sz="2000" b="1" baseline="30000" dirty="0"/>
              <a:t>19</a:t>
            </a:r>
            <a:r>
              <a:rPr lang="en-US" altLang="zh-TW" sz="2000" b="1" dirty="0"/>
              <a:t>a false witness who breathes out lies, and one who sows discord among brothers. </a:t>
            </a:r>
            <a:r>
              <a:rPr lang="zh-TW" altLang="zh-TW" sz="2000" b="1" dirty="0"/>
              <a:t>【</a:t>
            </a:r>
            <a:r>
              <a:rPr lang="en-US" altLang="zh-TW" sz="2000" b="1" dirty="0" err="1"/>
              <a:t>Prov</a:t>
            </a:r>
            <a:r>
              <a:rPr lang="en-US" altLang="zh-TW" sz="2000" b="1" dirty="0"/>
              <a:t> 6:12~19</a:t>
            </a:r>
            <a:r>
              <a:rPr lang="zh-TW" altLang="zh-TW" sz="2000" b="1" dirty="0"/>
              <a:t>】</a:t>
            </a:r>
          </a:p>
        </p:txBody>
      </p:sp>
      <p:sp>
        <p:nvSpPr>
          <p:cNvPr id="3" name="矩形 2"/>
          <p:cNvSpPr/>
          <p:nvPr/>
        </p:nvSpPr>
        <p:spPr>
          <a:xfrm>
            <a:off x="395536" y="195486"/>
            <a:ext cx="2361544" cy="492443"/>
          </a:xfrm>
          <a:prstGeom prst="rect">
            <a:avLst/>
          </a:prstGeom>
          <a:solidFill>
            <a:srgbClr val="FFFF00"/>
          </a:solidFill>
        </p:spPr>
        <p:txBody>
          <a:bodyPr wrap="none">
            <a:spAutoFit/>
          </a:bodyPr>
          <a:lstStyle/>
          <a:p>
            <a:r>
              <a:rPr lang="en-US" altLang="zh-TW" sz="2600" b="1" dirty="0">
                <a:solidFill>
                  <a:srgbClr val="FF0000"/>
                </a:solidFill>
              </a:rPr>
              <a:t>Conclusion</a:t>
            </a:r>
            <a:r>
              <a:rPr lang="zh-TW" altLang="zh-TW" sz="2600" b="1" dirty="0">
                <a:solidFill>
                  <a:srgbClr val="FF0000"/>
                </a:solidFill>
              </a:rPr>
              <a:t>結論</a:t>
            </a:r>
          </a:p>
        </p:txBody>
      </p:sp>
    </p:spTree>
    <p:extLst>
      <p:ext uri="{BB962C8B-B14F-4D97-AF65-F5344CB8AC3E}">
        <p14:creationId xmlns:p14="http://schemas.microsoft.com/office/powerpoint/2010/main" val="1496796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23478"/>
            <a:ext cx="7510389" cy="461665"/>
          </a:xfrm>
          <a:prstGeom prst="rect">
            <a:avLst/>
          </a:prstGeom>
        </p:spPr>
        <p:txBody>
          <a:bodyPr wrap="none">
            <a:spAutoFit/>
          </a:bodyPr>
          <a:lstStyle/>
          <a:p>
            <a:r>
              <a:rPr lang="zh-TW" altLang="en-US" sz="2400" b="1" dirty="0" smtClean="0">
                <a:solidFill>
                  <a:srgbClr val="FF0000"/>
                </a:solidFill>
                <a:sym typeface="Wingdings"/>
              </a:rPr>
              <a:t></a:t>
            </a:r>
            <a:r>
              <a:rPr lang="zh-TW" altLang="zh-TW" sz="2400" b="1" dirty="0" smtClean="0"/>
              <a:t>所以</a:t>
            </a:r>
            <a:r>
              <a:rPr lang="zh-TW" altLang="zh-TW" sz="2400" b="1" dirty="0"/>
              <a:t>保羅這樣子忠告我們</a:t>
            </a:r>
            <a:r>
              <a:rPr lang="en-US" altLang="zh-TW" sz="2400" b="1" dirty="0" smtClean="0"/>
              <a:t>:</a:t>
            </a:r>
            <a:r>
              <a:rPr lang="en-US" altLang="zh-TW" sz="2400" b="1" dirty="0"/>
              <a:t> </a:t>
            </a:r>
            <a:r>
              <a:rPr lang="en-US" altLang="zh-TW" sz="2400" b="1" dirty="0" smtClean="0"/>
              <a:t>So </a:t>
            </a:r>
            <a:r>
              <a:rPr lang="en-US" altLang="zh-TW" sz="2400" b="1" dirty="0"/>
              <a:t>Paul </a:t>
            </a:r>
            <a:r>
              <a:rPr lang="en-US" altLang="zh-TW" sz="2400" b="1" dirty="0" smtClean="0"/>
              <a:t>advised </a:t>
            </a:r>
            <a:r>
              <a:rPr lang="en-US" altLang="zh-TW" sz="2400" b="1" dirty="0"/>
              <a:t>us like this:</a:t>
            </a:r>
            <a:endParaRPr lang="zh-TW" altLang="zh-TW" sz="2400" b="1" dirty="0"/>
          </a:p>
        </p:txBody>
      </p:sp>
      <p:sp>
        <p:nvSpPr>
          <p:cNvPr id="3" name="矩形 2"/>
          <p:cNvSpPr/>
          <p:nvPr/>
        </p:nvSpPr>
        <p:spPr>
          <a:xfrm>
            <a:off x="453100" y="619185"/>
            <a:ext cx="8496944" cy="4524315"/>
          </a:xfrm>
          <a:prstGeom prst="rect">
            <a:avLst/>
          </a:prstGeom>
        </p:spPr>
        <p:txBody>
          <a:bodyPr wrap="square">
            <a:spAutoFit/>
          </a:bodyPr>
          <a:lstStyle/>
          <a:p>
            <a:r>
              <a:rPr lang="en-US" altLang="zh-TW" sz="2400" b="1" baseline="30000" dirty="0"/>
              <a:t>12</a:t>
            </a:r>
            <a:r>
              <a:rPr lang="zh-TW" altLang="zh-TW" sz="2400" b="1" dirty="0"/>
              <a:t>所以，不要容罪在你們必死的身上作王，使你們順從身子的私慾。</a:t>
            </a:r>
            <a:r>
              <a:rPr lang="en-US" altLang="zh-TW" sz="2400" b="1" baseline="30000" dirty="0"/>
              <a:t>13</a:t>
            </a:r>
            <a:r>
              <a:rPr lang="zh-TW" altLang="zh-TW" sz="2400" b="1" dirty="0"/>
              <a:t>也不要將你們的肢體獻給罪作不義的器具；倒要像從死裡復活的人，將自己獻給神，並將肢體作義的器具獻給神。</a:t>
            </a:r>
            <a:r>
              <a:rPr lang="en-US" altLang="zh-TW" sz="2400" b="1" baseline="30000" dirty="0"/>
              <a:t>14</a:t>
            </a:r>
            <a:r>
              <a:rPr lang="zh-TW" altLang="zh-TW" sz="2400" b="1" dirty="0"/>
              <a:t>罪必不能作你們的主，因你們不在律法之下，乃在恩典之下。【羅</a:t>
            </a:r>
            <a:r>
              <a:rPr lang="en-US" altLang="zh-TW" sz="2400" b="1" dirty="0"/>
              <a:t> 6:12~14</a:t>
            </a:r>
            <a:r>
              <a:rPr lang="zh-TW" altLang="zh-TW" sz="2400" b="1" dirty="0"/>
              <a:t>】</a:t>
            </a:r>
            <a:r>
              <a:rPr lang="en-US" altLang="zh-TW" sz="2400" b="1" dirty="0"/>
              <a:t/>
            </a:r>
            <a:br>
              <a:rPr lang="en-US" altLang="zh-TW" sz="2400" b="1" dirty="0"/>
            </a:br>
            <a:r>
              <a:rPr lang="en-US" altLang="zh-TW" sz="2400" b="1" baseline="30000" dirty="0"/>
              <a:t>12</a:t>
            </a:r>
            <a:r>
              <a:rPr lang="en-US" altLang="zh-TW" sz="2400" b="1" dirty="0"/>
              <a:t>Let not sin therefore reign in your mortal bodies, to make you obey their passions. </a:t>
            </a:r>
            <a:r>
              <a:rPr lang="en-US" altLang="zh-TW" sz="2400" b="1" baseline="30000" dirty="0"/>
              <a:t>13</a:t>
            </a:r>
            <a:r>
              <a:rPr lang="en-US" altLang="zh-TW" sz="2400" b="1" dirty="0"/>
              <a:t>Do not present your members to sin as instruments for unrighteousness, but present yourselves to God as those who have been brought from death to life, and your members to God as instruments for righteousness. </a:t>
            </a:r>
            <a:r>
              <a:rPr lang="en-US" altLang="zh-TW" sz="2400" b="1" baseline="30000" dirty="0"/>
              <a:t>14</a:t>
            </a:r>
            <a:r>
              <a:rPr lang="en-US" altLang="zh-TW" sz="2400" b="1" dirty="0"/>
              <a:t>For sin will have no dominion over you, since you are not under law but under grace. </a:t>
            </a:r>
            <a:r>
              <a:rPr lang="zh-TW" altLang="zh-TW" sz="2400" b="1" dirty="0"/>
              <a:t>【</a:t>
            </a:r>
            <a:r>
              <a:rPr lang="en-US" altLang="zh-TW" sz="2400" b="1" dirty="0"/>
              <a:t>Rom 6:12~14</a:t>
            </a:r>
            <a:r>
              <a:rPr lang="zh-TW" altLang="zh-TW" sz="2400" b="1" dirty="0"/>
              <a:t>】</a:t>
            </a:r>
            <a:endParaRPr lang="zh-TW" altLang="en-US" sz="2400" b="1" dirty="0"/>
          </a:p>
        </p:txBody>
      </p:sp>
    </p:spTree>
    <p:extLst>
      <p:ext uri="{BB962C8B-B14F-4D97-AF65-F5344CB8AC3E}">
        <p14:creationId xmlns:p14="http://schemas.microsoft.com/office/powerpoint/2010/main" val="113053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57431"/>
            <a:ext cx="3634585" cy="492443"/>
          </a:xfrm>
          <a:prstGeom prst="rect">
            <a:avLst/>
          </a:prstGeom>
        </p:spPr>
        <p:txBody>
          <a:bodyPr wrap="none">
            <a:spAutoFit/>
          </a:bodyPr>
          <a:lstStyle/>
          <a:p>
            <a:r>
              <a:rPr lang="en-US" altLang="zh-TW" sz="2600" b="1" dirty="0" smtClean="0">
                <a:solidFill>
                  <a:srgbClr val="FF0000"/>
                </a:solidFill>
              </a:rPr>
              <a:t>Q: </a:t>
            </a:r>
            <a:r>
              <a:rPr lang="en-US" altLang="zh-TW" sz="2600" b="1" dirty="0" smtClean="0"/>
              <a:t>What is abomination?</a:t>
            </a:r>
            <a:endParaRPr lang="zh-TW" altLang="en-US" sz="2600" b="1" dirty="0"/>
          </a:p>
        </p:txBody>
      </p:sp>
      <p:sp>
        <p:nvSpPr>
          <p:cNvPr id="3" name="矩形 2"/>
          <p:cNvSpPr/>
          <p:nvPr/>
        </p:nvSpPr>
        <p:spPr>
          <a:xfrm>
            <a:off x="785204" y="3046851"/>
            <a:ext cx="7435049" cy="892552"/>
          </a:xfrm>
          <a:prstGeom prst="rect">
            <a:avLst/>
          </a:prstGeom>
        </p:spPr>
        <p:txBody>
          <a:bodyPr wrap="none">
            <a:spAutoFit/>
          </a:bodyPr>
          <a:lstStyle/>
          <a:p>
            <a:r>
              <a:rPr lang="zh-TW" altLang="en-US" sz="2600" b="1" dirty="0" smtClean="0"/>
              <a:t>就是讓人噁心</a:t>
            </a:r>
            <a:r>
              <a:rPr lang="en-US" altLang="zh-TW" sz="2600" b="1" dirty="0" smtClean="0"/>
              <a:t>, </a:t>
            </a:r>
            <a:r>
              <a:rPr lang="zh-TW" altLang="zh-TW" sz="2600" b="1" dirty="0" smtClean="0"/>
              <a:t>看</a:t>
            </a:r>
            <a:r>
              <a:rPr lang="zh-TW" altLang="zh-TW" sz="2600" b="1" dirty="0"/>
              <a:t>了讓人家全身產生厭惡</a:t>
            </a:r>
            <a:r>
              <a:rPr lang="zh-TW" altLang="zh-TW" sz="2600" b="1" dirty="0" smtClean="0"/>
              <a:t>感</a:t>
            </a:r>
            <a:r>
              <a:rPr lang="en-US" altLang="zh-TW" sz="2600" b="1" dirty="0"/>
              <a:t>,</a:t>
            </a:r>
            <a:r>
              <a:rPr lang="zh-TW" altLang="en-US" sz="2600" b="1" dirty="0" smtClean="0"/>
              <a:t>要</a:t>
            </a:r>
            <a:r>
              <a:rPr lang="zh-TW" altLang="en-US" sz="2600" b="1" dirty="0"/>
              <a:t>把</a:t>
            </a:r>
            <a:r>
              <a:rPr lang="zh-TW" altLang="en-US" sz="2600" b="1" dirty="0" smtClean="0"/>
              <a:t>你</a:t>
            </a:r>
            <a:endParaRPr lang="en-US" altLang="zh-TW" sz="2600" b="1" dirty="0" smtClean="0"/>
          </a:p>
          <a:p>
            <a:r>
              <a:rPr lang="zh-TW" altLang="en-US" sz="2600" b="1" dirty="0" smtClean="0"/>
              <a:t>吐出</a:t>
            </a:r>
            <a:r>
              <a:rPr lang="zh-TW" altLang="en-US" sz="2600" b="1" dirty="0"/>
              <a:t>來</a:t>
            </a:r>
            <a:r>
              <a:rPr lang="en-US" altLang="zh-TW" sz="2600" b="1" dirty="0"/>
              <a:t>.</a:t>
            </a:r>
            <a:r>
              <a:rPr lang="en-US" altLang="zh-TW" dirty="0"/>
              <a:t> </a:t>
            </a:r>
            <a:endParaRPr lang="zh-TW" altLang="en-US" dirty="0"/>
          </a:p>
        </p:txBody>
      </p:sp>
      <p:sp>
        <p:nvSpPr>
          <p:cNvPr id="5" name="矩形 4"/>
          <p:cNvSpPr/>
          <p:nvPr/>
        </p:nvSpPr>
        <p:spPr>
          <a:xfrm>
            <a:off x="755576" y="3934127"/>
            <a:ext cx="7932621" cy="892552"/>
          </a:xfrm>
          <a:prstGeom prst="rect">
            <a:avLst/>
          </a:prstGeom>
        </p:spPr>
        <p:txBody>
          <a:bodyPr wrap="none">
            <a:spAutoFit/>
          </a:bodyPr>
          <a:lstStyle/>
          <a:p>
            <a:r>
              <a:rPr lang="en-US" altLang="zh-TW" sz="2600" b="1" dirty="0" smtClean="0"/>
              <a:t>A thing that causes disgust </a:t>
            </a:r>
            <a:r>
              <a:rPr lang="en-US" altLang="zh-TW" sz="2600" b="1" dirty="0"/>
              <a:t>or hatred </a:t>
            </a:r>
            <a:r>
              <a:rPr lang="en-US" altLang="zh-TW" sz="2600" b="1" dirty="0" smtClean="0"/>
              <a:t>, which makes you </a:t>
            </a:r>
          </a:p>
          <a:p>
            <a:r>
              <a:rPr lang="en-US" altLang="zh-TW" sz="2600" b="1" dirty="0" smtClean="0"/>
              <a:t>want to spit it out.</a:t>
            </a:r>
            <a:endParaRPr lang="zh-TW" altLang="en-US" sz="2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747" y="988620"/>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ç¸éå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729709"/>
            <a:ext cx="2286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67544" y="988620"/>
            <a:ext cx="540533" cy="492443"/>
          </a:xfrm>
          <a:prstGeom prst="rect">
            <a:avLst/>
          </a:prstGeom>
        </p:spPr>
        <p:txBody>
          <a:bodyPr wrap="none">
            <a:spAutoFit/>
          </a:bodyPr>
          <a:lstStyle/>
          <a:p>
            <a:r>
              <a:rPr lang="zh-TW" altLang="en-US" sz="2600" b="1" dirty="0">
                <a:solidFill>
                  <a:srgbClr val="FF0000"/>
                </a:solidFill>
                <a:sym typeface="Wingdings"/>
              </a:rPr>
              <a:t></a:t>
            </a:r>
            <a:endParaRPr lang="zh-TW" altLang="en-US" sz="2600" dirty="0"/>
          </a:p>
        </p:txBody>
      </p:sp>
    </p:spTree>
    <p:extLst>
      <p:ext uri="{BB962C8B-B14F-4D97-AF65-F5344CB8AC3E}">
        <p14:creationId xmlns:p14="http://schemas.microsoft.com/office/powerpoint/2010/main" val="61810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11510"/>
            <a:ext cx="8604448" cy="1292662"/>
          </a:xfrm>
          <a:prstGeom prst="rect">
            <a:avLst/>
          </a:prstGeom>
        </p:spPr>
        <p:txBody>
          <a:bodyPr wrap="square">
            <a:spAutoFit/>
          </a:bodyPr>
          <a:lstStyle/>
          <a:p>
            <a:r>
              <a:rPr lang="zh-TW" altLang="en-US" sz="2600" b="1" dirty="0" smtClean="0">
                <a:solidFill>
                  <a:srgbClr val="FF0000"/>
                </a:solidFill>
                <a:sym typeface="Wingdings"/>
              </a:rPr>
              <a:t></a:t>
            </a:r>
            <a:r>
              <a:rPr lang="zh-TW" altLang="zh-TW" sz="2600" b="1" dirty="0" smtClean="0"/>
              <a:t>最</a:t>
            </a:r>
            <a:r>
              <a:rPr lang="zh-TW" altLang="zh-TW" sz="2600" b="1" dirty="0"/>
              <a:t>重要的就是所羅門所說的</a:t>
            </a:r>
            <a:r>
              <a:rPr lang="en-US" altLang="zh-TW" sz="2600" b="1" dirty="0"/>
              <a:t>, </a:t>
            </a:r>
            <a:r>
              <a:rPr lang="zh-TW" altLang="zh-TW" sz="2600" b="1" dirty="0">
                <a:solidFill>
                  <a:srgbClr val="FF0000"/>
                </a:solidFill>
              </a:rPr>
              <a:t>對神的一個敬畏的</a:t>
            </a:r>
            <a:r>
              <a:rPr lang="zh-TW" altLang="zh-TW" sz="2600" b="1" dirty="0" smtClean="0">
                <a:solidFill>
                  <a:srgbClr val="FF0000"/>
                </a:solidFill>
              </a:rPr>
              <a:t>心</a:t>
            </a:r>
            <a:endParaRPr lang="en-US" altLang="zh-TW" sz="2600" b="1" dirty="0" smtClean="0">
              <a:solidFill>
                <a:srgbClr val="FF0000"/>
              </a:solidFill>
            </a:endParaRPr>
          </a:p>
          <a:p>
            <a:r>
              <a:rPr lang="en-US" altLang="zh-TW" sz="2600" b="1" dirty="0"/>
              <a:t> </a:t>
            </a:r>
            <a:r>
              <a:rPr lang="en-US" altLang="zh-TW" sz="2600" b="1" dirty="0" smtClean="0"/>
              <a:t>   The </a:t>
            </a:r>
            <a:r>
              <a:rPr lang="en-US" altLang="zh-TW" sz="2600" b="1" dirty="0"/>
              <a:t>most important thing </a:t>
            </a:r>
            <a:r>
              <a:rPr lang="en-US" altLang="zh-TW" sz="2600" b="1" dirty="0" smtClean="0"/>
              <a:t>is, what </a:t>
            </a:r>
            <a:r>
              <a:rPr lang="en-US" altLang="zh-TW" sz="2600" b="1" dirty="0"/>
              <a:t>Solomon said, </a:t>
            </a:r>
            <a:r>
              <a:rPr lang="en-US" altLang="zh-TW" sz="2600" b="1" dirty="0">
                <a:solidFill>
                  <a:srgbClr val="FF0000"/>
                </a:solidFill>
              </a:rPr>
              <a:t>a </a:t>
            </a:r>
            <a:r>
              <a:rPr lang="en-US" altLang="zh-TW" sz="2600" b="1" dirty="0" smtClean="0">
                <a:solidFill>
                  <a:srgbClr val="FF0000"/>
                </a:solidFill>
              </a:rPr>
              <a:t>fearful</a:t>
            </a:r>
          </a:p>
          <a:p>
            <a:r>
              <a:rPr lang="en-US" altLang="zh-TW" sz="2600" b="1" dirty="0">
                <a:solidFill>
                  <a:srgbClr val="FF0000"/>
                </a:solidFill>
              </a:rPr>
              <a:t> </a:t>
            </a:r>
            <a:r>
              <a:rPr lang="en-US" altLang="zh-TW" sz="2600" b="1" dirty="0" smtClean="0">
                <a:solidFill>
                  <a:srgbClr val="FF0000"/>
                </a:solidFill>
              </a:rPr>
              <a:t>    </a:t>
            </a:r>
            <a:r>
              <a:rPr lang="en-US" altLang="zh-TW" sz="2600" b="1" dirty="0">
                <a:solidFill>
                  <a:srgbClr val="FF0000"/>
                </a:solidFill>
              </a:rPr>
              <a:t>heart for God</a:t>
            </a:r>
            <a:r>
              <a:rPr lang="en-US" altLang="zh-TW" sz="2600" b="1" dirty="0"/>
              <a:t>.</a:t>
            </a:r>
            <a:endParaRPr lang="zh-TW" altLang="zh-TW" sz="2600" b="1" dirty="0"/>
          </a:p>
        </p:txBody>
      </p:sp>
      <p:sp>
        <p:nvSpPr>
          <p:cNvPr id="3" name="矩形 2"/>
          <p:cNvSpPr/>
          <p:nvPr/>
        </p:nvSpPr>
        <p:spPr>
          <a:xfrm>
            <a:off x="881336" y="1995686"/>
            <a:ext cx="7920880" cy="1692771"/>
          </a:xfrm>
          <a:prstGeom prst="rect">
            <a:avLst/>
          </a:prstGeom>
        </p:spPr>
        <p:txBody>
          <a:bodyPr wrap="square">
            <a:spAutoFit/>
          </a:bodyPr>
          <a:lstStyle/>
          <a:p>
            <a:r>
              <a:rPr lang="en-US" altLang="zh-TW" sz="2600" b="1" baseline="30000" dirty="0"/>
              <a:t>10</a:t>
            </a:r>
            <a:r>
              <a:rPr lang="zh-TW" altLang="zh-TW" sz="2600" b="1" dirty="0"/>
              <a:t>敬畏耶和華是智慧的開端；認識至聖者便是聰明。【箴</a:t>
            </a:r>
            <a:r>
              <a:rPr lang="en-US" altLang="zh-TW" sz="2600" b="1" dirty="0"/>
              <a:t> 9:10</a:t>
            </a:r>
            <a:r>
              <a:rPr lang="zh-TW" altLang="zh-TW" sz="2600" b="1" dirty="0"/>
              <a:t>】</a:t>
            </a:r>
            <a:r>
              <a:rPr lang="en-US" altLang="zh-TW" sz="2600" b="1" dirty="0"/>
              <a:t/>
            </a:r>
            <a:br>
              <a:rPr lang="en-US" altLang="zh-TW" sz="2600" b="1" dirty="0"/>
            </a:br>
            <a:r>
              <a:rPr lang="en-US" altLang="zh-TW" sz="2600" b="1" baseline="30000" dirty="0"/>
              <a:t>10</a:t>
            </a:r>
            <a:r>
              <a:rPr lang="en-US" altLang="zh-TW" sz="2600" b="1" dirty="0"/>
              <a:t>The fear of the Lord is the beginning of wisdom, and the knowledge of the Holy One is insight. </a:t>
            </a:r>
            <a:r>
              <a:rPr lang="zh-TW" altLang="zh-TW" sz="2600" b="1" dirty="0"/>
              <a:t>【</a:t>
            </a:r>
            <a:r>
              <a:rPr lang="en-US" altLang="zh-TW" sz="2600" b="1" dirty="0" err="1"/>
              <a:t>Prov</a:t>
            </a:r>
            <a:r>
              <a:rPr lang="en-US" altLang="zh-TW" sz="2600" b="1" dirty="0"/>
              <a:t> 9:10</a:t>
            </a:r>
            <a:r>
              <a:rPr lang="zh-TW" altLang="zh-TW" sz="2600" b="1" dirty="0"/>
              <a:t>】</a:t>
            </a:r>
          </a:p>
        </p:txBody>
      </p:sp>
    </p:spTree>
    <p:extLst>
      <p:ext uri="{BB962C8B-B14F-4D97-AF65-F5344CB8AC3E}">
        <p14:creationId xmlns:p14="http://schemas.microsoft.com/office/powerpoint/2010/main" val="45427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3075806"/>
            <a:ext cx="8208912" cy="1692771"/>
          </a:xfrm>
          <a:prstGeom prst="rect">
            <a:avLst/>
          </a:prstGeom>
        </p:spPr>
        <p:txBody>
          <a:bodyPr wrap="square">
            <a:spAutoFit/>
          </a:bodyPr>
          <a:lstStyle/>
          <a:p>
            <a:r>
              <a:rPr lang="zh-TW" altLang="en-US" sz="2600" b="1" baseline="30000" dirty="0" smtClean="0"/>
              <a:t> </a:t>
            </a:r>
            <a:r>
              <a:rPr lang="en-US" altLang="zh-TW" sz="2600" b="1" baseline="30000" dirty="0" smtClean="0"/>
              <a:t>15</a:t>
            </a:r>
            <a:r>
              <a:rPr lang="zh-TW" altLang="zh-TW" sz="2600" b="1" dirty="0"/>
              <a:t>所以，災難必忽然臨到他身；他必頃刻敗壞，無法可治。【箴</a:t>
            </a:r>
            <a:r>
              <a:rPr lang="en-US" altLang="zh-TW" sz="2600" b="1" dirty="0"/>
              <a:t> 6:15</a:t>
            </a:r>
            <a:r>
              <a:rPr lang="zh-TW" altLang="zh-TW" sz="2600" b="1" dirty="0"/>
              <a:t>】</a:t>
            </a:r>
            <a:r>
              <a:rPr lang="en-US" altLang="zh-TW" sz="2600" b="1" dirty="0"/>
              <a:t/>
            </a:r>
            <a:br>
              <a:rPr lang="en-US" altLang="zh-TW" sz="2600" b="1" dirty="0"/>
            </a:br>
            <a:r>
              <a:rPr lang="en-US" altLang="zh-TW" sz="2600" b="1" baseline="30000" dirty="0"/>
              <a:t>15</a:t>
            </a:r>
            <a:r>
              <a:rPr lang="en-US" altLang="zh-TW" sz="2600" b="1" dirty="0"/>
              <a:t>therefore calamity will come upon him suddenly; in a moment he will be broken beyond healing. </a:t>
            </a:r>
            <a:r>
              <a:rPr lang="zh-TW" altLang="zh-TW" sz="2600" b="1" dirty="0"/>
              <a:t>【</a:t>
            </a:r>
            <a:r>
              <a:rPr lang="en-US" altLang="zh-TW" sz="2600" b="1" dirty="0" err="1"/>
              <a:t>Prov</a:t>
            </a:r>
            <a:r>
              <a:rPr lang="en-US" altLang="zh-TW" sz="2600" b="1" dirty="0"/>
              <a:t> 6:15</a:t>
            </a:r>
            <a:r>
              <a:rPr lang="zh-TW" altLang="zh-TW" sz="2600" b="1" dirty="0"/>
              <a:t>】</a:t>
            </a:r>
          </a:p>
        </p:txBody>
      </p:sp>
      <p:sp>
        <p:nvSpPr>
          <p:cNvPr id="3" name="矩形 2"/>
          <p:cNvSpPr/>
          <p:nvPr/>
        </p:nvSpPr>
        <p:spPr>
          <a:xfrm>
            <a:off x="375299" y="339502"/>
            <a:ext cx="8280920" cy="523220"/>
          </a:xfrm>
          <a:prstGeom prst="rect">
            <a:avLst/>
          </a:prstGeom>
        </p:spPr>
        <p:txBody>
          <a:bodyPr wrap="square">
            <a:spAutoFit/>
          </a:bodyPr>
          <a:lstStyle/>
          <a:p>
            <a:r>
              <a:rPr lang="zh-TW" altLang="en-US" sz="2600" b="1" dirty="0" smtClean="0">
                <a:solidFill>
                  <a:srgbClr val="FF0000"/>
                </a:solidFill>
                <a:sym typeface="Wingdings"/>
              </a:rPr>
              <a:t></a:t>
            </a:r>
            <a:r>
              <a:rPr lang="zh-TW" altLang="zh-TW" sz="2800" b="1" dirty="0"/>
              <a:t>上帝處理</a:t>
            </a:r>
            <a:r>
              <a:rPr lang="en-US" altLang="zh-TW" sz="2800" b="1" dirty="0"/>
              <a:t>abomination</a:t>
            </a:r>
            <a:r>
              <a:rPr lang="zh-TW" altLang="zh-TW" sz="2800" b="1" dirty="0"/>
              <a:t>的方法</a:t>
            </a:r>
            <a:r>
              <a:rPr lang="en-US" altLang="zh-TW" sz="2800" b="1" dirty="0" smtClean="0"/>
              <a:t>.</a:t>
            </a:r>
            <a:endParaRPr lang="zh-TW" altLang="zh-TW" sz="2800" b="1" dirty="0"/>
          </a:p>
        </p:txBody>
      </p:sp>
      <p:pic>
        <p:nvPicPr>
          <p:cNvPr id="5" name="Picture 10" descr="ãåå°é¦¬æ¡¶è£¡é¢ å¡éãçåçæå°çµæ"/>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1059582"/>
            <a:ext cx="2016223"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87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5816" y="1345873"/>
            <a:ext cx="8356664" cy="3293209"/>
          </a:xfrm>
          <a:prstGeom prst="rect">
            <a:avLst/>
          </a:prstGeom>
        </p:spPr>
        <p:txBody>
          <a:bodyPr wrap="square">
            <a:spAutoFit/>
          </a:bodyPr>
          <a:lstStyle/>
          <a:p>
            <a:r>
              <a:rPr lang="en-US" altLang="zh-TW" sz="2600" b="1" dirty="0" smtClean="0"/>
              <a:t>(</a:t>
            </a:r>
            <a:r>
              <a:rPr lang="en-US" altLang="zh-TW" sz="2600" b="1" dirty="0"/>
              <a:t>1)</a:t>
            </a:r>
            <a:r>
              <a:rPr lang="zh-TW" altLang="zh-TW" sz="2600" b="1" dirty="0"/>
              <a:t>高傲的</a:t>
            </a:r>
            <a:r>
              <a:rPr lang="zh-TW" altLang="zh-TW" sz="2600" b="1" dirty="0" smtClean="0"/>
              <a:t>眼</a:t>
            </a:r>
            <a:r>
              <a:rPr lang="en-US" altLang="zh-TW" sz="2600" b="1" baseline="30000" dirty="0"/>
              <a:t> </a:t>
            </a:r>
            <a:r>
              <a:rPr lang="en-US" altLang="zh-TW" sz="2600" b="1" dirty="0" smtClean="0"/>
              <a:t> / haughty eyes</a:t>
            </a:r>
            <a:endParaRPr lang="en-US" altLang="zh-TW" sz="2600" b="1" dirty="0"/>
          </a:p>
          <a:p>
            <a:r>
              <a:rPr lang="en-US" altLang="zh-TW" sz="2600" b="1" dirty="0" smtClean="0"/>
              <a:t>(</a:t>
            </a:r>
            <a:r>
              <a:rPr lang="en-US" altLang="zh-TW" sz="2600" b="1" dirty="0"/>
              <a:t>2)</a:t>
            </a:r>
            <a:r>
              <a:rPr lang="zh-TW" altLang="zh-TW" sz="2600" b="1" dirty="0"/>
              <a:t>撒謊的</a:t>
            </a:r>
            <a:r>
              <a:rPr lang="zh-TW" altLang="zh-TW" sz="2600" b="1" dirty="0" smtClean="0"/>
              <a:t>舌</a:t>
            </a:r>
            <a:r>
              <a:rPr lang="en-US" altLang="zh-TW" sz="2600" b="1" dirty="0" smtClean="0"/>
              <a:t>/ a </a:t>
            </a:r>
            <a:r>
              <a:rPr lang="en-US" altLang="zh-TW" sz="2600" b="1" dirty="0"/>
              <a:t>lying tongue</a:t>
            </a:r>
            <a:endParaRPr lang="en-US" altLang="zh-TW" sz="2600" b="1" dirty="0" smtClean="0"/>
          </a:p>
          <a:p>
            <a:r>
              <a:rPr lang="en-US" altLang="zh-TW" sz="2600" b="1" dirty="0" smtClean="0"/>
              <a:t>(</a:t>
            </a:r>
            <a:r>
              <a:rPr lang="en-US" altLang="zh-TW" sz="2600" b="1" dirty="0"/>
              <a:t>3)</a:t>
            </a:r>
            <a:r>
              <a:rPr lang="zh-TW" altLang="zh-TW" sz="2600" b="1" dirty="0"/>
              <a:t>流無辜人血的</a:t>
            </a:r>
            <a:r>
              <a:rPr lang="zh-TW" altLang="zh-TW" sz="2600" b="1" dirty="0" smtClean="0"/>
              <a:t>手</a:t>
            </a:r>
            <a:r>
              <a:rPr lang="en-US" altLang="zh-TW" sz="2600" b="1" dirty="0" smtClean="0"/>
              <a:t>/ hands </a:t>
            </a:r>
            <a:r>
              <a:rPr lang="en-US" altLang="zh-TW" sz="2600" b="1" dirty="0"/>
              <a:t>that shed innocent blood</a:t>
            </a:r>
            <a:endParaRPr lang="en-US" altLang="zh-TW" sz="2600" b="1" dirty="0" smtClean="0"/>
          </a:p>
          <a:p>
            <a:r>
              <a:rPr lang="en-US" altLang="zh-TW" sz="2600" b="1" dirty="0" smtClean="0"/>
              <a:t>(</a:t>
            </a:r>
            <a:r>
              <a:rPr lang="en-US" altLang="zh-TW" sz="2600" b="1" dirty="0"/>
              <a:t>4)</a:t>
            </a:r>
            <a:r>
              <a:rPr lang="zh-TW" altLang="zh-TW" sz="2600" b="1" dirty="0"/>
              <a:t>圖謀惡計的</a:t>
            </a:r>
            <a:r>
              <a:rPr lang="zh-TW" altLang="zh-TW" sz="2600" b="1" dirty="0" smtClean="0"/>
              <a:t>心</a:t>
            </a:r>
            <a:r>
              <a:rPr lang="en-US" altLang="zh-TW" sz="2600" b="1" dirty="0" smtClean="0"/>
              <a:t>/ a </a:t>
            </a:r>
            <a:r>
              <a:rPr lang="en-US" altLang="zh-TW" sz="2600" b="1" dirty="0"/>
              <a:t>heart that devises wicked plans</a:t>
            </a:r>
            <a:endParaRPr lang="en-US" altLang="zh-TW" sz="2600" b="1" dirty="0" smtClean="0"/>
          </a:p>
          <a:p>
            <a:r>
              <a:rPr lang="en-US" altLang="zh-TW" sz="2600" b="1" dirty="0" smtClean="0"/>
              <a:t>(</a:t>
            </a:r>
            <a:r>
              <a:rPr lang="en-US" altLang="zh-TW" sz="2600" b="1" dirty="0"/>
              <a:t>5)</a:t>
            </a:r>
            <a:r>
              <a:rPr lang="zh-TW" altLang="zh-TW" sz="2600" b="1" dirty="0"/>
              <a:t>飛跑行惡的</a:t>
            </a:r>
            <a:r>
              <a:rPr lang="zh-TW" altLang="zh-TW" sz="2600" b="1" dirty="0" smtClean="0"/>
              <a:t>腳</a:t>
            </a:r>
            <a:r>
              <a:rPr lang="en-US" altLang="zh-TW" sz="2600" b="1" dirty="0" smtClean="0"/>
              <a:t>/ feet </a:t>
            </a:r>
            <a:r>
              <a:rPr lang="en-US" altLang="zh-TW" sz="2600" b="1" dirty="0"/>
              <a:t>that make haste to run to evil</a:t>
            </a:r>
            <a:endParaRPr lang="en-US" altLang="zh-TW" sz="2600" b="1" dirty="0" smtClean="0"/>
          </a:p>
          <a:p>
            <a:r>
              <a:rPr lang="en-US" altLang="zh-TW" sz="2600" b="1" dirty="0" smtClean="0"/>
              <a:t>(</a:t>
            </a:r>
            <a:r>
              <a:rPr lang="en-US" altLang="zh-TW" sz="2600" b="1" dirty="0"/>
              <a:t>6)</a:t>
            </a:r>
            <a:r>
              <a:rPr lang="zh-TW" altLang="zh-TW" sz="2600" b="1" dirty="0"/>
              <a:t>吐謊言的假</a:t>
            </a:r>
            <a:r>
              <a:rPr lang="zh-TW" altLang="zh-TW" sz="2600" b="1" dirty="0" smtClean="0"/>
              <a:t>見證</a:t>
            </a:r>
            <a:r>
              <a:rPr lang="en-US" altLang="zh-TW" sz="2600" b="1" dirty="0" smtClean="0"/>
              <a:t>/ a </a:t>
            </a:r>
            <a:r>
              <a:rPr lang="en-US" altLang="zh-TW" sz="2600" b="1" dirty="0"/>
              <a:t>false witness who breathes out lies</a:t>
            </a:r>
            <a:endParaRPr lang="en-US" altLang="zh-TW" sz="2600" b="1" dirty="0" smtClean="0"/>
          </a:p>
          <a:p>
            <a:r>
              <a:rPr lang="en-US" altLang="zh-TW" sz="2600" b="1" dirty="0" smtClean="0"/>
              <a:t>(</a:t>
            </a:r>
            <a:r>
              <a:rPr lang="en-US" altLang="zh-TW" sz="2600" b="1" dirty="0"/>
              <a:t>7</a:t>
            </a:r>
            <a:r>
              <a:rPr lang="en-US" altLang="zh-TW" sz="2600" b="1" dirty="0" smtClean="0"/>
              <a:t>)</a:t>
            </a:r>
            <a:r>
              <a:rPr lang="zh-TW" altLang="zh-TW" sz="2600" b="1" dirty="0" smtClean="0"/>
              <a:t>弟兄</a:t>
            </a:r>
            <a:r>
              <a:rPr lang="zh-TW" altLang="zh-TW" sz="2600" b="1" dirty="0"/>
              <a:t>中布散紛爭的</a:t>
            </a:r>
            <a:r>
              <a:rPr lang="zh-TW" altLang="zh-TW" sz="2600" b="1" dirty="0" smtClean="0"/>
              <a:t>人</a:t>
            </a:r>
            <a:r>
              <a:rPr lang="en-US" altLang="zh-TW" sz="2600" b="1" dirty="0" smtClean="0"/>
              <a:t>/ one </a:t>
            </a:r>
            <a:r>
              <a:rPr lang="en-US" altLang="zh-TW" sz="2600" b="1" dirty="0"/>
              <a:t>who sows discord among </a:t>
            </a:r>
            <a:endParaRPr lang="en-US" altLang="zh-TW" sz="2600" b="1" dirty="0" smtClean="0"/>
          </a:p>
          <a:p>
            <a:r>
              <a:rPr lang="en-US" altLang="zh-TW" sz="2600" b="1" dirty="0"/>
              <a:t> </a:t>
            </a:r>
            <a:r>
              <a:rPr lang="en-US" altLang="zh-TW" sz="2600" b="1" dirty="0" smtClean="0"/>
              <a:t>                                               brothers</a:t>
            </a:r>
            <a:endParaRPr lang="zh-TW" altLang="en-US" sz="2600" b="1" dirty="0"/>
          </a:p>
        </p:txBody>
      </p:sp>
      <p:sp>
        <p:nvSpPr>
          <p:cNvPr id="3" name="矩形 2"/>
          <p:cNvSpPr/>
          <p:nvPr/>
        </p:nvSpPr>
        <p:spPr>
          <a:xfrm>
            <a:off x="395536" y="488369"/>
            <a:ext cx="7920880" cy="492443"/>
          </a:xfrm>
          <a:prstGeom prst="rect">
            <a:avLst/>
          </a:prstGeom>
        </p:spPr>
        <p:txBody>
          <a:bodyPr wrap="square">
            <a:spAutoFit/>
          </a:bodyPr>
          <a:lstStyle/>
          <a:p>
            <a:r>
              <a:rPr lang="en-US" altLang="zh-TW" sz="2600" b="1" dirty="0" smtClean="0">
                <a:solidFill>
                  <a:srgbClr val="FF0000"/>
                </a:solidFill>
                <a:sym typeface="Wingdings"/>
              </a:rPr>
              <a:t></a:t>
            </a:r>
            <a:r>
              <a:rPr lang="en-US" altLang="zh-TW" sz="2600" b="1" dirty="0" smtClean="0"/>
              <a:t>7 Abominations to the Lord /</a:t>
            </a:r>
            <a:r>
              <a:rPr lang="zh-TW" altLang="zh-TW" sz="2600" b="1" dirty="0" smtClean="0"/>
              <a:t>七</a:t>
            </a:r>
            <a:r>
              <a:rPr lang="zh-TW" altLang="zh-TW" sz="2600" b="1" dirty="0"/>
              <a:t>個讓神憎惡的罪</a:t>
            </a:r>
            <a:endParaRPr lang="zh-TW" altLang="en-US" sz="2600" b="1" dirty="0"/>
          </a:p>
        </p:txBody>
      </p:sp>
    </p:spTree>
    <p:extLst>
      <p:ext uri="{BB962C8B-B14F-4D97-AF65-F5344CB8AC3E}">
        <p14:creationId xmlns:p14="http://schemas.microsoft.com/office/powerpoint/2010/main" val="324919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267494"/>
            <a:ext cx="3763146" cy="492443"/>
          </a:xfrm>
          <a:prstGeom prst="rect">
            <a:avLst/>
          </a:prstGeom>
        </p:spPr>
        <p:txBody>
          <a:bodyPr wrap="none">
            <a:spAutoFit/>
          </a:bodyPr>
          <a:lstStyle/>
          <a:p>
            <a:r>
              <a:rPr lang="en-US" altLang="zh-TW" sz="2600" b="1" dirty="0">
                <a:solidFill>
                  <a:srgbClr val="FF0000"/>
                </a:solidFill>
              </a:rPr>
              <a:t>I. </a:t>
            </a:r>
            <a:r>
              <a:rPr lang="zh-TW" altLang="zh-TW" sz="2600" b="1" u="sng" dirty="0"/>
              <a:t>高傲的眼</a:t>
            </a:r>
            <a:r>
              <a:rPr lang="en-US" altLang="zh-TW" sz="2600" b="1" u="sng" dirty="0"/>
              <a:t>/Haughty Eyes</a:t>
            </a:r>
            <a:endParaRPr lang="zh-TW" altLang="zh-TW" sz="2600" b="1"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545" y="1131590"/>
            <a:ext cx="3096344" cy="194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07504" y="3219822"/>
            <a:ext cx="9036496" cy="1415772"/>
          </a:xfrm>
          <a:prstGeom prst="rect">
            <a:avLst/>
          </a:prstGeom>
        </p:spPr>
        <p:txBody>
          <a:bodyPr wrap="square">
            <a:spAutoFit/>
          </a:bodyPr>
          <a:lstStyle/>
          <a:p>
            <a:r>
              <a:rPr lang="zh-TW" altLang="zh-TW" sz="2600" b="1" dirty="0"/>
              <a:t>這種</a:t>
            </a:r>
            <a:r>
              <a:rPr lang="en-US" altLang="zh-TW" sz="2600" b="1" dirty="0"/>
              <a:t>entertaining </a:t>
            </a:r>
            <a:r>
              <a:rPr lang="zh-TW" altLang="zh-TW" sz="2600" b="1" dirty="0"/>
              <a:t>式的</a:t>
            </a:r>
            <a:r>
              <a:rPr lang="zh-TW" altLang="zh-TW" sz="2600" b="1" dirty="0" smtClean="0"/>
              <a:t>高傲</a:t>
            </a:r>
            <a:r>
              <a:rPr lang="en-US" altLang="zh-TW" sz="2600" b="1" dirty="0"/>
              <a:t> </a:t>
            </a:r>
            <a:r>
              <a:rPr lang="en-US" altLang="zh-TW" sz="3200" b="1" dirty="0" smtClean="0">
                <a:solidFill>
                  <a:srgbClr val="FF0000"/>
                </a:solidFill>
                <a:latin typeface="標楷體"/>
                <a:ea typeface="標楷體"/>
              </a:rPr>
              <a:t>≠</a:t>
            </a:r>
            <a:r>
              <a:rPr lang="zh-TW" altLang="en-US" sz="2600" b="1" dirty="0" smtClean="0">
                <a:latin typeface="+mn-ea"/>
              </a:rPr>
              <a:t>不</a:t>
            </a:r>
            <a:r>
              <a:rPr lang="zh-TW" altLang="zh-TW" sz="2600" b="1" dirty="0" smtClean="0"/>
              <a:t>把</a:t>
            </a:r>
            <a:r>
              <a:rPr lang="zh-TW" altLang="zh-TW" sz="2600" b="1" dirty="0"/>
              <a:t>上帝放在眼裡的那種</a:t>
            </a:r>
            <a:r>
              <a:rPr lang="zh-TW" altLang="zh-TW" sz="2600" b="1" dirty="0" smtClean="0"/>
              <a:t>高傲</a:t>
            </a:r>
            <a:endParaRPr lang="en-US" altLang="zh-TW" sz="2600" b="1" dirty="0" smtClean="0"/>
          </a:p>
          <a:p>
            <a:r>
              <a:rPr lang="en-US" altLang="zh-TW" sz="2600" b="1" dirty="0" smtClean="0"/>
              <a:t> this </a:t>
            </a:r>
            <a:r>
              <a:rPr lang="en-US" altLang="zh-TW" sz="2600" b="1" dirty="0"/>
              <a:t>kind of </a:t>
            </a:r>
            <a:r>
              <a:rPr lang="en-US" altLang="zh-TW" sz="2600" b="1" dirty="0" smtClean="0"/>
              <a:t>entertaining</a:t>
            </a:r>
            <a:r>
              <a:rPr lang="en-US" altLang="zh-TW" sz="2600" b="1" dirty="0"/>
              <a:t> </a:t>
            </a:r>
            <a:r>
              <a:rPr lang="en-US" altLang="zh-TW" sz="2600" b="1" dirty="0" smtClean="0"/>
              <a:t>arrogance</a:t>
            </a:r>
            <a:r>
              <a:rPr lang="en-US" altLang="zh-TW" sz="2800" b="1" dirty="0" smtClean="0">
                <a:solidFill>
                  <a:srgbClr val="FF0000"/>
                </a:solidFill>
                <a:latin typeface="標楷體"/>
                <a:ea typeface="標楷體"/>
              </a:rPr>
              <a:t>≠</a:t>
            </a:r>
            <a:r>
              <a:rPr lang="en-US" altLang="zh-TW" sz="2600" b="1" dirty="0" smtClean="0"/>
              <a:t> the </a:t>
            </a:r>
            <a:r>
              <a:rPr lang="en-US" altLang="zh-TW" sz="2600" b="1" dirty="0"/>
              <a:t>arrogance that </a:t>
            </a:r>
            <a:endParaRPr lang="en-US" altLang="zh-TW" sz="2600" b="1" dirty="0" smtClean="0"/>
          </a:p>
          <a:p>
            <a:r>
              <a:rPr lang="en-US" altLang="zh-TW" sz="2600" b="1" dirty="0"/>
              <a:t> </a:t>
            </a:r>
            <a:r>
              <a:rPr lang="en-US" altLang="zh-TW" sz="2600" b="1" dirty="0" smtClean="0"/>
              <a:t>                                                                     shows no respect for God </a:t>
            </a:r>
            <a:endParaRPr lang="zh-TW" altLang="en-US" sz="2600" b="1" dirty="0"/>
          </a:p>
        </p:txBody>
      </p:sp>
    </p:spTree>
    <p:extLst>
      <p:ext uri="{BB962C8B-B14F-4D97-AF65-F5344CB8AC3E}">
        <p14:creationId xmlns:p14="http://schemas.microsoft.com/office/powerpoint/2010/main" val="186381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95486"/>
            <a:ext cx="6624736" cy="492443"/>
          </a:xfrm>
          <a:prstGeom prst="rect">
            <a:avLst/>
          </a:prstGeom>
        </p:spPr>
        <p:txBody>
          <a:bodyPr wrap="square">
            <a:spAutoFit/>
          </a:bodyPr>
          <a:lstStyle/>
          <a:p>
            <a:r>
              <a:rPr lang="en-US" altLang="zh-TW" sz="2600" b="1" dirty="0">
                <a:solidFill>
                  <a:srgbClr val="FF0000"/>
                </a:solidFill>
              </a:rPr>
              <a:t>II. </a:t>
            </a:r>
            <a:r>
              <a:rPr lang="en-US" altLang="zh-TW" sz="2600" b="1" u="sng" dirty="0"/>
              <a:t>Sins of the Tongue/</a:t>
            </a:r>
            <a:r>
              <a:rPr lang="zh-TW" altLang="zh-TW" sz="2600" b="1" u="sng" dirty="0"/>
              <a:t>從舌頭來的</a:t>
            </a:r>
            <a:r>
              <a:rPr lang="zh-TW" altLang="zh-TW" sz="2600" b="1" u="sng" dirty="0" smtClean="0"/>
              <a:t>罪</a:t>
            </a:r>
            <a:endParaRPr lang="zh-TW" altLang="zh-TW" sz="2600" u="sng" dirty="0"/>
          </a:p>
        </p:txBody>
      </p:sp>
      <p:sp>
        <p:nvSpPr>
          <p:cNvPr id="3" name="矩形 2"/>
          <p:cNvSpPr/>
          <p:nvPr/>
        </p:nvSpPr>
        <p:spPr>
          <a:xfrm>
            <a:off x="683568" y="843558"/>
            <a:ext cx="7920880" cy="892552"/>
          </a:xfrm>
          <a:prstGeom prst="rect">
            <a:avLst/>
          </a:prstGeom>
        </p:spPr>
        <p:txBody>
          <a:bodyPr wrap="square">
            <a:spAutoFit/>
          </a:bodyPr>
          <a:lstStyle/>
          <a:p>
            <a:r>
              <a:rPr lang="zh-TW" altLang="zh-TW" sz="2600" b="1" dirty="0" smtClean="0"/>
              <a:t>七個讓神憎惡的罪裡面有三個來自舌頭</a:t>
            </a:r>
            <a:r>
              <a:rPr lang="en-US" altLang="zh-TW" sz="2600" b="1" dirty="0" smtClean="0"/>
              <a:t>:</a:t>
            </a:r>
          </a:p>
          <a:p>
            <a:r>
              <a:rPr lang="en-US" altLang="zh-TW" sz="2600" b="1" dirty="0"/>
              <a:t>Three of the seven </a:t>
            </a:r>
            <a:r>
              <a:rPr lang="en-US" altLang="zh-TW" sz="2600" b="1" dirty="0" smtClean="0"/>
              <a:t>abominations </a:t>
            </a:r>
            <a:r>
              <a:rPr lang="en-US" altLang="zh-TW" sz="2600" b="1" dirty="0"/>
              <a:t>come from the tongue:</a:t>
            </a:r>
            <a:endParaRPr lang="zh-TW" altLang="zh-TW" sz="2600" b="1" dirty="0"/>
          </a:p>
        </p:txBody>
      </p:sp>
      <p:sp>
        <p:nvSpPr>
          <p:cNvPr id="4" name="矩形 3"/>
          <p:cNvSpPr/>
          <p:nvPr/>
        </p:nvSpPr>
        <p:spPr>
          <a:xfrm>
            <a:off x="3125116" y="1923678"/>
            <a:ext cx="2440027" cy="892552"/>
          </a:xfrm>
          <a:prstGeom prst="rect">
            <a:avLst/>
          </a:prstGeom>
        </p:spPr>
        <p:txBody>
          <a:bodyPr wrap="none">
            <a:spAutoFit/>
          </a:bodyPr>
          <a:lstStyle/>
          <a:p>
            <a:r>
              <a:rPr lang="en-US" altLang="zh-TW" sz="2600" b="1" dirty="0" smtClean="0"/>
              <a:t>1)</a:t>
            </a:r>
            <a:r>
              <a:rPr lang="zh-TW" altLang="zh-TW" sz="2600" b="1" dirty="0" smtClean="0"/>
              <a:t>撒謊</a:t>
            </a:r>
            <a:r>
              <a:rPr lang="zh-TW" altLang="zh-TW" sz="2600" b="1" dirty="0"/>
              <a:t>的</a:t>
            </a:r>
            <a:r>
              <a:rPr lang="zh-TW" altLang="zh-TW" sz="2600" b="1" dirty="0" smtClean="0"/>
              <a:t>舌</a:t>
            </a:r>
            <a:endParaRPr lang="en-US" altLang="zh-TW" sz="2600" b="1" dirty="0"/>
          </a:p>
          <a:p>
            <a:r>
              <a:rPr lang="en-US" altLang="zh-TW" sz="2600" b="1" dirty="0" smtClean="0"/>
              <a:t>    a </a:t>
            </a:r>
            <a:r>
              <a:rPr lang="en-US" altLang="zh-TW" sz="2600" b="1" dirty="0"/>
              <a:t>lying tongue</a:t>
            </a:r>
            <a:endParaRPr lang="zh-TW" altLang="en-US" sz="2600" b="1" dirty="0"/>
          </a:p>
        </p:txBody>
      </p:sp>
      <p:sp>
        <p:nvSpPr>
          <p:cNvPr id="5" name="矩形 4"/>
          <p:cNvSpPr/>
          <p:nvPr/>
        </p:nvSpPr>
        <p:spPr>
          <a:xfrm>
            <a:off x="3125116" y="2816230"/>
            <a:ext cx="5652120" cy="892552"/>
          </a:xfrm>
          <a:prstGeom prst="rect">
            <a:avLst/>
          </a:prstGeom>
        </p:spPr>
        <p:txBody>
          <a:bodyPr wrap="square">
            <a:spAutoFit/>
          </a:bodyPr>
          <a:lstStyle/>
          <a:p>
            <a:r>
              <a:rPr lang="en-US" altLang="zh-TW" sz="2600" b="1" dirty="0" smtClean="0"/>
              <a:t>2) </a:t>
            </a:r>
            <a:r>
              <a:rPr lang="zh-TW" altLang="zh-TW" sz="2600" b="1" dirty="0"/>
              <a:t>吐謊言的假</a:t>
            </a:r>
            <a:r>
              <a:rPr lang="zh-TW" altLang="zh-TW" sz="2600" b="1" dirty="0" smtClean="0"/>
              <a:t>見證</a:t>
            </a:r>
            <a:endParaRPr lang="en-US" altLang="zh-TW" sz="2600" b="1" dirty="0" smtClean="0"/>
          </a:p>
          <a:p>
            <a:r>
              <a:rPr lang="en-US" altLang="zh-TW" sz="2600" b="1" dirty="0" smtClean="0"/>
              <a:t>     a </a:t>
            </a:r>
            <a:r>
              <a:rPr lang="en-US" altLang="zh-TW" sz="2600" b="1" dirty="0"/>
              <a:t>false witness who breathes out </a:t>
            </a:r>
            <a:r>
              <a:rPr lang="en-US" altLang="zh-TW" sz="2600" b="1" dirty="0" smtClean="0"/>
              <a:t>lies</a:t>
            </a:r>
            <a:endParaRPr lang="zh-TW" altLang="zh-TW" sz="2600" b="1" dirty="0"/>
          </a:p>
        </p:txBody>
      </p:sp>
      <p:sp>
        <p:nvSpPr>
          <p:cNvPr id="6" name="矩形 5"/>
          <p:cNvSpPr/>
          <p:nvPr/>
        </p:nvSpPr>
        <p:spPr>
          <a:xfrm>
            <a:off x="3153491" y="3795886"/>
            <a:ext cx="6120680" cy="892552"/>
          </a:xfrm>
          <a:prstGeom prst="rect">
            <a:avLst/>
          </a:prstGeom>
        </p:spPr>
        <p:txBody>
          <a:bodyPr wrap="square">
            <a:spAutoFit/>
          </a:bodyPr>
          <a:lstStyle/>
          <a:p>
            <a:r>
              <a:rPr lang="en-US" altLang="zh-TW" sz="2600" b="1" dirty="0" smtClean="0"/>
              <a:t>3)</a:t>
            </a:r>
            <a:r>
              <a:rPr lang="zh-TW" altLang="zh-TW" sz="2600" b="1" dirty="0" smtClean="0"/>
              <a:t>在</a:t>
            </a:r>
            <a:r>
              <a:rPr lang="zh-TW" altLang="zh-TW" sz="2600" b="1" dirty="0"/>
              <a:t>弟兄中布散紛爭的</a:t>
            </a:r>
            <a:r>
              <a:rPr lang="zh-TW" altLang="zh-TW" sz="2600" b="1" dirty="0" smtClean="0"/>
              <a:t>人</a:t>
            </a:r>
            <a:endParaRPr lang="en-US" altLang="zh-TW" sz="2600" b="1" dirty="0" smtClean="0"/>
          </a:p>
          <a:p>
            <a:r>
              <a:rPr lang="en-US" altLang="zh-TW" sz="2600" b="1" dirty="0" smtClean="0"/>
              <a:t>    one </a:t>
            </a:r>
            <a:r>
              <a:rPr lang="en-US" altLang="zh-TW" sz="2600" b="1" dirty="0"/>
              <a:t>who sows discord </a:t>
            </a:r>
            <a:r>
              <a:rPr lang="en-US" altLang="zh-TW" sz="2600" b="1" dirty="0" smtClean="0"/>
              <a:t>among brothers</a:t>
            </a:r>
            <a:endParaRPr lang="zh-TW" altLang="zh-TW" sz="26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579" y="1923678"/>
            <a:ext cx="2769537" cy="276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42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7876" y="260865"/>
            <a:ext cx="4051750" cy="492443"/>
          </a:xfrm>
          <a:prstGeom prst="rect">
            <a:avLst/>
          </a:prstGeom>
        </p:spPr>
        <p:txBody>
          <a:bodyPr wrap="none">
            <a:spAutoFit/>
          </a:bodyPr>
          <a:lstStyle/>
          <a:p>
            <a:r>
              <a:rPr lang="en-US" altLang="zh-TW" sz="2600" b="1" dirty="0">
                <a:solidFill>
                  <a:srgbClr val="0070C0"/>
                </a:solidFill>
              </a:rPr>
              <a:t>A. </a:t>
            </a:r>
            <a:r>
              <a:rPr lang="zh-TW" altLang="zh-TW" sz="2600" b="1" dirty="0"/>
              <a:t>撒謊的舌</a:t>
            </a:r>
            <a:r>
              <a:rPr lang="en-US" altLang="zh-TW" sz="2600" b="1" dirty="0" smtClean="0"/>
              <a:t>/a  </a:t>
            </a:r>
            <a:r>
              <a:rPr lang="en-US" altLang="zh-TW" sz="2600" b="1" dirty="0"/>
              <a:t>lying tongue</a:t>
            </a:r>
            <a:endParaRPr lang="zh-TW" altLang="zh-TW" sz="2600" dirty="0"/>
          </a:p>
        </p:txBody>
      </p:sp>
      <p:sp>
        <p:nvSpPr>
          <p:cNvPr id="3" name="矩形 2"/>
          <p:cNvSpPr/>
          <p:nvPr/>
        </p:nvSpPr>
        <p:spPr>
          <a:xfrm>
            <a:off x="611560" y="843558"/>
            <a:ext cx="2025234" cy="492443"/>
          </a:xfrm>
          <a:prstGeom prst="rect">
            <a:avLst/>
          </a:prstGeom>
        </p:spPr>
        <p:txBody>
          <a:bodyPr wrap="none">
            <a:spAutoFit/>
          </a:bodyPr>
          <a:lstStyle/>
          <a:p>
            <a:r>
              <a:rPr lang="en-US" altLang="zh-TW" sz="2600" b="1" dirty="0"/>
              <a:t>Illustration 1:</a:t>
            </a:r>
            <a:endParaRPr lang="zh-TW" altLang="zh-TW" sz="2600" b="1" dirty="0"/>
          </a:p>
        </p:txBody>
      </p:sp>
      <p:pic>
        <p:nvPicPr>
          <p:cNvPr id="4098" name="Picture 2" descr="ãThe naturalization interview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245751"/>
            <a:ext cx="2620615" cy="174793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93" y="1523666"/>
            <a:ext cx="2979133" cy="112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ãThe naturalization interview is held &quot;under oath,&quot;ãçåçæå°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255187"/>
            <a:ext cx="2327733" cy="174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ãThe naturalization interview is held &quot;under oath,&quot;ãçåçæå°çµæ"/>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540606"/>
            <a:ext cx="2164174"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ç¸éåç"/>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26" y="3335626"/>
            <a:ext cx="3044718" cy="158492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336261" y="3943421"/>
            <a:ext cx="567784" cy="523220"/>
          </a:xfrm>
          <a:prstGeom prst="rect">
            <a:avLst/>
          </a:prstGeom>
        </p:spPr>
        <p:txBody>
          <a:bodyPr wrap="none">
            <a:spAutoFit/>
          </a:bodyPr>
          <a:lstStyle/>
          <a:p>
            <a:r>
              <a:rPr lang="en-US" altLang="zh-TW" sz="2800" b="1" dirty="0">
                <a:solidFill>
                  <a:srgbClr val="FF0000"/>
                </a:solidFill>
                <a:sym typeface="Wingdings"/>
              </a:rPr>
              <a:t></a:t>
            </a:r>
            <a:endParaRPr lang="zh-TW" altLang="zh-TW" sz="2800" b="1" dirty="0">
              <a:solidFill>
                <a:srgbClr val="FF0000"/>
              </a:solidFill>
            </a:endParaRPr>
          </a:p>
        </p:txBody>
      </p:sp>
    </p:spTree>
    <p:extLst>
      <p:ext uri="{BB962C8B-B14F-4D97-AF65-F5344CB8AC3E}">
        <p14:creationId xmlns:p14="http://schemas.microsoft.com/office/powerpoint/2010/main" val="156561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2020" y="442868"/>
            <a:ext cx="2025234" cy="492443"/>
          </a:xfrm>
          <a:prstGeom prst="rect">
            <a:avLst/>
          </a:prstGeom>
        </p:spPr>
        <p:txBody>
          <a:bodyPr wrap="none">
            <a:spAutoFit/>
          </a:bodyPr>
          <a:lstStyle/>
          <a:p>
            <a:r>
              <a:rPr lang="en-US" altLang="zh-TW" sz="2600" b="1" dirty="0" smtClean="0"/>
              <a:t>Illustration 2:</a:t>
            </a:r>
            <a:endParaRPr lang="zh-TW" altLang="zh-TW" sz="2600"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9861"/>
            <a:ext cx="3274097" cy="327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005604"/>
            <a:ext cx="4307456" cy="242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056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3357</Words>
  <Application>Microsoft Office PowerPoint</Application>
  <PresentationFormat>On-screen Show (16:9)</PresentationFormat>
  <Paragraphs>130</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新細明體</vt:lpstr>
      <vt:lpstr>標楷體</vt:lpstr>
      <vt:lpstr>Arial</vt:lpstr>
      <vt:lpstr>Calibri</vt:lpstr>
      <vt:lpstr>Wingdings</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Phoebe Lee</cp:lastModifiedBy>
  <cp:revision>50</cp:revision>
  <dcterms:created xsi:type="dcterms:W3CDTF">2019-08-23T03:20:29Z</dcterms:created>
  <dcterms:modified xsi:type="dcterms:W3CDTF">2019-08-28T19:11:43Z</dcterms:modified>
</cp:coreProperties>
</file>