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97" r:id="rId4"/>
    <p:sldId id="259" r:id="rId5"/>
    <p:sldId id="260" r:id="rId6"/>
    <p:sldId id="298" r:id="rId7"/>
    <p:sldId id="261" r:id="rId8"/>
    <p:sldId id="262" r:id="rId9"/>
    <p:sldId id="299" r:id="rId10"/>
    <p:sldId id="263" r:id="rId11"/>
    <p:sldId id="301" r:id="rId12"/>
    <p:sldId id="264" r:id="rId13"/>
    <p:sldId id="300" r:id="rId14"/>
    <p:sldId id="265" r:id="rId15"/>
    <p:sldId id="267" r:id="rId16"/>
    <p:sldId id="268" r:id="rId17"/>
    <p:sldId id="269" r:id="rId18"/>
    <p:sldId id="270" r:id="rId19"/>
    <p:sldId id="271" r:id="rId20"/>
    <p:sldId id="272" r:id="rId21"/>
    <p:sldId id="273" r:id="rId22"/>
    <p:sldId id="274" r:id="rId23"/>
    <p:sldId id="275" r:id="rId24"/>
    <p:sldId id="276" r:id="rId25"/>
    <p:sldId id="277" r:id="rId26"/>
    <p:sldId id="279" r:id="rId27"/>
    <p:sldId id="303" r:id="rId28"/>
    <p:sldId id="304" r:id="rId29"/>
    <p:sldId id="280" r:id="rId30"/>
    <p:sldId id="281" r:id="rId31"/>
    <p:sldId id="282" r:id="rId32"/>
    <p:sldId id="283" r:id="rId33"/>
    <p:sldId id="284" r:id="rId34"/>
    <p:sldId id="285" r:id="rId35"/>
    <p:sldId id="286" r:id="rId36"/>
    <p:sldId id="287" r:id="rId37"/>
    <p:sldId id="288" r:id="rId38"/>
    <p:sldId id="289" r:id="rId39"/>
    <p:sldId id="305" r:id="rId40"/>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54" y="114"/>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F2BD25-A43B-41F5-8962-7BD4D34975A0}" type="datetimeFigureOut">
              <a:rPr lang="zh-TW" altLang="en-US" smtClean="0"/>
              <a:t>2019/8/20</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16842F-8361-4A87-B996-D0A6EE41DF47}" type="slidenum">
              <a:rPr lang="zh-TW" altLang="en-US" smtClean="0"/>
              <a:t>‹#›</a:t>
            </a:fld>
            <a:endParaRPr lang="zh-TW" altLang="en-US"/>
          </a:p>
        </p:txBody>
      </p:sp>
    </p:spTree>
    <p:extLst>
      <p:ext uri="{BB962C8B-B14F-4D97-AF65-F5344CB8AC3E}">
        <p14:creationId xmlns:p14="http://schemas.microsoft.com/office/powerpoint/2010/main" val="52407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116842F-8361-4A87-B996-D0A6EE41DF47}" type="slidenum">
              <a:rPr lang="zh-TW" altLang="en-US" smtClean="0"/>
              <a:t>17</a:t>
            </a:fld>
            <a:endParaRPr lang="zh-TW" altLang="en-US"/>
          </a:p>
        </p:txBody>
      </p:sp>
    </p:spTree>
    <p:extLst>
      <p:ext uri="{BB962C8B-B14F-4D97-AF65-F5344CB8AC3E}">
        <p14:creationId xmlns:p14="http://schemas.microsoft.com/office/powerpoint/2010/main" val="1516903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116842F-8361-4A87-B996-D0A6EE41DF47}" type="slidenum">
              <a:rPr lang="zh-TW" altLang="en-US" smtClean="0"/>
              <a:t>18</a:t>
            </a:fld>
            <a:endParaRPr lang="zh-TW" altLang="en-US"/>
          </a:p>
        </p:txBody>
      </p:sp>
    </p:spTree>
    <p:extLst>
      <p:ext uri="{BB962C8B-B14F-4D97-AF65-F5344CB8AC3E}">
        <p14:creationId xmlns:p14="http://schemas.microsoft.com/office/powerpoint/2010/main" val="263758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275F310-8CB7-48AC-A5DB-C7EEAEADBF9E}" type="datetimeFigureOut">
              <a:rPr lang="zh-TW" altLang="en-US" smtClean="0"/>
              <a:t>2019/8/20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07DDE0-2D3C-4CF4-B688-E6745800CA80}" type="slidenum">
              <a:rPr lang="zh-TW" altLang="en-US" smtClean="0"/>
              <a:t>‹#›</a:t>
            </a:fld>
            <a:endParaRPr lang="zh-TW" altLang="en-US"/>
          </a:p>
        </p:txBody>
      </p:sp>
    </p:spTree>
    <p:extLst>
      <p:ext uri="{BB962C8B-B14F-4D97-AF65-F5344CB8AC3E}">
        <p14:creationId xmlns:p14="http://schemas.microsoft.com/office/powerpoint/2010/main" val="29027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275F310-8CB7-48AC-A5DB-C7EEAEADBF9E}" type="datetimeFigureOut">
              <a:rPr lang="zh-TW" altLang="en-US" smtClean="0"/>
              <a:t>2019/8/20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07DDE0-2D3C-4CF4-B688-E6745800CA80}" type="slidenum">
              <a:rPr lang="zh-TW" altLang="en-US" smtClean="0"/>
              <a:t>‹#›</a:t>
            </a:fld>
            <a:endParaRPr lang="zh-TW" altLang="en-US"/>
          </a:p>
        </p:txBody>
      </p:sp>
    </p:spTree>
    <p:extLst>
      <p:ext uri="{BB962C8B-B14F-4D97-AF65-F5344CB8AC3E}">
        <p14:creationId xmlns:p14="http://schemas.microsoft.com/office/powerpoint/2010/main" val="902836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275F310-8CB7-48AC-A5DB-C7EEAEADBF9E}" type="datetimeFigureOut">
              <a:rPr lang="zh-TW" altLang="en-US" smtClean="0"/>
              <a:t>2019/8/20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07DDE0-2D3C-4CF4-B688-E6745800CA80}" type="slidenum">
              <a:rPr lang="zh-TW" altLang="en-US" smtClean="0"/>
              <a:t>‹#›</a:t>
            </a:fld>
            <a:endParaRPr lang="zh-TW" altLang="en-US"/>
          </a:p>
        </p:txBody>
      </p:sp>
    </p:spTree>
    <p:extLst>
      <p:ext uri="{BB962C8B-B14F-4D97-AF65-F5344CB8AC3E}">
        <p14:creationId xmlns:p14="http://schemas.microsoft.com/office/powerpoint/2010/main" val="292514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275F310-8CB7-48AC-A5DB-C7EEAEADBF9E}" type="datetimeFigureOut">
              <a:rPr lang="zh-TW" altLang="en-US" smtClean="0"/>
              <a:t>2019/8/20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07DDE0-2D3C-4CF4-B688-E6745800CA80}" type="slidenum">
              <a:rPr lang="zh-TW" altLang="en-US" smtClean="0"/>
              <a:t>‹#›</a:t>
            </a:fld>
            <a:endParaRPr lang="zh-TW" altLang="en-US"/>
          </a:p>
        </p:txBody>
      </p:sp>
    </p:spTree>
    <p:extLst>
      <p:ext uri="{BB962C8B-B14F-4D97-AF65-F5344CB8AC3E}">
        <p14:creationId xmlns:p14="http://schemas.microsoft.com/office/powerpoint/2010/main" val="219947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275F310-8CB7-48AC-A5DB-C7EEAEADBF9E}" type="datetimeFigureOut">
              <a:rPr lang="zh-TW" altLang="en-US" smtClean="0"/>
              <a:t>2019/8/20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07DDE0-2D3C-4CF4-B688-E6745800CA80}" type="slidenum">
              <a:rPr lang="zh-TW" altLang="en-US" smtClean="0"/>
              <a:t>‹#›</a:t>
            </a:fld>
            <a:endParaRPr lang="zh-TW" altLang="en-US"/>
          </a:p>
        </p:txBody>
      </p:sp>
    </p:spTree>
    <p:extLst>
      <p:ext uri="{BB962C8B-B14F-4D97-AF65-F5344CB8AC3E}">
        <p14:creationId xmlns:p14="http://schemas.microsoft.com/office/powerpoint/2010/main" val="152470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275F310-8CB7-48AC-A5DB-C7EEAEADBF9E}" type="datetimeFigureOut">
              <a:rPr lang="zh-TW" altLang="en-US" smtClean="0"/>
              <a:t>2019/8/20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207DDE0-2D3C-4CF4-B688-E6745800CA80}" type="slidenum">
              <a:rPr lang="zh-TW" altLang="en-US" smtClean="0"/>
              <a:t>‹#›</a:t>
            </a:fld>
            <a:endParaRPr lang="zh-TW" altLang="en-US"/>
          </a:p>
        </p:txBody>
      </p:sp>
    </p:spTree>
    <p:extLst>
      <p:ext uri="{BB962C8B-B14F-4D97-AF65-F5344CB8AC3E}">
        <p14:creationId xmlns:p14="http://schemas.microsoft.com/office/powerpoint/2010/main" val="4029157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275F310-8CB7-48AC-A5DB-C7EEAEADBF9E}" type="datetimeFigureOut">
              <a:rPr lang="zh-TW" altLang="en-US" smtClean="0"/>
              <a:t>2019/8/20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207DDE0-2D3C-4CF4-B688-E6745800CA80}" type="slidenum">
              <a:rPr lang="zh-TW" altLang="en-US" smtClean="0"/>
              <a:t>‹#›</a:t>
            </a:fld>
            <a:endParaRPr lang="zh-TW" altLang="en-US"/>
          </a:p>
        </p:txBody>
      </p:sp>
    </p:spTree>
    <p:extLst>
      <p:ext uri="{BB962C8B-B14F-4D97-AF65-F5344CB8AC3E}">
        <p14:creationId xmlns:p14="http://schemas.microsoft.com/office/powerpoint/2010/main" val="673410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275F310-8CB7-48AC-A5DB-C7EEAEADBF9E}" type="datetimeFigureOut">
              <a:rPr lang="zh-TW" altLang="en-US" smtClean="0"/>
              <a:t>2019/8/20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07DDE0-2D3C-4CF4-B688-E6745800CA80}" type="slidenum">
              <a:rPr lang="zh-TW" altLang="en-US" smtClean="0"/>
              <a:t>‹#›</a:t>
            </a:fld>
            <a:endParaRPr lang="zh-TW" altLang="en-US"/>
          </a:p>
        </p:txBody>
      </p:sp>
    </p:spTree>
    <p:extLst>
      <p:ext uri="{BB962C8B-B14F-4D97-AF65-F5344CB8AC3E}">
        <p14:creationId xmlns:p14="http://schemas.microsoft.com/office/powerpoint/2010/main" val="3424362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275F310-8CB7-48AC-A5DB-C7EEAEADBF9E}" type="datetimeFigureOut">
              <a:rPr lang="zh-TW" altLang="en-US" smtClean="0"/>
              <a:t>2019/8/20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207DDE0-2D3C-4CF4-B688-E6745800CA80}" type="slidenum">
              <a:rPr lang="zh-TW" altLang="en-US" smtClean="0"/>
              <a:t>‹#›</a:t>
            </a:fld>
            <a:endParaRPr lang="zh-TW" altLang="en-US"/>
          </a:p>
        </p:txBody>
      </p:sp>
    </p:spTree>
    <p:extLst>
      <p:ext uri="{BB962C8B-B14F-4D97-AF65-F5344CB8AC3E}">
        <p14:creationId xmlns:p14="http://schemas.microsoft.com/office/powerpoint/2010/main" val="295169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275F310-8CB7-48AC-A5DB-C7EEAEADBF9E}" type="datetimeFigureOut">
              <a:rPr lang="zh-TW" altLang="en-US" smtClean="0"/>
              <a:t>2019/8/20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207DDE0-2D3C-4CF4-B688-E6745800CA80}" type="slidenum">
              <a:rPr lang="zh-TW" altLang="en-US" smtClean="0"/>
              <a:t>‹#›</a:t>
            </a:fld>
            <a:endParaRPr lang="zh-TW" altLang="en-US"/>
          </a:p>
        </p:txBody>
      </p:sp>
    </p:spTree>
    <p:extLst>
      <p:ext uri="{BB962C8B-B14F-4D97-AF65-F5344CB8AC3E}">
        <p14:creationId xmlns:p14="http://schemas.microsoft.com/office/powerpoint/2010/main" val="232968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275F310-8CB7-48AC-A5DB-C7EEAEADBF9E}" type="datetimeFigureOut">
              <a:rPr lang="zh-TW" altLang="en-US" smtClean="0"/>
              <a:t>2019/8/20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207DDE0-2D3C-4CF4-B688-E6745800CA80}" type="slidenum">
              <a:rPr lang="zh-TW" altLang="en-US" smtClean="0"/>
              <a:t>‹#›</a:t>
            </a:fld>
            <a:endParaRPr lang="zh-TW" altLang="en-US"/>
          </a:p>
        </p:txBody>
      </p:sp>
    </p:spTree>
    <p:extLst>
      <p:ext uri="{BB962C8B-B14F-4D97-AF65-F5344CB8AC3E}">
        <p14:creationId xmlns:p14="http://schemas.microsoft.com/office/powerpoint/2010/main" val="132432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275F310-8CB7-48AC-A5DB-C7EEAEADBF9E}" type="datetimeFigureOut">
              <a:rPr lang="zh-TW" altLang="en-US" smtClean="0"/>
              <a:t>2019/8/20</a:t>
            </a:fld>
            <a:endParaRPr lang="zh-TW" altLang="en-US"/>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207DDE0-2D3C-4CF4-B688-E6745800CA80}" type="slidenum">
              <a:rPr lang="zh-TW" altLang="en-US" smtClean="0"/>
              <a:t>‹#›</a:t>
            </a:fld>
            <a:endParaRPr lang="zh-TW" altLang="en-US"/>
          </a:p>
        </p:txBody>
      </p:sp>
    </p:spTree>
    <p:extLst>
      <p:ext uri="{BB962C8B-B14F-4D97-AF65-F5344CB8AC3E}">
        <p14:creationId xmlns:p14="http://schemas.microsoft.com/office/powerpoint/2010/main" val="1488630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ãGod âhas set eternity in the hearts of men.âãçåçæå°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1" y="-524594"/>
            <a:ext cx="9252520" cy="576642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627784" y="1707654"/>
            <a:ext cx="5184576" cy="1754326"/>
          </a:xfrm>
          <a:prstGeom prst="rect">
            <a:avLst/>
          </a:prstGeom>
        </p:spPr>
        <p:txBody>
          <a:bodyPr wrap="square">
            <a:spAutoFit/>
          </a:bodyPr>
          <a:lstStyle/>
          <a:p>
            <a:r>
              <a:rPr lang="en-US" altLang="zh-TW" sz="3600" b="1" dirty="0" smtClean="0"/>
              <a:t>Set</a:t>
            </a:r>
            <a:r>
              <a:rPr lang="en-US" altLang="zh-TW" sz="3200" b="1" dirty="0" smtClean="0"/>
              <a:t>    Priority           </a:t>
            </a:r>
            <a:r>
              <a:rPr lang="en-US" altLang="zh-TW" sz="3600" b="1" dirty="0" smtClean="0"/>
              <a:t>in Life</a:t>
            </a:r>
          </a:p>
          <a:p>
            <a:r>
              <a:rPr lang="zh-TW" altLang="en-US" sz="3200" b="1" dirty="0" smtClean="0"/>
              <a:t> </a:t>
            </a:r>
            <a:endParaRPr lang="en-US" altLang="zh-TW" sz="3200" b="1" dirty="0" smtClean="0"/>
          </a:p>
          <a:p>
            <a:r>
              <a:rPr lang="zh-TW" altLang="en-US" sz="3200" b="1" dirty="0" smtClean="0"/>
              <a:t>        </a:t>
            </a:r>
            <a:r>
              <a:rPr lang="zh-TW" altLang="en-US" sz="4000" b="1" dirty="0" smtClean="0">
                <a:latin typeface="標楷體" pitchFamily="65" charset="-120"/>
                <a:ea typeface="標楷體" pitchFamily="65" charset="-120"/>
              </a:rPr>
              <a:t>生命的首要</a:t>
            </a:r>
            <a:endParaRPr lang="zh-TW" altLang="en-US" sz="4000" b="1" dirty="0">
              <a:latin typeface="標楷體" pitchFamily="65" charset="-120"/>
              <a:ea typeface="標楷體" pitchFamily="65" charset="-120"/>
            </a:endParaRPr>
          </a:p>
        </p:txBody>
      </p:sp>
      <p:sp>
        <p:nvSpPr>
          <p:cNvPr id="4" name="矩形 3"/>
          <p:cNvSpPr/>
          <p:nvPr/>
        </p:nvSpPr>
        <p:spPr>
          <a:xfrm>
            <a:off x="2627784" y="3684240"/>
            <a:ext cx="5184576" cy="1384995"/>
          </a:xfrm>
          <a:prstGeom prst="rect">
            <a:avLst/>
          </a:prstGeom>
        </p:spPr>
        <p:txBody>
          <a:bodyPr wrap="square">
            <a:spAutoFit/>
          </a:bodyPr>
          <a:lstStyle/>
          <a:p>
            <a:r>
              <a:rPr lang="en-US" altLang="zh-TW" sz="2800" b="1" dirty="0" smtClean="0"/>
              <a:t>             </a:t>
            </a:r>
            <a:r>
              <a:rPr lang="en-US" altLang="zh-TW" sz="2800" b="1" dirty="0" smtClean="0">
                <a:solidFill>
                  <a:schemeClr val="bg1"/>
                </a:solidFill>
              </a:rPr>
              <a:t>8/18/2019</a:t>
            </a:r>
          </a:p>
          <a:p>
            <a:r>
              <a:rPr lang="en-US" altLang="zh-TW" sz="2800" b="1" dirty="0" smtClean="0">
                <a:solidFill>
                  <a:schemeClr val="bg1"/>
                </a:solidFill>
              </a:rPr>
              <a:t>           Rev. Joseph Chang</a:t>
            </a:r>
          </a:p>
          <a:p>
            <a:r>
              <a:rPr lang="en-US" altLang="zh-TW" sz="2800" b="1" dirty="0" smtClean="0">
                <a:solidFill>
                  <a:schemeClr val="bg1"/>
                </a:solidFill>
              </a:rPr>
              <a:t>BOLGPC </a:t>
            </a:r>
            <a:r>
              <a:rPr lang="zh-TW" altLang="en-US" sz="2800" b="1" dirty="0" smtClean="0">
                <a:solidFill>
                  <a:schemeClr val="bg1"/>
                </a:solidFill>
              </a:rPr>
              <a:t>爾灣大公園靈糧堂</a:t>
            </a:r>
            <a:endParaRPr lang="en-US" altLang="zh-TW" sz="2800" b="1" dirty="0">
              <a:solidFill>
                <a:schemeClr val="bg1"/>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273" y="1707654"/>
            <a:ext cx="2304256" cy="92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95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3671" y="132924"/>
            <a:ext cx="8424936" cy="830997"/>
          </a:xfrm>
          <a:prstGeom prst="rect">
            <a:avLst/>
          </a:prstGeom>
        </p:spPr>
        <p:txBody>
          <a:bodyPr wrap="square">
            <a:spAutoFit/>
          </a:bodyPr>
          <a:lstStyle/>
          <a:p>
            <a:r>
              <a:rPr lang="zh-TW" altLang="en-US" sz="2400" b="1" dirty="0" smtClean="0">
                <a:solidFill>
                  <a:srgbClr val="FF0000"/>
                </a:solidFill>
                <a:sym typeface="Wingdings"/>
              </a:rPr>
              <a:t></a:t>
            </a:r>
            <a:r>
              <a:rPr lang="zh-TW" altLang="en-US" sz="2400" b="1" dirty="0" smtClean="0"/>
              <a:t>因此，我建議採取主耶穌所提出</a:t>
            </a:r>
            <a:r>
              <a:rPr lang="zh-TW" altLang="en-US" sz="2400" b="1" dirty="0"/>
              <a:t>的優先權制度</a:t>
            </a:r>
            <a:r>
              <a:rPr lang="zh-TW" altLang="en-US" sz="2400" b="1" dirty="0" smtClean="0"/>
              <a:t>。</a:t>
            </a:r>
            <a:endParaRPr lang="en-US" altLang="zh-TW" sz="2400" b="1" dirty="0" smtClean="0"/>
          </a:p>
          <a:p>
            <a:r>
              <a:rPr lang="en-US" altLang="zh-TW" sz="2400" b="1" dirty="0" smtClean="0"/>
              <a:t>     So, may I suggest the </a:t>
            </a:r>
            <a:r>
              <a:rPr lang="en-US" altLang="zh-TW" sz="2400" b="1" dirty="0"/>
              <a:t>priority system </a:t>
            </a:r>
            <a:r>
              <a:rPr lang="en-US" altLang="zh-TW" sz="2400" b="1" dirty="0" smtClean="0"/>
              <a:t>as </a:t>
            </a:r>
            <a:r>
              <a:rPr lang="en-US" altLang="zh-TW" sz="2400" b="1" dirty="0"/>
              <a:t>proposed by our Lord</a:t>
            </a:r>
            <a:r>
              <a:rPr lang="en-US" altLang="zh-TW" b="1" dirty="0"/>
              <a:t>.</a:t>
            </a:r>
            <a:endParaRPr lang="zh-TW" altLang="zh-TW" b="1" dirty="0"/>
          </a:p>
        </p:txBody>
      </p:sp>
      <p:sp>
        <p:nvSpPr>
          <p:cNvPr id="3" name="矩形 2"/>
          <p:cNvSpPr/>
          <p:nvPr/>
        </p:nvSpPr>
        <p:spPr>
          <a:xfrm>
            <a:off x="467544" y="1197521"/>
            <a:ext cx="8136904" cy="3816429"/>
          </a:xfrm>
          <a:prstGeom prst="rect">
            <a:avLst/>
          </a:prstGeom>
        </p:spPr>
        <p:txBody>
          <a:bodyPr wrap="square">
            <a:spAutoFit/>
          </a:bodyPr>
          <a:lstStyle/>
          <a:p>
            <a:r>
              <a:rPr lang="en-US" altLang="zh-TW" sz="2400" b="1" baseline="30000" dirty="0"/>
              <a:t>31</a:t>
            </a:r>
            <a:r>
              <a:rPr lang="zh-TW" altLang="zh-TW" sz="2400" b="1" dirty="0"/>
              <a:t>所以，不要憂慮說：吃甚麼？喝甚麼？穿甚麼？</a:t>
            </a:r>
            <a:r>
              <a:rPr lang="en-US" altLang="zh-TW" sz="2400" b="1" baseline="30000" dirty="0"/>
              <a:t>32</a:t>
            </a:r>
            <a:r>
              <a:rPr lang="zh-TW" altLang="zh-TW" sz="2400" b="1" dirty="0"/>
              <a:t>這都是外邦人所求的，你們需用的這一切東西，你們的天父是知道的。</a:t>
            </a:r>
            <a:r>
              <a:rPr lang="en-US" altLang="zh-TW" sz="2400" b="1" baseline="30000" dirty="0"/>
              <a:t>33</a:t>
            </a:r>
            <a:r>
              <a:rPr lang="zh-TW" altLang="zh-TW" sz="2400" b="1" dirty="0">
                <a:solidFill>
                  <a:srgbClr val="FF0000"/>
                </a:solidFill>
              </a:rPr>
              <a:t>你們要先求他的國和他的義</a:t>
            </a:r>
            <a:r>
              <a:rPr lang="zh-TW" altLang="zh-TW" sz="2400" b="1" dirty="0"/>
              <a:t>，這些東西都要加給你們了。【太</a:t>
            </a:r>
            <a:r>
              <a:rPr lang="en-US" altLang="zh-TW" sz="2400" b="1" dirty="0"/>
              <a:t> 6:31~33</a:t>
            </a:r>
            <a:r>
              <a:rPr lang="zh-TW" altLang="zh-TW" sz="2400" b="1" dirty="0"/>
              <a:t>】</a:t>
            </a:r>
            <a:r>
              <a:rPr lang="en-US" altLang="zh-TW" sz="2400" b="1" dirty="0"/>
              <a:t/>
            </a:r>
            <a:br>
              <a:rPr lang="en-US" altLang="zh-TW" sz="2400" b="1" dirty="0"/>
            </a:br>
            <a:r>
              <a:rPr lang="en-US" altLang="zh-TW" sz="2400" b="1" baseline="30000" dirty="0"/>
              <a:t>31</a:t>
            </a:r>
            <a:r>
              <a:rPr lang="en-US" altLang="zh-TW" sz="2400" b="1" dirty="0"/>
              <a:t>"Therefore do not be anxious, saying, 'What shall we eat?' or 'What shall we drink?' or 'What shall we wear?'" </a:t>
            </a:r>
            <a:r>
              <a:rPr lang="en-US" altLang="zh-TW" sz="2400" b="1" baseline="30000" dirty="0"/>
              <a:t>32</a:t>
            </a:r>
            <a:r>
              <a:rPr lang="en-US" altLang="zh-TW" sz="2400" b="1" dirty="0"/>
              <a:t>"For the Gentiles seek after all these things, and your heavenly Father knows that you need them all." </a:t>
            </a:r>
            <a:r>
              <a:rPr lang="en-US" altLang="zh-TW" sz="2400" b="1" baseline="30000" dirty="0"/>
              <a:t>33</a:t>
            </a:r>
            <a:r>
              <a:rPr lang="en-US" altLang="zh-TW" sz="2400" b="1" dirty="0"/>
              <a:t>"But </a:t>
            </a:r>
            <a:r>
              <a:rPr lang="en-US" altLang="zh-TW" sz="2400" b="1" dirty="0">
                <a:solidFill>
                  <a:srgbClr val="FF0000"/>
                </a:solidFill>
              </a:rPr>
              <a:t>seek first the kingdom of God and his righteousness</a:t>
            </a:r>
            <a:r>
              <a:rPr lang="en-US" altLang="zh-TW" sz="2400" b="1" dirty="0"/>
              <a:t>, and all these things will be added to you. " </a:t>
            </a:r>
            <a:r>
              <a:rPr lang="zh-TW" altLang="zh-TW" sz="2400" b="1" dirty="0"/>
              <a:t>【</a:t>
            </a:r>
            <a:r>
              <a:rPr lang="en-US" altLang="zh-TW" sz="2400" b="1" dirty="0"/>
              <a:t>Matt </a:t>
            </a:r>
            <a:r>
              <a:rPr lang="en-US" altLang="zh-TW" sz="2400" b="1" dirty="0" smtClean="0"/>
              <a:t>6:31~33</a:t>
            </a:r>
            <a:r>
              <a:rPr lang="zh-TW" altLang="zh-TW" sz="2400" b="1" dirty="0"/>
              <a:t> </a:t>
            </a:r>
            <a:r>
              <a:rPr lang="zh-TW" altLang="zh-TW" sz="2600" b="1" dirty="0"/>
              <a:t>】</a:t>
            </a:r>
            <a:endParaRPr lang="zh-TW" altLang="en-US" sz="2600" b="1" dirty="0"/>
          </a:p>
        </p:txBody>
      </p:sp>
    </p:spTree>
    <p:extLst>
      <p:ext uri="{BB962C8B-B14F-4D97-AF65-F5344CB8AC3E}">
        <p14:creationId xmlns:p14="http://schemas.microsoft.com/office/powerpoint/2010/main" val="229655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2716907"/>
            <a:ext cx="8204682" cy="1077218"/>
          </a:xfrm>
          <a:prstGeom prst="rect">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n-US" altLang="zh-TW" sz="3200" b="1" dirty="0"/>
              <a:t>See Ye First His Kingdom and His </a:t>
            </a:r>
            <a:r>
              <a:rPr lang="en-US" altLang="zh-TW" sz="3200" b="1" dirty="0" smtClean="0"/>
              <a:t>Righteousness</a:t>
            </a:r>
          </a:p>
          <a:p>
            <a:r>
              <a:rPr lang="zh-TW" altLang="en-US" sz="3200" b="1" dirty="0" smtClean="0"/>
              <a:t>首先尋求</a:t>
            </a:r>
            <a:r>
              <a:rPr lang="zh-TW" altLang="zh-TW" sz="3200" b="1" dirty="0"/>
              <a:t>祂</a:t>
            </a:r>
            <a:r>
              <a:rPr lang="zh-TW" altLang="en-US" sz="3200" b="1" dirty="0" smtClean="0"/>
              <a:t>的國和</a:t>
            </a:r>
            <a:r>
              <a:rPr lang="zh-TW" altLang="zh-TW" sz="3200" b="1" dirty="0"/>
              <a:t>祂</a:t>
            </a:r>
            <a:r>
              <a:rPr lang="zh-TW" altLang="en-US" sz="3200" b="1" dirty="0" smtClean="0"/>
              <a:t>的義</a:t>
            </a:r>
            <a:endParaRPr lang="zh-TW" altLang="en-US" sz="3200" b="1" dirty="0"/>
          </a:p>
        </p:txBody>
      </p:sp>
      <p:pic>
        <p:nvPicPr>
          <p:cNvPr id="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9542"/>
            <a:ext cx="3024336"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145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9382" y="1059582"/>
            <a:ext cx="5693097" cy="830997"/>
          </a:xfrm>
          <a:prstGeom prst="rect">
            <a:avLst/>
          </a:prstGeom>
        </p:spPr>
        <p:txBody>
          <a:bodyPr wrap="none">
            <a:spAutoFit/>
          </a:bodyPr>
          <a:lstStyle/>
          <a:p>
            <a:r>
              <a:rPr lang="en-US" altLang="zh-TW" sz="2400" b="1" dirty="0" smtClean="0">
                <a:solidFill>
                  <a:srgbClr val="FF0000"/>
                </a:solidFill>
              </a:rPr>
              <a:t>Q1:</a:t>
            </a:r>
            <a:r>
              <a:rPr lang="en-US" altLang="zh-TW" sz="2400" b="1" dirty="0" smtClean="0"/>
              <a:t>What </a:t>
            </a:r>
            <a:r>
              <a:rPr lang="en-US" altLang="zh-TW" sz="2400" b="1" dirty="0"/>
              <a:t>is his kingdom?  Is it the Church?  </a:t>
            </a:r>
            <a:endParaRPr lang="en-US" altLang="zh-TW" sz="2400" b="1" dirty="0" smtClean="0"/>
          </a:p>
          <a:p>
            <a:r>
              <a:rPr lang="zh-TW" altLang="en-US" sz="2400" b="1" dirty="0" smtClean="0"/>
              <a:t>      </a:t>
            </a:r>
            <a:r>
              <a:rPr lang="zh-TW" altLang="zh-TW" sz="2400" b="1" dirty="0" smtClean="0"/>
              <a:t>祂</a:t>
            </a:r>
            <a:r>
              <a:rPr lang="zh-TW" altLang="zh-TW" sz="2400" b="1" dirty="0"/>
              <a:t>的國</a:t>
            </a:r>
            <a:r>
              <a:rPr lang="zh-TW" altLang="en-US" sz="2400" b="1" dirty="0" smtClean="0"/>
              <a:t>是</a:t>
            </a:r>
            <a:r>
              <a:rPr lang="zh-TW" altLang="en-US" sz="2400" b="1" dirty="0"/>
              <a:t>什麼？ 是</a:t>
            </a:r>
            <a:r>
              <a:rPr lang="zh-TW" altLang="en-US" sz="2400" b="1" dirty="0" smtClean="0"/>
              <a:t>教會嗎？ </a:t>
            </a:r>
            <a:endParaRPr lang="zh-TW" altLang="zh-TW" sz="2400" b="1" dirty="0"/>
          </a:p>
        </p:txBody>
      </p:sp>
      <p:sp>
        <p:nvSpPr>
          <p:cNvPr id="4" name="矩形 3"/>
          <p:cNvSpPr/>
          <p:nvPr/>
        </p:nvSpPr>
        <p:spPr>
          <a:xfrm>
            <a:off x="477685" y="331430"/>
            <a:ext cx="4230132" cy="492443"/>
          </a:xfrm>
          <a:prstGeom prst="rect">
            <a:avLst/>
          </a:prstGeom>
          <a:solidFill>
            <a:srgbClr val="FFFF00"/>
          </a:solidFill>
        </p:spPr>
        <p:txBody>
          <a:bodyPr wrap="none">
            <a:spAutoFit/>
          </a:bodyPr>
          <a:lstStyle/>
          <a:p>
            <a:r>
              <a:rPr lang="en-US" altLang="zh-TW" sz="2600" b="1" dirty="0">
                <a:solidFill>
                  <a:srgbClr val="FF0000"/>
                </a:solidFill>
              </a:rPr>
              <a:t>I. </a:t>
            </a:r>
            <a:r>
              <a:rPr lang="en-US" altLang="zh-TW" sz="2600" b="1" dirty="0"/>
              <a:t>Seek His Kingdom</a:t>
            </a:r>
            <a:r>
              <a:rPr lang="zh-TW" altLang="zh-TW" sz="2600" b="1" dirty="0"/>
              <a:t>求祂的國</a:t>
            </a:r>
            <a:endParaRPr lang="zh-TW" altLang="zh-TW" sz="2600" dirty="0"/>
          </a:p>
        </p:txBody>
      </p:sp>
      <p:sp>
        <p:nvSpPr>
          <p:cNvPr id="5" name="矩形 4"/>
          <p:cNvSpPr/>
          <p:nvPr/>
        </p:nvSpPr>
        <p:spPr>
          <a:xfrm>
            <a:off x="455265" y="2618799"/>
            <a:ext cx="8505105" cy="1200329"/>
          </a:xfrm>
          <a:prstGeom prst="rect">
            <a:avLst/>
          </a:prstGeom>
        </p:spPr>
        <p:txBody>
          <a:bodyPr wrap="square">
            <a:spAutoFit/>
          </a:bodyPr>
          <a:lstStyle/>
          <a:p>
            <a:r>
              <a:rPr lang="en-US" altLang="zh-TW" dirty="0"/>
              <a:t> </a:t>
            </a:r>
            <a:r>
              <a:rPr lang="en-US" altLang="zh-TW" sz="2400" b="1" dirty="0" smtClean="0">
                <a:solidFill>
                  <a:srgbClr val="FF0000"/>
                </a:solidFill>
              </a:rPr>
              <a:t>Q2:</a:t>
            </a:r>
            <a:r>
              <a:rPr lang="en-US" altLang="zh-TW" sz="2400" b="1" dirty="0" smtClean="0"/>
              <a:t>Where </a:t>
            </a:r>
            <a:r>
              <a:rPr lang="en-US" altLang="zh-TW" sz="2400" b="1" dirty="0"/>
              <a:t>in this world do you think resembles better </a:t>
            </a:r>
            <a:r>
              <a:rPr lang="en-US" altLang="zh-TW" sz="2400" b="1" dirty="0" smtClean="0"/>
              <a:t>with</a:t>
            </a:r>
          </a:p>
          <a:p>
            <a:r>
              <a:rPr lang="en-US" altLang="zh-TW" sz="2400" b="1" dirty="0"/>
              <a:t> </a:t>
            </a:r>
            <a:r>
              <a:rPr lang="en-US" altLang="zh-TW" sz="2400" b="1" dirty="0" smtClean="0"/>
              <a:t>       </a:t>
            </a:r>
            <a:r>
              <a:rPr lang="en-US" altLang="zh-TW" sz="2400" b="1" dirty="0"/>
              <a:t>the kingdom of heaven</a:t>
            </a:r>
            <a:r>
              <a:rPr lang="en-US" altLang="zh-TW" sz="2400" b="1" dirty="0" smtClean="0"/>
              <a:t>?</a:t>
            </a:r>
          </a:p>
          <a:p>
            <a:r>
              <a:rPr lang="zh-TW" altLang="en-US" sz="2400" b="1" dirty="0" smtClean="0"/>
              <a:t>       在</a:t>
            </a:r>
            <a:r>
              <a:rPr lang="zh-TW" altLang="en-US" sz="2400" b="1" dirty="0"/>
              <a:t>這個世界上你</a:t>
            </a:r>
            <a:r>
              <a:rPr lang="zh-TW" altLang="en-US" sz="2400" b="1" dirty="0" smtClean="0"/>
              <a:t>認為</a:t>
            </a:r>
            <a:r>
              <a:rPr lang="zh-TW" altLang="en-US" sz="2400" b="1" dirty="0"/>
              <a:t>哪個</a:t>
            </a:r>
            <a:r>
              <a:rPr lang="zh-TW" altLang="en-US" sz="2400" b="1" dirty="0" smtClean="0"/>
              <a:t>地方</a:t>
            </a:r>
            <a:r>
              <a:rPr lang="zh-TW" altLang="en-US" sz="2400" b="1" dirty="0"/>
              <a:t>較</a:t>
            </a:r>
            <a:r>
              <a:rPr lang="zh-TW" altLang="en-US" sz="2400" b="1" dirty="0" smtClean="0"/>
              <a:t>像</a:t>
            </a:r>
            <a:r>
              <a:rPr lang="zh-TW" altLang="zh-TW" sz="2400" b="1" dirty="0"/>
              <a:t>祂的國</a:t>
            </a:r>
            <a:r>
              <a:rPr lang="zh-TW" altLang="en-US" sz="2400" b="1" dirty="0" smtClean="0"/>
              <a:t>？</a:t>
            </a:r>
            <a:endParaRPr lang="zh-TW" altLang="en-US" sz="2400" b="1" dirty="0"/>
          </a:p>
        </p:txBody>
      </p:sp>
      <p:sp>
        <p:nvSpPr>
          <p:cNvPr id="6" name="矩形 5"/>
          <p:cNvSpPr/>
          <p:nvPr/>
        </p:nvSpPr>
        <p:spPr>
          <a:xfrm>
            <a:off x="655415" y="3795886"/>
            <a:ext cx="8741121" cy="1200329"/>
          </a:xfrm>
          <a:prstGeom prst="rect">
            <a:avLst/>
          </a:prstGeom>
        </p:spPr>
        <p:txBody>
          <a:bodyPr wrap="square">
            <a:spAutoFit/>
          </a:bodyPr>
          <a:lstStyle/>
          <a:p>
            <a:r>
              <a:rPr lang="en-US" altLang="zh-TW" dirty="0"/>
              <a:t> </a:t>
            </a:r>
            <a:r>
              <a:rPr lang="en-US" altLang="zh-TW" sz="2400" b="1" dirty="0">
                <a:solidFill>
                  <a:srgbClr val="FF0000"/>
                </a:solidFill>
                <a:sym typeface="Wingdings"/>
              </a:rPr>
              <a:t></a:t>
            </a:r>
            <a:r>
              <a:rPr lang="en-US" altLang="zh-TW" sz="2400" b="1" dirty="0" smtClean="0"/>
              <a:t>For </a:t>
            </a:r>
            <a:r>
              <a:rPr lang="en-US" altLang="zh-TW" sz="2400" b="1" dirty="0"/>
              <a:t>me, it is United States of America and some </a:t>
            </a:r>
            <a:r>
              <a:rPr lang="en-US" altLang="zh-TW" sz="2400" b="1" dirty="0" smtClean="0"/>
              <a:t>Christian</a:t>
            </a:r>
          </a:p>
          <a:p>
            <a:r>
              <a:rPr lang="en-US" altLang="zh-TW" sz="2400" b="1" dirty="0"/>
              <a:t> </a:t>
            </a:r>
            <a:r>
              <a:rPr lang="en-US" altLang="zh-TW" sz="2400" b="1" dirty="0" smtClean="0"/>
              <a:t>    </a:t>
            </a:r>
            <a:r>
              <a:rPr lang="en-US" altLang="zh-TW" sz="2400" b="1" dirty="0"/>
              <a:t>nations</a:t>
            </a:r>
            <a:r>
              <a:rPr lang="en-US" altLang="zh-TW" sz="2400" b="1" dirty="0" smtClean="0"/>
              <a:t>.</a:t>
            </a:r>
          </a:p>
          <a:p>
            <a:r>
              <a:rPr lang="en-US" altLang="zh-TW" sz="2400" b="1" dirty="0"/>
              <a:t> </a:t>
            </a:r>
            <a:r>
              <a:rPr lang="en-US" altLang="zh-TW" sz="2400" b="1" dirty="0" smtClean="0"/>
              <a:t>    </a:t>
            </a:r>
            <a:r>
              <a:rPr lang="zh-TW" altLang="en-US" sz="2400" b="1" dirty="0" smtClean="0"/>
              <a:t>對</a:t>
            </a:r>
            <a:r>
              <a:rPr lang="zh-TW" altLang="en-US" sz="2400" b="1" dirty="0"/>
              <a:t>我來說，它是美利堅合眾國和一些</a:t>
            </a:r>
            <a:r>
              <a:rPr lang="zh-TW" altLang="en-US" sz="2400" b="1" smtClean="0"/>
              <a:t>基督</a:t>
            </a:r>
            <a:r>
              <a:rPr lang="zh-TW" altLang="en-US" sz="2400" b="1"/>
              <a:t>教</a:t>
            </a:r>
            <a:r>
              <a:rPr lang="zh-TW" altLang="en-US" sz="2400" b="1" smtClean="0"/>
              <a:t>國</a:t>
            </a:r>
            <a:r>
              <a:rPr lang="zh-TW" altLang="en-US" sz="2400" b="1" dirty="0" smtClean="0"/>
              <a:t>家。</a:t>
            </a:r>
            <a:endParaRPr lang="zh-TW" altLang="zh-TW" sz="2400" b="1" dirty="0"/>
          </a:p>
        </p:txBody>
      </p:sp>
      <p:sp>
        <p:nvSpPr>
          <p:cNvPr id="7" name="矩形 6"/>
          <p:cNvSpPr/>
          <p:nvPr/>
        </p:nvSpPr>
        <p:spPr>
          <a:xfrm>
            <a:off x="683568" y="1905938"/>
            <a:ext cx="1099981" cy="461665"/>
          </a:xfrm>
          <a:prstGeom prst="rect">
            <a:avLst/>
          </a:prstGeom>
        </p:spPr>
        <p:txBody>
          <a:bodyPr wrap="none">
            <a:spAutoFit/>
          </a:bodyPr>
          <a:lstStyle/>
          <a:p>
            <a:r>
              <a:rPr lang="en-US" altLang="zh-TW" sz="2400" b="1" dirty="0">
                <a:solidFill>
                  <a:srgbClr val="FF0000"/>
                </a:solidFill>
                <a:sym typeface="Wingdings"/>
              </a:rPr>
              <a:t></a:t>
            </a:r>
            <a:r>
              <a:rPr lang="zh-TW" altLang="en-US" sz="2400" b="1" dirty="0">
                <a:solidFill>
                  <a:srgbClr val="FF0000"/>
                </a:solidFill>
              </a:rPr>
              <a:t> </a:t>
            </a:r>
            <a:r>
              <a:rPr lang="en-US" altLang="zh-TW" sz="2400" b="1" dirty="0"/>
              <a:t>No. </a:t>
            </a:r>
            <a:endParaRPr lang="zh-TW" altLang="zh-TW" sz="2400" b="1" dirty="0"/>
          </a:p>
        </p:txBody>
      </p:sp>
    </p:spTree>
    <p:extLst>
      <p:ext uri="{BB962C8B-B14F-4D97-AF65-F5344CB8AC3E}">
        <p14:creationId xmlns:p14="http://schemas.microsoft.com/office/powerpoint/2010/main" val="216103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663003"/>
            <a:ext cx="8568952" cy="181588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altLang="zh-TW" sz="2800" b="1" dirty="0"/>
              <a:t>So, let me give you a few examples about </a:t>
            </a:r>
            <a:r>
              <a:rPr lang="en-US" altLang="zh-TW" sz="2800" b="1" u="sng" dirty="0"/>
              <a:t>seek his kingdom</a:t>
            </a:r>
            <a:r>
              <a:rPr lang="en-US" altLang="zh-TW" sz="2800" b="1" dirty="0"/>
              <a:t> in the country of United States and in Britain</a:t>
            </a:r>
            <a:r>
              <a:rPr lang="en-US" altLang="zh-TW" sz="2800" b="1" dirty="0" smtClean="0"/>
              <a:t>.</a:t>
            </a:r>
          </a:p>
          <a:p>
            <a:r>
              <a:rPr lang="zh-TW" altLang="en-US" sz="2800" b="1" dirty="0"/>
              <a:t>那麼，讓我舉</a:t>
            </a:r>
            <a:r>
              <a:rPr lang="zh-TW" altLang="en-US" sz="2800" b="1" dirty="0" smtClean="0"/>
              <a:t>幾個發生在</a:t>
            </a:r>
            <a:r>
              <a:rPr lang="zh-TW" altLang="en-US" sz="2800" b="1" dirty="0"/>
              <a:t>美國和英國</a:t>
            </a:r>
            <a:r>
              <a:rPr lang="zh-TW" altLang="en-US" sz="2800" b="1" u="sng" dirty="0" smtClean="0"/>
              <a:t>尋求祂的國</a:t>
            </a:r>
            <a:r>
              <a:rPr lang="zh-TW" altLang="en-US" sz="2800" b="1" dirty="0" smtClean="0"/>
              <a:t>的例子。</a:t>
            </a:r>
            <a:endParaRPr lang="zh-TW" altLang="zh-TW" sz="2800" b="1" dirty="0"/>
          </a:p>
        </p:txBody>
      </p:sp>
    </p:spTree>
    <p:extLst>
      <p:ext uri="{BB962C8B-B14F-4D97-AF65-F5344CB8AC3E}">
        <p14:creationId xmlns:p14="http://schemas.microsoft.com/office/powerpoint/2010/main" val="951499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267494"/>
            <a:ext cx="6500306" cy="492443"/>
          </a:xfrm>
          <a:prstGeom prst="rect">
            <a:avLst/>
          </a:prstGeom>
        </p:spPr>
        <p:txBody>
          <a:bodyPr wrap="none">
            <a:spAutoFit/>
          </a:bodyPr>
          <a:lstStyle/>
          <a:p>
            <a:r>
              <a:rPr lang="en-US" altLang="zh-TW" sz="2600" b="1" dirty="0">
                <a:solidFill>
                  <a:srgbClr val="0070C0"/>
                </a:solidFill>
              </a:rPr>
              <a:t>A. </a:t>
            </a:r>
            <a:r>
              <a:rPr lang="zh-TW" altLang="zh-TW" sz="2600" b="1" u="sng" dirty="0"/>
              <a:t>庚子賠款退款</a:t>
            </a:r>
            <a:r>
              <a:rPr lang="en-US" altLang="zh-TW" sz="2600" b="1" u="sng" dirty="0"/>
              <a:t>Boxer Indemnity Remittance</a:t>
            </a:r>
            <a:endParaRPr lang="zh-TW" altLang="zh-TW" sz="2600" b="1" u="sng" dirty="0"/>
          </a:p>
        </p:txBody>
      </p:sp>
      <p:sp>
        <p:nvSpPr>
          <p:cNvPr id="3" name="矩形 2"/>
          <p:cNvSpPr/>
          <p:nvPr/>
        </p:nvSpPr>
        <p:spPr>
          <a:xfrm>
            <a:off x="611560" y="759937"/>
            <a:ext cx="6984776" cy="461665"/>
          </a:xfrm>
          <a:prstGeom prst="rect">
            <a:avLst/>
          </a:prstGeom>
        </p:spPr>
        <p:txBody>
          <a:bodyPr wrap="square">
            <a:spAutoFit/>
          </a:bodyPr>
          <a:lstStyle/>
          <a:p>
            <a:r>
              <a:rPr lang="zh-TW" altLang="en-US" sz="2400" b="1" dirty="0" smtClean="0"/>
              <a:t>  </a:t>
            </a:r>
            <a:endParaRPr lang="zh-TW" altLang="en-US" sz="2400" dirty="0"/>
          </a:p>
        </p:txBody>
      </p:sp>
      <p:pic>
        <p:nvPicPr>
          <p:cNvPr id="5" name="Picture 1" descr="C:\Users\Prjosephchang\Downloads\Boxer_Rebellion_Indemnity_Scholarship_recipients_1909_2.jpg"/>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91587"/>
            <a:ext cx="6264696" cy="3028249"/>
          </a:xfrm>
          <a:prstGeom prst="rect">
            <a:avLst/>
          </a:prstGeom>
          <a:noFill/>
          <a:ln>
            <a:noFill/>
          </a:ln>
        </p:spPr>
      </p:pic>
      <p:sp>
        <p:nvSpPr>
          <p:cNvPr id="4" name="矩形 3"/>
          <p:cNvSpPr/>
          <p:nvPr/>
        </p:nvSpPr>
        <p:spPr>
          <a:xfrm>
            <a:off x="755576" y="760622"/>
            <a:ext cx="4572000" cy="677108"/>
          </a:xfrm>
          <a:prstGeom prst="rect">
            <a:avLst/>
          </a:prstGeom>
        </p:spPr>
        <p:txBody>
          <a:bodyPr>
            <a:spAutoFit/>
          </a:bodyPr>
          <a:lstStyle/>
          <a:p>
            <a:r>
              <a:rPr lang="en-US" altLang="zh-TW" sz="2000" b="1" dirty="0"/>
              <a:t>1901: The Boxer Protocol Signed</a:t>
            </a:r>
            <a:r>
              <a:rPr lang="en-US" altLang="zh-TW" dirty="0"/>
              <a:t/>
            </a:r>
            <a:br>
              <a:rPr lang="en-US" altLang="zh-TW" dirty="0"/>
            </a:br>
            <a:endParaRPr lang="zh-TW" altLang="en-US" dirty="0"/>
          </a:p>
        </p:txBody>
      </p:sp>
      <p:sp>
        <p:nvSpPr>
          <p:cNvPr id="7" name="矩形 6"/>
          <p:cNvSpPr/>
          <p:nvPr/>
        </p:nvSpPr>
        <p:spPr>
          <a:xfrm>
            <a:off x="755576" y="1214479"/>
            <a:ext cx="4572000" cy="677108"/>
          </a:xfrm>
          <a:prstGeom prst="rect">
            <a:avLst/>
          </a:prstGeom>
        </p:spPr>
        <p:txBody>
          <a:bodyPr>
            <a:spAutoFit/>
          </a:bodyPr>
          <a:lstStyle/>
          <a:p>
            <a:r>
              <a:rPr lang="en-US" altLang="zh-TW" sz="2000" b="1" dirty="0"/>
              <a:t>1908: Remittance of the Boxer Indemnity</a:t>
            </a:r>
            <a:r>
              <a:rPr lang="en-US" altLang="zh-TW" dirty="0"/>
              <a:t/>
            </a:r>
            <a:br>
              <a:rPr lang="en-US" altLang="zh-TW" dirty="0"/>
            </a:br>
            <a:endParaRPr lang="zh-TW" altLang="en-US" dirty="0"/>
          </a:p>
        </p:txBody>
      </p:sp>
    </p:spTree>
    <p:extLst>
      <p:ext uri="{BB962C8B-B14F-4D97-AF65-F5344CB8AC3E}">
        <p14:creationId xmlns:p14="http://schemas.microsoft.com/office/powerpoint/2010/main" val="59728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6277" y="267494"/>
            <a:ext cx="4845942" cy="492443"/>
          </a:xfrm>
          <a:prstGeom prst="rect">
            <a:avLst/>
          </a:prstGeom>
        </p:spPr>
        <p:txBody>
          <a:bodyPr wrap="none">
            <a:spAutoFit/>
          </a:bodyPr>
          <a:lstStyle/>
          <a:p>
            <a:r>
              <a:rPr lang="en-US" altLang="zh-TW" sz="2600" b="1" dirty="0">
                <a:solidFill>
                  <a:srgbClr val="0070C0"/>
                </a:solidFill>
              </a:rPr>
              <a:t>B. </a:t>
            </a:r>
            <a:r>
              <a:rPr lang="en-US" altLang="zh-TW" sz="2600" b="1" u="sng" dirty="0"/>
              <a:t>American Revolution </a:t>
            </a:r>
            <a:r>
              <a:rPr lang="zh-TW" altLang="zh-TW" sz="2600" b="1" u="sng" dirty="0"/>
              <a:t>美國革命</a:t>
            </a:r>
          </a:p>
        </p:txBody>
      </p:sp>
      <p:pic>
        <p:nvPicPr>
          <p:cNvPr id="3" name="Picture 3" descr="The Declaration of Independence, Authentic Full Size Replica Printed on Antiqued Genuine Parchment. 23 x 2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839104"/>
            <a:ext cx="1567284" cy="1811814"/>
          </a:xfrm>
          <a:prstGeom prst="rect">
            <a:avLst/>
          </a:prstGeom>
          <a:noFill/>
          <a:ln>
            <a:noFill/>
          </a:ln>
        </p:spPr>
      </p:pic>
      <p:sp>
        <p:nvSpPr>
          <p:cNvPr id="5" name="矩形 4"/>
          <p:cNvSpPr/>
          <p:nvPr/>
        </p:nvSpPr>
        <p:spPr>
          <a:xfrm>
            <a:off x="467544" y="2787774"/>
            <a:ext cx="8352928" cy="1938992"/>
          </a:xfrm>
          <a:prstGeom prst="rect">
            <a:avLst/>
          </a:prstGeom>
        </p:spPr>
        <p:txBody>
          <a:bodyPr wrap="square">
            <a:spAutoFit/>
          </a:bodyPr>
          <a:lstStyle/>
          <a:p>
            <a:r>
              <a:rPr lang="zh-TW" altLang="zh-TW" sz="2400" b="1" dirty="0"/>
              <a:t>美國革命的獨立宣言其實是一個神學作品</a:t>
            </a:r>
            <a:r>
              <a:rPr lang="en-US" altLang="zh-TW" sz="2400" b="1" dirty="0"/>
              <a:t>. </a:t>
            </a:r>
            <a:r>
              <a:rPr lang="zh-TW" altLang="zh-TW" sz="2400" b="1" dirty="0"/>
              <a:t>是基於基督教的人權</a:t>
            </a:r>
            <a:r>
              <a:rPr lang="en-US" altLang="zh-TW" sz="2400" b="1" dirty="0"/>
              <a:t>, </a:t>
            </a:r>
            <a:r>
              <a:rPr lang="zh-TW" altLang="zh-TW" sz="2400" b="1" dirty="0"/>
              <a:t>政治思想而提出的一個立國主張</a:t>
            </a:r>
            <a:r>
              <a:rPr lang="en-US" altLang="zh-TW" sz="2400" b="1" dirty="0"/>
              <a:t>.</a:t>
            </a:r>
            <a:endParaRPr lang="zh-TW" altLang="zh-TW" sz="2400" b="1" dirty="0"/>
          </a:p>
          <a:p>
            <a:r>
              <a:rPr lang="en-US" altLang="zh-TW" sz="2400" b="1" dirty="0" smtClean="0"/>
              <a:t>The </a:t>
            </a:r>
            <a:r>
              <a:rPr lang="en-US" altLang="zh-TW" sz="2400" b="1" dirty="0"/>
              <a:t>Declaration of Independence of the American Revolution is actually a theological work. It is based on Christian human rights and political ideas.</a:t>
            </a:r>
            <a:endParaRPr lang="zh-TW" altLang="en-US" sz="2400" b="1" dirty="0"/>
          </a:p>
        </p:txBody>
      </p:sp>
    </p:spTree>
    <p:extLst>
      <p:ext uri="{BB962C8B-B14F-4D97-AF65-F5344CB8AC3E}">
        <p14:creationId xmlns:p14="http://schemas.microsoft.com/office/powerpoint/2010/main" val="326937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483518"/>
            <a:ext cx="7848872"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TW" sz="2400" b="1" dirty="0"/>
              <a:t>We hold these truths to be self-evident, </a:t>
            </a:r>
            <a:r>
              <a:rPr lang="en-US" altLang="zh-TW" sz="2400" b="1" dirty="0">
                <a:solidFill>
                  <a:srgbClr val="FF0000"/>
                </a:solidFill>
              </a:rPr>
              <a:t>that all men are created equal, that they are endowed by their Creator with certain unalienable Rights, that among these are Life, Liberty and the pursuit of Happiness.</a:t>
            </a:r>
            <a:r>
              <a:rPr lang="en-US" altLang="zh-TW" sz="2400" b="1" dirty="0"/>
              <a:t> — That to secure these rights, Governments are instituted among Men, deriving their just powers from the consent of the governed, — That whenever any Form of Government becomes destructive of these ends, it is the Right of the People to alter or to abolish it, and to institute new Government, laying its foundation on such principles and organizing its powers in such form, as to them shall seem most likely to effect their Safety and Happiness.</a:t>
            </a:r>
            <a:endParaRPr lang="zh-TW" altLang="zh-TW" sz="2400" dirty="0"/>
          </a:p>
        </p:txBody>
      </p:sp>
    </p:spTree>
    <p:extLst>
      <p:ext uri="{BB962C8B-B14F-4D97-AF65-F5344CB8AC3E}">
        <p14:creationId xmlns:p14="http://schemas.microsoft.com/office/powerpoint/2010/main" val="2551915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915566"/>
            <a:ext cx="8280920" cy="329320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TW" altLang="zh-TW" sz="2600" b="1" dirty="0"/>
              <a:t>我們相信下列的真理是不問自明的</a:t>
            </a:r>
            <a:r>
              <a:rPr lang="en-US" altLang="zh-TW" sz="2600" b="1" dirty="0"/>
              <a:t>, </a:t>
            </a:r>
            <a:r>
              <a:rPr lang="zh-TW" altLang="zh-TW" sz="2600" b="1" dirty="0"/>
              <a:t>每個人心裡可以曉得</a:t>
            </a:r>
            <a:r>
              <a:rPr lang="en-US" altLang="zh-TW" sz="2600" b="1" dirty="0"/>
              <a:t>, </a:t>
            </a:r>
            <a:r>
              <a:rPr lang="zh-TW" altLang="zh-TW" sz="2600" b="1" dirty="0"/>
              <a:t>無可推諉的</a:t>
            </a:r>
            <a:r>
              <a:rPr lang="en-US" altLang="zh-TW" sz="2600" b="1" dirty="0"/>
              <a:t>: </a:t>
            </a:r>
            <a:r>
              <a:rPr lang="zh-TW" altLang="zh-TW" sz="2600" b="1" dirty="0">
                <a:solidFill>
                  <a:srgbClr val="FF0000"/>
                </a:solidFill>
              </a:rPr>
              <a:t>所有的人是受造而平等的</a:t>
            </a:r>
            <a:r>
              <a:rPr lang="en-US" altLang="zh-TW" sz="2600" b="1" dirty="0">
                <a:solidFill>
                  <a:srgbClr val="FF0000"/>
                </a:solidFill>
              </a:rPr>
              <a:t>,</a:t>
            </a:r>
            <a:r>
              <a:rPr lang="zh-TW" altLang="zh-TW" sz="2600" b="1" dirty="0">
                <a:solidFill>
                  <a:srgbClr val="FF0000"/>
                </a:solidFill>
              </a:rPr>
              <a:t>每個人都擁有創造主付與他們不可分離</a:t>
            </a:r>
            <a:r>
              <a:rPr lang="en-US" altLang="zh-TW" sz="2600" b="1" dirty="0">
                <a:solidFill>
                  <a:srgbClr val="FF0000"/>
                </a:solidFill>
              </a:rPr>
              <a:t>, </a:t>
            </a:r>
            <a:r>
              <a:rPr lang="zh-TW" altLang="zh-TW" sz="2600" b="1" dirty="0">
                <a:solidFill>
                  <a:srgbClr val="FF0000"/>
                </a:solidFill>
              </a:rPr>
              <a:t>不能被剝奪的權力</a:t>
            </a:r>
            <a:r>
              <a:rPr lang="en-US" altLang="zh-TW" sz="2600" b="1" dirty="0">
                <a:solidFill>
                  <a:srgbClr val="FF0000"/>
                </a:solidFill>
              </a:rPr>
              <a:t>, </a:t>
            </a:r>
            <a:r>
              <a:rPr lang="zh-TW" altLang="zh-TW" sz="2600" b="1" dirty="0">
                <a:solidFill>
                  <a:srgbClr val="FF0000"/>
                </a:solidFill>
              </a:rPr>
              <a:t>譬如</a:t>
            </a:r>
            <a:r>
              <a:rPr lang="en-US" altLang="zh-TW" sz="2600" b="1" dirty="0">
                <a:solidFill>
                  <a:srgbClr val="FF0000"/>
                </a:solidFill>
              </a:rPr>
              <a:t>:</a:t>
            </a:r>
            <a:r>
              <a:rPr lang="zh-TW" altLang="zh-TW" sz="2600" b="1" dirty="0">
                <a:solidFill>
                  <a:srgbClr val="FF0000"/>
                </a:solidFill>
              </a:rPr>
              <a:t>生命</a:t>
            </a:r>
            <a:r>
              <a:rPr lang="en-US" altLang="zh-TW" sz="2600" b="1" dirty="0">
                <a:solidFill>
                  <a:srgbClr val="FF0000"/>
                </a:solidFill>
              </a:rPr>
              <a:t>, </a:t>
            </a:r>
            <a:r>
              <a:rPr lang="zh-TW" altLang="zh-TW" sz="2600" b="1" dirty="0">
                <a:solidFill>
                  <a:srgbClr val="FF0000"/>
                </a:solidFill>
              </a:rPr>
              <a:t>自由</a:t>
            </a:r>
            <a:r>
              <a:rPr lang="en-US" altLang="zh-TW" sz="2600" b="1" dirty="0">
                <a:solidFill>
                  <a:srgbClr val="FF0000"/>
                </a:solidFill>
              </a:rPr>
              <a:t>, </a:t>
            </a:r>
            <a:r>
              <a:rPr lang="zh-TW" altLang="zh-TW" sz="2600" b="1" dirty="0">
                <a:solidFill>
                  <a:srgbClr val="FF0000"/>
                </a:solidFill>
              </a:rPr>
              <a:t>和追求幸福的權力</a:t>
            </a:r>
            <a:r>
              <a:rPr lang="en-US" altLang="zh-TW" sz="2600" b="1" dirty="0">
                <a:solidFill>
                  <a:srgbClr val="FF0000"/>
                </a:solidFill>
              </a:rPr>
              <a:t>. </a:t>
            </a:r>
            <a:r>
              <a:rPr lang="zh-TW" altLang="zh-TW" sz="2600" b="1" dirty="0"/>
              <a:t>為了要保有這些權力</a:t>
            </a:r>
            <a:r>
              <a:rPr lang="en-US" altLang="zh-TW" sz="2600" b="1" dirty="0"/>
              <a:t>, </a:t>
            </a:r>
            <a:r>
              <a:rPr lang="zh-TW" altLang="zh-TW" sz="2600" b="1" dirty="0"/>
              <a:t>政府就由人民當中產生</a:t>
            </a:r>
            <a:r>
              <a:rPr lang="en-US" altLang="zh-TW" sz="2600" b="1" dirty="0"/>
              <a:t>, </a:t>
            </a:r>
            <a:r>
              <a:rPr lang="zh-TW" altLang="zh-TW" sz="2600" b="1" dirty="0"/>
              <a:t>政府的權柄是由接受統治的人民同意後產生的</a:t>
            </a:r>
            <a:r>
              <a:rPr lang="en-US" altLang="zh-TW" sz="2600" b="1" dirty="0"/>
              <a:t>. </a:t>
            </a:r>
            <a:r>
              <a:rPr lang="zh-TW" altLang="zh-TW" sz="2600" b="1" dirty="0"/>
              <a:t>如果任何時候政府為要破壞這些權力</a:t>
            </a:r>
            <a:r>
              <a:rPr lang="en-US" altLang="zh-TW" sz="2600" b="1" dirty="0"/>
              <a:t>,  </a:t>
            </a:r>
            <a:r>
              <a:rPr lang="zh-TW" altLang="zh-TW" sz="2600" b="1" dirty="0"/>
              <a:t>那麼人民有權改變或甚至除掉這樣的政府</a:t>
            </a:r>
            <a:r>
              <a:rPr lang="en-US" altLang="zh-TW" sz="2600" b="1" dirty="0"/>
              <a:t>,</a:t>
            </a:r>
            <a:r>
              <a:rPr lang="zh-TW" altLang="zh-TW" sz="2600" b="1" dirty="0"/>
              <a:t>另立新的政府</a:t>
            </a:r>
            <a:r>
              <a:rPr lang="en-US" altLang="zh-TW" sz="2600" b="1" dirty="0"/>
              <a:t>, </a:t>
            </a:r>
            <a:r>
              <a:rPr lang="zh-TW" altLang="zh-TW" sz="2600" b="1" dirty="0"/>
              <a:t>設下新的政治原則</a:t>
            </a:r>
            <a:r>
              <a:rPr lang="en-US" altLang="zh-TW" sz="2600" b="1" dirty="0"/>
              <a:t>, </a:t>
            </a:r>
            <a:r>
              <a:rPr lang="zh-TW" altLang="zh-TW" sz="2600" b="1" dirty="0"/>
              <a:t>政治制度</a:t>
            </a:r>
            <a:r>
              <a:rPr lang="en-US" altLang="zh-TW" sz="2600" b="1" dirty="0"/>
              <a:t>, </a:t>
            </a:r>
            <a:r>
              <a:rPr lang="zh-TW" altLang="zh-TW" sz="2600" b="1" dirty="0"/>
              <a:t>使得人民可以享受安全和幸福</a:t>
            </a:r>
            <a:r>
              <a:rPr lang="en-US" altLang="zh-TW" sz="2600" b="1" dirty="0"/>
              <a:t>.</a:t>
            </a:r>
            <a:endParaRPr lang="zh-TW" altLang="zh-TW" sz="2600" dirty="0"/>
          </a:p>
        </p:txBody>
      </p:sp>
    </p:spTree>
    <p:extLst>
      <p:ext uri="{BB962C8B-B14F-4D97-AF65-F5344CB8AC3E}">
        <p14:creationId xmlns:p14="http://schemas.microsoft.com/office/powerpoint/2010/main" val="629403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1487" y="339502"/>
            <a:ext cx="5035161" cy="492443"/>
          </a:xfrm>
          <a:prstGeom prst="rect">
            <a:avLst/>
          </a:prstGeom>
        </p:spPr>
        <p:txBody>
          <a:bodyPr wrap="none">
            <a:spAutoFit/>
          </a:bodyPr>
          <a:lstStyle/>
          <a:p>
            <a:r>
              <a:rPr lang="en-US" altLang="zh-TW" sz="2600" b="1" dirty="0">
                <a:solidFill>
                  <a:srgbClr val="0070C0"/>
                </a:solidFill>
              </a:rPr>
              <a:t>C. </a:t>
            </a:r>
            <a:r>
              <a:rPr lang="en-US" altLang="zh-TW" sz="2600" b="1" u="sng" dirty="0"/>
              <a:t>William Wilberforce (1759-1833)</a:t>
            </a:r>
            <a:endParaRPr lang="zh-TW" altLang="en-US" sz="2600" b="1" u="sng" dirty="0"/>
          </a:p>
        </p:txBody>
      </p:sp>
      <p:sp>
        <p:nvSpPr>
          <p:cNvPr id="3" name="矩形 2"/>
          <p:cNvSpPr/>
          <p:nvPr/>
        </p:nvSpPr>
        <p:spPr>
          <a:xfrm>
            <a:off x="261487" y="3075806"/>
            <a:ext cx="8352928" cy="1938992"/>
          </a:xfrm>
          <a:prstGeom prst="rect">
            <a:avLst/>
          </a:prstGeom>
        </p:spPr>
        <p:txBody>
          <a:bodyPr wrap="square">
            <a:spAutoFit/>
          </a:bodyPr>
          <a:lstStyle/>
          <a:p>
            <a:r>
              <a:rPr lang="zh-TW" altLang="zh-TW" sz="2400" b="1" dirty="0"/>
              <a:t>經過數十年在英國國會的努力</a:t>
            </a:r>
            <a:r>
              <a:rPr lang="en-US" altLang="zh-TW" sz="2400" b="1" dirty="0"/>
              <a:t>, Wilberforce </a:t>
            </a:r>
            <a:r>
              <a:rPr lang="zh-TW" altLang="zh-TW" sz="2400" b="1" dirty="0"/>
              <a:t>成功的藉著立法</a:t>
            </a:r>
            <a:r>
              <a:rPr lang="en-US" altLang="zh-TW" sz="2400" b="1" dirty="0"/>
              <a:t> Slavery Abolition Act 1833, </a:t>
            </a:r>
            <a:r>
              <a:rPr lang="zh-TW" altLang="zh-TW" sz="2400" b="1" dirty="0"/>
              <a:t>在英國廢除了奴隸制度</a:t>
            </a:r>
            <a:r>
              <a:rPr lang="en-US" altLang="zh-TW" sz="2400" b="1" dirty="0"/>
              <a:t>. </a:t>
            </a:r>
            <a:endParaRPr lang="en-US" altLang="zh-TW" sz="2400" b="1" dirty="0" smtClean="0"/>
          </a:p>
          <a:p>
            <a:r>
              <a:rPr lang="en-US" altLang="zh-TW" sz="2400" b="1" dirty="0" smtClean="0"/>
              <a:t>After </a:t>
            </a:r>
            <a:r>
              <a:rPr lang="en-US" altLang="zh-TW" sz="2400" b="1" dirty="0"/>
              <a:t>decades of efforts in the British Parliament, Wilberforce succeeded in abolishing slavery in the UK through the legislation Slavery Abolition Act 1833.</a:t>
            </a:r>
            <a:endParaRPr lang="zh-TW" altLang="en-US" sz="2400" b="1" dirty="0"/>
          </a:p>
        </p:txBody>
      </p:sp>
      <p:pic>
        <p:nvPicPr>
          <p:cNvPr id="4" name="Picture 4" descr="William wilberforce.jpg"/>
          <p:cNvPicPr/>
          <p:nvPr/>
        </p:nvPicPr>
        <p:blipFill>
          <a:blip r:embed="rId3">
            <a:extLst>
              <a:ext uri="{28A0092B-C50C-407E-A947-70E740481C1C}">
                <a14:useLocalDpi xmlns:a14="http://schemas.microsoft.com/office/drawing/2010/main" val="0"/>
              </a:ext>
            </a:extLst>
          </a:blip>
          <a:srcRect/>
          <a:stretch>
            <a:fillRect/>
          </a:stretch>
        </p:blipFill>
        <p:spPr bwMode="auto">
          <a:xfrm>
            <a:off x="1403648" y="951408"/>
            <a:ext cx="1951483" cy="1935435"/>
          </a:xfrm>
          <a:prstGeom prst="rect">
            <a:avLst/>
          </a:prstGeom>
          <a:noFill/>
          <a:ln>
            <a:noFill/>
          </a:ln>
        </p:spPr>
      </p:pic>
      <p:pic>
        <p:nvPicPr>
          <p:cNvPr id="5" name="Picture 5" descr="https://upload.wikimedia.org/wikipedia/commons/2/27/Slaveshippla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202356"/>
            <a:ext cx="2808312" cy="2736304"/>
          </a:xfrm>
          <a:prstGeom prst="rect">
            <a:avLst/>
          </a:prstGeom>
          <a:noFill/>
          <a:ln>
            <a:noFill/>
          </a:ln>
        </p:spPr>
      </p:pic>
    </p:spTree>
    <p:extLst>
      <p:ext uri="{BB962C8B-B14F-4D97-AF65-F5344CB8AC3E}">
        <p14:creationId xmlns:p14="http://schemas.microsoft.com/office/powerpoint/2010/main" val="101136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555526"/>
            <a:ext cx="6651180" cy="492443"/>
          </a:xfrm>
          <a:prstGeom prst="rect">
            <a:avLst/>
          </a:prstGeom>
        </p:spPr>
        <p:txBody>
          <a:bodyPr wrap="none">
            <a:spAutoFit/>
          </a:bodyPr>
          <a:lstStyle/>
          <a:p>
            <a:r>
              <a:rPr lang="en-US" altLang="zh-TW" sz="2600" b="1" dirty="0"/>
              <a:t>Amazing Grace</a:t>
            </a:r>
            <a:r>
              <a:rPr lang="zh-TW" altLang="zh-TW" sz="2600" b="1" dirty="0"/>
              <a:t>這首詩個的作者</a:t>
            </a:r>
            <a:r>
              <a:rPr lang="en-US" altLang="zh-TW" sz="2600" b="1" dirty="0"/>
              <a:t>, John Newton </a:t>
            </a:r>
            <a:endParaRPr lang="zh-TW" altLang="zh-TW" sz="2600" b="1" dirty="0"/>
          </a:p>
        </p:txBody>
      </p:sp>
      <p:pic>
        <p:nvPicPr>
          <p:cNvPr id="3" name="Picture 6" descr="https://www.azquotes.com/picture-quotes/quote-i-am-not-what-i-ought-to-be-i-am-not-what-i-want-to-be-i-am-not-what-i-hope-to-be-in-john-newton-34-85-41.jpg"/>
          <p:cNvPicPr/>
          <p:nvPr/>
        </p:nvPicPr>
        <p:blipFill>
          <a:blip r:embed="rId2">
            <a:extLst>
              <a:ext uri="{28A0092B-C50C-407E-A947-70E740481C1C}">
                <a14:useLocalDpi xmlns:a14="http://schemas.microsoft.com/office/drawing/2010/main" val="0"/>
              </a:ext>
            </a:extLst>
          </a:blip>
          <a:srcRect/>
          <a:stretch>
            <a:fillRect/>
          </a:stretch>
        </p:blipFill>
        <p:spPr bwMode="auto">
          <a:xfrm>
            <a:off x="992932" y="1923678"/>
            <a:ext cx="7128792" cy="3096344"/>
          </a:xfrm>
          <a:prstGeom prst="rect">
            <a:avLst/>
          </a:prstGeom>
          <a:noFill/>
          <a:ln>
            <a:noFill/>
          </a:ln>
        </p:spPr>
      </p:pic>
      <p:sp>
        <p:nvSpPr>
          <p:cNvPr id="4" name="矩形 3"/>
          <p:cNvSpPr/>
          <p:nvPr/>
        </p:nvSpPr>
        <p:spPr>
          <a:xfrm>
            <a:off x="755576" y="1047969"/>
            <a:ext cx="5652509" cy="492443"/>
          </a:xfrm>
          <a:prstGeom prst="rect">
            <a:avLst/>
          </a:prstGeom>
        </p:spPr>
        <p:txBody>
          <a:bodyPr wrap="none">
            <a:spAutoFit/>
          </a:bodyPr>
          <a:lstStyle/>
          <a:p>
            <a:r>
              <a:rPr lang="en-US" altLang="zh-TW" sz="2600" b="1" dirty="0"/>
              <a:t>Author of Amazing Grace, John Newton</a:t>
            </a:r>
            <a:endParaRPr lang="zh-TW" altLang="en-US" sz="2600" b="1" dirty="0"/>
          </a:p>
        </p:txBody>
      </p:sp>
    </p:spTree>
    <p:extLst>
      <p:ext uri="{BB962C8B-B14F-4D97-AF65-F5344CB8AC3E}">
        <p14:creationId xmlns:p14="http://schemas.microsoft.com/office/powerpoint/2010/main" val="3693160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9552" y="317460"/>
            <a:ext cx="4572000" cy="492443"/>
          </a:xfrm>
          <a:prstGeom prst="rect">
            <a:avLst/>
          </a:prstGeom>
        </p:spPr>
        <p:txBody>
          <a:bodyPr>
            <a:spAutoFit/>
          </a:bodyPr>
          <a:lstStyle/>
          <a:p>
            <a:r>
              <a:rPr lang="en-US" altLang="zh-TW" sz="2600" b="1" dirty="0"/>
              <a:t>Last </a:t>
            </a:r>
            <a:r>
              <a:rPr lang="en-US" altLang="zh-TW" sz="2600" b="1" dirty="0" smtClean="0"/>
              <a:t>Sunday</a:t>
            </a:r>
            <a:r>
              <a:rPr lang="en-US" altLang="zh-TW" sz="2400" b="1" dirty="0" smtClean="0"/>
              <a:t>… </a:t>
            </a:r>
            <a:endParaRPr lang="zh-TW" altLang="zh-TW" sz="2400" b="1" dirty="0"/>
          </a:p>
        </p:txBody>
      </p:sp>
      <p:sp>
        <p:nvSpPr>
          <p:cNvPr id="4" name="矩形 3"/>
          <p:cNvSpPr/>
          <p:nvPr/>
        </p:nvSpPr>
        <p:spPr>
          <a:xfrm>
            <a:off x="467544" y="1079153"/>
            <a:ext cx="6038191" cy="1169551"/>
          </a:xfrm>
          <a:prstGeom prst="rect">
            <a:avLst/>
          </a:prstGeom>
        </p:spPr>
        <p:txBody>
          <a:bodyPr wrap="none">
            <a:spAutoFit/>
          </a:bodyPr>
          <a:lstStyle/>
          <a:p>
            <a:r>
              <a:rPr lang="en-US" altLang="zh-TW" sz="2600" b="1" dirty="0" smtClean="0"/>
              <a:t>1. We </a:t>
            </a:r>
            <a:r>
              <a:rPr lang="en-US" altLang="zh-TW" sz="2600" b="1" dirty="0"/>
              <a:t>do not have enough hours for a day</a:t>
            </a:r>
            <a:r>
              <a:rPr lang="en-US" altLang="zh-TW" sz="2600" b="1" dirty="0" smtClean="0"/>
              <a:t>.</a:t>
            </a:r>
          </a:p>
          <a:p>
            <a:r>
              <a:rPr lang="en-US" altLang="zh-TW" sz="2600" b="1" dirty="0" smtClean="0"/>
              <a:t>    </a:t>
            </a:r>
            <a:r>
              <a:rPr lang="zh-TW" altLang="zh-TW" sz="2600" b="1" dirty="0" smtClean="0"/>
              <a:t>神</a:t>
            </a:r>
            <a:r>
              <a:rPr lang="zh-TW" altLang="zh-TW" sz="2600" b="1" dirty="0"/>
              <a:t>沒有給我在一天中有足夠的小時數</a:t>
            </a:r>
            <a:r>
              <a:rPr lang="en-US" altLang="zh-TW" sz="2600" b="1" dirty="0"/>
              <a:t>.</a:t>
            </a:r>
            <a:br>
              <a:rPr lang="en-US" altLang="zh-TW" sz="2600" b="1" dirty="0"/>
            </a:br>
            <a:r>
              <a:rPr lang="en-US" altLang="zh-TW" dirty="0" smtClean="0"/>
              <a:t> </a:t>
            </a:r>
            <a:endParaRPr lang="zh-TW" altLang="zh-TW" dirty="0"/>
          </a:p>
        </p:txBody>
      </p:sp>
      <p:sp>
        <p:nvSpPr>
          <p:cNvPr id="5" name="矩形 4"/>
          <p:cNvSpPr/>
          <p:nvPr/>
        </p:nvSpPr>
        <p:spPr>
          <a:xfrm>
            <a:off x="432520" y="2187149"/>
            <a:ext cx="6997428" cy="892552"/>
          </a:xfrm>
          <a:prstGeom prst="rect">
            <a:avLst/>
          </a:prstGeom>
        </p:spPr>
        <p:txBody>
          <a:bodyPr wrap="none">
            <a:spAutoFit/>
          </a:bodyPr>
          <a:lstStyle/>
          <a:p>
            <a:r>
              <a:rPr lang="en-US" altLang="zh-TW" sz="2600" b="1" dirty="0"/>
              <a:t>2. We cannot afford one day rest a week</a:t>
            </a:r>
            <a:r>
              <a:rPr lang="en-US" altLang="zh-TW" sz="2600" b="1" dirty="0" smtClean="0"/>
              <a:t>.</a:t>
            </a:r>
            <a:br>
              <a:rPr lang="en-US" altLang="zh-TW" sz="2600" b="1" dirty="0" smtClean="0"/>
            </a:br>
            <a:r>
              <a:rPr lang="en-US" altLang="zh-TW" sz="2600" b="1" dirty="0" smtClean="0"/>
              <a:t>   </a:t>
            </a:r>
            <a:r>
              <a:rPr lang="zh-TW" altLang="zh-TW" sz="2600" b="1" dirty="0" smtClean="0"/>
              <a:t>神</a:t>
            </a:r>
            <a:r>
              <a:rPr lang="zh-TW" altLang="zh-TW" sz="2600" b="1" dirty="0"/>
              <a:t>要我管理整個世界</a:t>
            </a:r>
            <a:r>
              <a:rPr lang="en-US" altLang="zh-TW" sz="2600" b="1" dirty="0"/>
              <a:t>, </a:t>
            </a:r>
            <a:r>
              <a:rPr lang="zh-TW" altLang="zh-TW" sz="2600" b="1" dirty="0"/>
              <a:t>卻要我七天要休息一天</a:t>
            </a:r>
            <a:r>
              <a:rPr lang="en-US" altLang="zh-TW" sz="2600" b="1" dirty="0"/>
              <a:t>.</a:t>
            </a:r>
            <a:endParaRPr lang="zh-TW" altLang="zh-TW" sz="2600" b="1" dirty="0"/>
          </a:p>
        </p:txBody>
      </p:sp>
      <p:sp>
        <p:nvSpPr>
          <p:cNvPr id="6" name="矩形 5"/>
          <p:cNvSpPr/>
          <p:nvPr/>
        </p:nvSpPr>
        <p:spPr>
          <a:xfrm>
            <a:off x="432520" y="3435846"/>
            <a:ext cx="8597105" cy="1292662"/>
          </a:xfrm>
          <a:prstGeom prst="rect">
            <a:avLst/>
          </a:prstGeom>
        </p:spPr>
        <p:txBody>
          <a:bodyPr wrap="square">
            <a:spAutoFit/>
          </a:bodyPr>
          <a:lstStyle/>
          <a:p>
            <a:r>
              <a:rPr lang="en-US" altLang="zh-TW" sz="2600" b="1" dirty="0"/>
              <a:t>3. We are not built strong enough to take the stress and </a:t>
            </a:r>
            <a:r>
              <a:rPr lang="en-US" altLang="zh-TW" sz="2600" b="1" dirty="0" smtClean="0"/>
              <a:t>the</a:t>
            </a:r>
          </a:p>
          <a:p>
            <a:r>
              <a:rPr lang="en-US" altLang="zh-TW" sz="2600" b="1" dirty="0"/>
              <a:t> </a:t>
            </a:r>
            <a:r>
              <a:rPr lang="en-US" altLang="zh-TW" sz="2600" b="1" dirty="0" smtClean="0"/>
              <a:t>   anxiety </a:t>
            </a:r>
            <a:r>
              <a:rPr lang="en-US" altLang="zh-TW" sz="2600" b="1" dirty="0"/>
              <a:t>that the world is laying upon us</a:t>
            </a:r>
            <a:r>
              <a:rPr lang="en-US" altLang="zh-TW" sz="2600" b="1" dirty="0" smtClean="0"/>
              <a:t>.</a:t>
            </a:r>
            <a:br>
              <a:rPr lang="en-US" altLang="zh-TW" sz="2600" b="1" dirty="0" smtClean="0"/>
            </a:br>
            <a:r>
              <a:rPr lang="en-US" altLang="zh-TW" sz="2600" b="1" dirty="0" smtClean="0"/>
              <a:t>    </a:t>
            </a:r>
            <a:r>
              <a:rPr lang="zh-TW" altLang="zh-TW" sz="2600" b="1" dirty="0" smtClean="0"/>
              <a:t>神</a:t>
            </a:r>
            <a:r>
              <a:rPr lang="zh-TW" altLang="zh-TW" sz="2600" b="1" dirty="0"/>
              <a:t>沒有給我一個強健的身體來勝過壓力或焦慮</a:t>
            </a:r>
            <a:r>
              <a:rPr lang="en-US" altLang="zh-TW" sz="2600" b="1" dirty="0"/>
              <a:t>.</a:t>
            </a:r>
            <a:endParaRPr lang="zh-TW" altLang="zh-TW" sz="2600" b="1" dirty="0"/>
          </a:p>
        </p:txBody>
      </p:sp>
    </p:spTree>
    <p:extLst>
      <p:ext uri="{BB962C8B-B14F-4D97-AF65-F5344CB8AC3E}">
        <p14:creationId xmlns:p14="http://schemas.microsoft.com/office/powerpoint/2010/main" val="363111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267494"/>
            <a:ext cx="4615174" cy="492443"/>
          </a:xfrm>
          <a:prstGeom prst="rect">
            <a:avLst/>
          </a:prstGeom>
        </p:spPr>
        <p:txBody>
          <a:bodyPr wrap="none">
            <a:spAutoFit/>
          </a:bodyPr>
          <a:lstStyle/>
          <a:p>
            <a:r>
              <a:rPr lang="en-US" altLang="zh-TW" sz="2600" b="1" dirty="0">
                <a:solidFill>
                  <a:srgbClr val="0070C0"/>
                </a:solidFill>
              </a:rPr>
              <a:t>D. </a:t>
            </a:r>
            <a:r>
              <a:rPr lang="en-US" altLang="zh-TW" sz="2600" b="1" u="sng" dirty="0"/>
              <a:t>Abraham Lincoln (1809-1865)</a:t>
            </a:r>
            <a:endParaRPr lang="zh-TW" altLang="zh-TW" sz="2600" b="1" u="sng" dirty="0"/>
          </a:p>
        </p:txBody>
      </p:sp>
      <p:pic>
        <p:nvPicPr>
          <p:cNvPr id="3" name="Picture 7" descr="Image result for abraham lincol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794" y="1923678"/>
            <a:ext cx="2230021" cy="2592288"/>
          </a:xfrm>
          <a:prstGeom prst="rect">
            <a:avLst/>
          </a:prstGeom>
          <a:noFill/>
          <a:ln>
            <a:noFill/>
          </a:ln>
        </p:spPr>
      </p:pic>
      <p:pic>
        <p:nvPicPr>
          <p:cNvPr id="4" name="Picture 8" descr="Civil War - Battle of Atlant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1995686"/>
            <a:ext cx="6012160" cy="2664296"/>
          </a:xfrm>
          <a:prstGeom prst="rect">
            <a:avLst/>
          </a:prstGeom>
          <a:noFill/>
          <a:ln>
            <a:noFill/>
          </a:ln>
        </p:spPr>
      </p:pic>
      <p:sp>
        <p:nvSpPr>
          <p:cNvPr id="5" name="矩形 4"/>
          <p:cNvSpPr/>
          <p:nvPr/>
        </p:nvSpPr>
        <p:spPr>
          <a:xfrm>
            <a:off x="755576" y="843558"/>
            <a:ext cx="6192688" cy="646331"/>
          </a:xfrm>
          <a:prstGeom prst="rect">
            <a:avLst/>
          </a:prstGeom>
        </p:spPr>
        <p:txBody>
          <a:bodyPr wrap="square">
            <a:spAutoFit/>
          </a:bodyPr>
          <a:lstStyle/>
          <a:p>
            <a:r>
              <a:rPr lang="en-US" altLang="zh-TW" dirty="0"/>
              <a:t>16</a:t>
            </a:r>
            <a:r>
              <a:rPr lang="en-US" altLang="zh-TW" baseline="30000" dirty="0"/>
              <a:t>th</a:t>
            </a:r>
            <a:r>
              <a:rPr lang="en-US" altLang="zh-TW" dirty="0"/>
              <a:t> President, led the nation through the Civil War, and the Emancipation of Slaves (1/1/1863).</a:t>
            </a:r>
            <a:endParaRPr lang="zh-TW" altLang="en-US" dirty="0"/>
          </a:p>
        </p:txBody>
      </p:sp>
    </p:spTree>
    <p:extLst>
      <p:ext uri="{BB962C8B-B14F-4D97-AF65-F5344CB8AC3E}">
        <p14:creationId xmlns:p14="http://schemas.microsoft.com/office/powerpoint/2010/main" val="1045109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Democracy in America: The Arthur Goldhammer Translation, Volume Two"/>
          <p:cNvPicPr/>
          <p:nvPr/>
        </p:nvPicPr>
        <p:blipFill>
          <a:blip r:embed="rId2">
            <a:extLst>
              <a:ext uri="{28A0092B-C50C-407E-A947-70E740481C1C}">
                <a14:useLocalDpi xmlns:a14="http://schemas.microsoft.com/office/drawing/2010/main" val="0"/>
              </a:ext>
            </a:extLst>
          </a:blip>
          <a:srcRect/>
          <a:stretch>
            <a:fillRect/>
          </a:stretch>
        </p:blipFill>
        <p:spPr bwMode="auto">
          <a:xfrm>
            <a:off x="107504" y="380152"/>
            <a:ext cx="1356360" cy="2117725"/>
          </a:xfrm>
          <a:prstGeom prst="rect">
            <a:avLst/>
          </a:prstGeom>
          <a:noFill/>
          <a:ln>
            <a:noFill/>
          </a:ln>
        </p:spPr>
      </p:pic>
      <p:sp>
        <p:nvSpPr>
          <p:cNvPr id="4" name="矩形 3"/>
          <p:cNvSpPr/>
          <p:nvPr/>
        </p:nvSpPr>
        <p:spPr>
          <a:xfrm>
            <a:off x="1583160" y="1203598"/>
            <a:ext cx="7560840" cy="3816429"/>
          </a:xfrm>
          <a:prstGeom prst="rect">
            <a:avLst/>
          </a:prstGeom>
        </p:spPr>
        <p:txBody>
          <a:bodyPr wrap="square">
            <a:spAutoFit/>
          </a:bodyPr>
          <a:lstStyle/>
          <a:p>
            <a:r>
              <a:rPr lang="en-US" altLang="zh-TW" sz="2200" b="1" dirty="0" smtClean="0"/>
              <a:t>I </a:t>
            </a:r>
            <a:r>
              <a:rPr lang="en-US" altLang="zh-TW" sz="2200" b="1" dirty="0"/>
              <a:t>sought for the greatness and genius of America in her commodious harbors and her ample rivers – and it was not there . . . in her fertile fields and boundless forests and it was not there . . . in her rich mines and her vast world commerce – and it was not there . . . in her democratic Congress and her matchless Constitution – and it was not there. </a:t>
            </a:r>
            <a:r>
              <a:rPr lang="en-US" altLang="zh-TW" sz="2200" b="1" dirty="0">
                <a:solidFill>
                  <a:srgbClr val="0070C0"/>
                </a:solidFill>
              </a:rPr>
              <a:t>Not until I went into the churches of America and heard her pulpits aflame with righteousness did I understand the secret of her genius and power.</a:t>
            </a:r>
            <a:r>
              <a:rPr lang="en-US" altLang="zh-TW" sz="2200" b="1" dirty="0"/>
              <a:t> America is great because she is good, and if America ever ceases to be good, she will cease to be great.</a:t>
            </a:r>
            <a:endParaRPr lang="zh-TW" altLang="zh-TW" sz="2200" b="1" dirty="0"/>
          </a:p>
          <a:p>
            <a:r>
              <a:rPr lang="en-US" altLang="zh-TW" sz="2200" b="1" dirty="0" smtClean="0"/>
              <a:t>(Alexis </a:t>
            </a:r>
            <a:r>
              <a:rPr lang="en-US" altLang="zh-TW" sz="2200" b="1" dirty="0"/>
              <a:t>de Tocqueville, Democracy in </a:t>
            </a:r>
            <a:r>
              <a:rPr lang="en-US" altLang="zh-TW" sz="2200" b="1" dirty="0" smtClean="0"/>
              <a:t>America)</a:t>
            </a:r>
            <a:endParaRPr lang="zh-TW" altLang="zh-TW" sz="2200" b="1" dirty="0"/>
          </a:p>
        </p:txBody>
      </p:sp>
      <p:sp>
        <p:nvSpPr>
          <p:cNvPr id="2" name="矩形 1"/>
          <p:cNvSpPr/>
          <p:nvPr/>
        </p:nvSpPr>
        <p:spPr>
          <a:xfrm>
            <a:off x="1587748" y="266278"/>
            <a:ext cx="7304731" cy="769441"/>
          </a:xfrm>
          <a:prstGeom prst="rect">
            <a:avLst/>
          </a:prstGeom>
        </p:spPr>
        <p:txBody>
          <a:bodyPr wrap="square">
            <a:spAutoFit/>
          </a:bodyPr>
          <a:lstStyle/>
          <a:p>
            <a:r>
              <a:rPr lang="en-US" altLang="zh-TW" sz="2200" b="1" dirty="0"/>
              <a:t>When a Frenchman came to us in 19th century, he discovered that the strength of America is in the pulpit of the church.</a:t>
            </a:r>
          </a:p>
        </p:txBody>
      </p:sp>
    </p:spTree>
    <p:extLst>
      <p:ext uri="{BB962C8B-B14F-4D97-AF65-F5344CB8AC3E}">
        <p14:creationId xmlns:p14="http://schemas.microsoft.com/office/powerpoint/2010/main" val="140685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339502"/>
            <a:ext cx="3519105" cy="492443"/>
          </a:xfrm>
          <a:prstGeom prst="rect">
            <a:avLst/>
          </a:prstGeom>
        </p:spPr>
        <p:txBody>
          <a:bodyPr wrap="none">
            <a:spAutoFit/>
          </a:bodyPr>
          <a:lstStyle/>
          <a:p>
            <a:r>
              <a:rPr lang="en-US" altLang="zh-TW" sz="2600" b="1" dirty="0">
                <a:solidFill>
                  <a:srgbClr val="0070C0"/>
                </a:solidFill>
              </a:rPr>
              <a:t>E. </a:t>
            </a:r>
            <a:r>
              <a:rPr lang="en-US" altLang="zh-TW" sz="2600" b="1" u="sng" dirty="0"/>
              <a:t>McDonald Restaurant</a:t>
            </a:r>
            <a:endParaRPr lang="zh-TW" altLang="zh-TW" sz="2600" b="1" u="sng" dirty="0"/>
          </a:p>
        </p:txBody>
      </p:sp>
      <p:pic>
        <p:nvPicPr>
          <p:cNvPr id="3" name="Picture 10" descr="C:\Users\Prjosephchang\AppData\Local\Microsoft\Windows\INetCache\Content.MSO\7AD3121A.tmp"/>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64328"/>
            <a:ext cx="2448272" cy="1944216"/>
          </a:xfrm>
          <a:prstGeom prst="rect">
            <a:avLst/>
          </a:prstGeom>
          <a:noFill/>
          <a:ln>
            <a:noFill/>
          </a:ln>
        </p:spPr>
      </p:pic>
      <p:sp>
        <p:nvSpPr>
          <p:cNvPr id="4" name="矩形 3"/>
          <p:cNvSpPr/>
          <p:nvPr/>
        </p:nvSpPr>
        <p:spPr>
          <a:xfrm>
            <a:off x="2411760" y="876419"/>
            <a:ext cx="4572000" cy="369332"/>
          </a:xfrm>
          <a:prstGeom prst="rect">
            <a:avLst/>
          </a:prstGeom>
        </p:spPr>
        <p:txBody>
          <a:bodyPr>
            <a:spAutoFit/>
          </a:bodyPr>
          <a:lstStyle/>
          <a:p>
            <a:r>
              <a:rPr lang="en-US" altLang="zh-TW" dirty="0"/>
              <a:t> </a:t>
            </a:r>
            <a:endParaRPr lang="zh-TW" altLang="zh-TW" dirty="0"/>
          </a:p>
        </p:txBody>
      </p:sp>
      <p:pic>
        <p:nvPicPr>
          <p:cNvPr id="5" name="Picture 11" descr="Ray Kroc"/>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779662"/>
            <a:ext cx="1944216" cy="1944216"/>
          </a:xfrm>
          <a:prstGeom prst="rect">
            <a:avLst/>
          </a:prstGeom>
          <a:noFill/>
          <a:ln>
            <a:noFill/>
          </a:ln>
        </p:spPr>
      </p:pic>
      <p:sp>
        <p:nvSpPr>
          <p:cNvPr id="7" name="矩形 6"/>
          <p:cNvSpPr/>
          <p:nvPr/>
        </p:nvSpPr>
        <p:spPr>
          <a:xfrm>
            <a:off x="3730812" y="3934777"/>
            <a:ext cx="2186432" cy="369332"/>
          </a:xfrm>
          <a:prstGeom prst="rect">
            <a:avLst/>
          </a:prstGeom>
        </p:spPr>
        <p:txBody>
          <a:bodyPr wrap="none">
            <a:spAutoFit/>
          </a:bodyPr>
          <a:lstStyle/>
          <a:p>
            <a:r>
              <a:rPr lang="en-US" altLang="zh-TW" dirty="0"/>
              <a:t>Ray Kroc (1902-1984)</a:t>
            </a:r>
            <a:endParaRPr lang="zh-TW" altLang="en-US" dirty="0"/>
          </a:p>
        </p:txBody>
      </p:sp>
    </p:spTree>
    <p:extLst>
      <p:ext uri="{BB962C8B-B14F-4D97-AF65-F5344CB8AC3E}">
        <p14:creationId xmlns:p14="http://schemas.microsoft.com/office/powerpoint/2010/main" val="2263618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339502"/>
            <a:ext cx="3594958" cy="492443"/>
          </a:xfrm>
          <a:prstGeom prst="rect">
            <a:avLst/>
          </a:prstGeom>
        </p:spPr>
        <p:txBody>
          <a:bodyPr wrap="none">
            <a:spAutoFit/>
          </a:bodyPr>
          <a:lstStyle/>
          <a:p>
            <a:r>
              <a:rPr lang="en-US" altLang="zh-TW" sz="2600" b="1" dirty="0">
                <a:solidFill>
                  <a:srgbClr val="0070C0"/>
                </a:solidFill>
              </a:rPr>
              <a:t>F. </a:t>
            </a:r>
            <a:r>
              <a:rPr lang="en-US" altLang="zh-TW" sz="2600" b="1" u="sng" dirty="0"/>
              <a:t>J.C. Penny (1875-1971</a:t>
            </a:r>
            <a:r>
              <a:rPr lang="en-US" altLang="zh-TW" sz="2600" b="1" dirty="0"/>
              <a:t>)</a:t>
            </a:r>
            <a:endParaRPr lang="zh-TW" altLang="zh-TW" sz="2600" b="1" dirty="0"/>
          </a:p>
        </p:txBody>
      </p:sp>
      <p:pic>
        <p:nvPicPr>
          <p:cNvPr id="3" name="Picture 12" descr="James Cash Penney (ca. 1902).jpg"/>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31590"/>
            <a:ext cx="2448272" cy="2160240"/>
          </a:xfrm>
          <a:prstGeom prst="rect">
            <a:avLst/>
          </a:prstGeom>
          <a:noFill/>
          <a:ln>
            <a:noFill/>
          </a:ln>
        </p:spPr>
      </p:pic>
      <p:pic>
        <p:nvPicPr>
          <p:cNvPr id="4" name="Picture 13" descr="https://upload.wikimedia.org/wikipedia/commons/0/09/Jcpenney-mother-stor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3653" y="1257702"/>
            <a:ext cx="3572683" cy="2538184"/>
          </a:xfrm>
          <a:prstGeom prst="rect">
            <a:avLst/>
          </a:prstGeom>
          <a:noFill/>
          <a:ln>
            <a:noFill/>
          </a:ln>
        </p:spPr>
      </p:pic>
      <p:sp>
        <p:nvSpPr>
          <p:cNvPr id="5" name="矩形 4"/>
          <p:cNvSpPr/>
          <p:nvPr/>
        </p:nvSpPr>
        <p:spPr>
          <a:xfrm>
            <a:off x="467544" y="3416260"/>
            <a:ext cx="3254737" cy="369332"/>
          </a:xfrm>
          <a:prstGeom prst="rect">
            <a:avLst/>
          </a:prstGeom>
        </p:spPr>
        <p:txBody>
          <a:bodyPr wrap="none">
            <a:spAutoFit/>
          </a:bodyPr>
          <a:lstStyle/>
          <a:p>
            <a:r>
              <a:rPr lang="en-US" altLang="zh-TW" dirty="0"/>
              <a:t> James Cash Penney (1875-1971)</a:t>
            </a:r>
            <a:endParaRPr lang="zh-TW" altLang="en-US" dirty="0"/>
          </a:p>
        </p:txBody>
      </p:sp>
    </p:spTree>
    <p:extLst>
      <p:ext uri="{BB962C8B-B14F-4D97-AF65-F5344CB8AC3E}">
        <p14:creationId xmlns:p14="http://schemas.microsoft.com/office/powerpoint/2010/main" val="1603465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339502"/>
            <a:ext cx="2023311" cy="492443"/>
          </a:xfrm>
          <a:prstGeom prst="rect">
            <a:avLst/>
          </a:prstGeom>
        </p:spPr>
        <p:txBody>
          <a:bodyPr wrap="none">
            <a:spAutoFit/>
          </a:bodyPr>
          <a:lstStyle/>
          <a:p>
            <a:r>
              <a:rPr lang="en-US" altLang="zh-TW" sz="2600" b="1" dirty="0">
                <a:solidFill>
                  <a:srgbClr val="0070C0"/>
                </a:solidFill>
              </a:rPr>
              <a:t>G. </a:t>
            </a:r>
            <a:r>
              <a:rPr lang="en-US" altLang="zh-TW" sz="2600" b="1" u="sng" dirty="0"/>
              <a:t>Chick-</a:t>
            </a:r>
            <a:r>
              <a:rPr lang="en-US" altLang="zh-TW" sz="2600" b="1" u="sng" dirty="0" err="1"/>
              <a:t>Fil</a:t>
            </a:r>
            <a:r>
              <a:rPr lang="en-US" altLang="zh-TW" sz="2600" b="1" u="sng" dirty="0"/>
              <a:t>-A</a:t>
            </a:r>
            <a:endParaRPr lang="zh-TW" altLang="zh-TW" sz="2600" b="1" u="sng" dirty="0"/>
          </a:p>
        </p:txBody>
      </p:sp>
      <p:pic>
        <p:nvPicPr>
          <p:cNvPr id="3" name="Picture 14" descr="C:\Users\Prjosephchang\AppData\Local\Microsoft\Windows\INetCache\Content.MSO\EE52184F.tmp"/>
          <p:cNvPicPr/>
          <p:nvPr/>
        </p:nvPicPr>
        <p:blipFill>
          <a:blip r:embed="rId2">
            <a:extLst>
              <a:ext uri="{28A0092B-C50C-407E-A947-70E740481C1C}">
                <a14:useLocalDpi xmlns:a14="http://schemas.microsoft.com/office/drawing/2010/main" val="0"/>
              </a:ext>
            </a:extLst>
          </a:blip>
          <a:srcRect/>
          <a:stretch>
            <a:fillRect/>
          </a:stretch>
        </p:blipFill>
        <p:spPr bwMode="auto">
          <a:xfrm>
            <a:off x="678280" y="1275606"/>
            <a:ext cx="2088232" cy="1263571"/>
          </a:xfrm>
          <a:prstGeom prst="rect">
            <a:avLst/>
          </a:prstGeom>
          <a:noFill/>
          <a:ln>
            <a:noFill/>
          </a:ln>
        </p:spPr>
      </p:pic>
      <p:pic>
        <p:nvPicPr>
          <p:cNvPr id="4" name="Picture 15" descr="Chick-fil-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9313" y="1092155"/>
            <a:ext cx="2124735" cy="2343691"/>
          </a:xfrm>
          <a:prstGeom prst="rect">
            <a:avLst/>
          </a:prstGeom>
          <a:noFill/>
          <a:ln>
            <a:noFill/>
          </a:ln>
        </p:spPr>
      </p:pic>
      <p:pic>
        <p:nvPicPr>
          <p:cNvPr id="5" name="Picture 16" descr="https://upload.wikimedia.org/wikipedia/commons/b/bd/Chick-fil-A_truck_at_Airport_West_Distribution_Cente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2623" y="1171600"/>
            <a:ext cx="3749342" cy="1996169"/>
          </a:xfrm>
          <a:prstGeom prst="rect">
            <a:avLst/>
          </a:prstGeom>
          <a:noFill/>
          <a:ln>
            <a:noFill/>
          </a:ln>
        </p:spPr>
      </p:pic>
      <p:pic>
        <p:nvPicPr>
          <p:cNvPr id="6" name="Picture 17" descr="Cathy on August 28, 2004"/>
          <p:cNvPicPr/>
          <p:nvPr/>
        </p:nvPicPr>
        <p:blipFill>
          <a:blip r:embed="rId5">
            <a:extLst>
              <a:ext uri="{28A0092B-C50C-407E-A947-70E740481C1C}">
                <a14:useLocalDpi xmlns:a14="http://schemas.microsoft.com/office/drawing/2010/main" val="0"/>
              </a:ext>
            </a:extLst>
          </a:blip>
          <a:srcRect/>
          <a:stretch>
            <a:fillRect/>
          </a:stretch>
        </p:blipFill>
        <p:spPr bwMode="auto">
          <a:xfrm>
            <a:off x="827584" y="2859781"/>
            <a:ext cx="1584176" cy="2016225"/>
          </a:xfrm>
          <a:prstGeom prst="rect">
            <a:avLst/>
          </a:prstGeom>
          <a:noFill/>
          <a:ln>
            <a:noFill/>
          </a:ln>
        </p:spPr>
      </p:pic>
      <p:sp>
        <p:nvSpPr>
          <p:cNvPr id="7" name="矩形 6"/>
          <p:cNvSpPr/>
          <p:nvPr/>
        </p:nvSpPr>
        <p:spPr>
          <a:xfrm>
            <a:off x="2562863" y="4209528"/>
            <a:ext cx="4572000" cy="646331"/>
          </a:xfrm>
          <a:prstGeom prst="rect">
            <a:avLst/>
          </a:prstGeom>
        </p:spPr>
        <p:txBody>
          <a:bodyPr>
            <a:spAutoFit/>
          </a:bodyPr>
          <a:lstStyle/>
          <a:p>
            <a:r>
              <a:rPr lang="en-US" altLang="zh-TW" b="1" dirty="0"/>
              <a:t>Samuel </a:t>
            </a:r>
            <a:r>
              <a:rPr lang="en-US" altLang="zh-TW" b="1" dirty="0" err="1"/>
              <a:t>Truett</a:t>
            </a:r>
            <a:r>
              <a:rPr lang="en-US" altLang="zh-TW" b="1" dirty="0"/>
              <a:t> Cathy</a:t>
            </a:r>
            <a:r>
              <a:rPr lang="en-US" altLang="zh-TW" dirty="0"/>
              <a:t> (March 14, 1921 – September 8, 2014)</a:t>
            </a:r>
            <a:endParaRPr lang="zh-TW" altLang="en-US" dirty="0"/>
          </a:p>
        </p:txBody>
      </p:sp>
    </p:spTree>
    <p:extLst>
      <p:ext uri="{BB962C8B-B14F-4D97-AF65-F5344CB8AC3E}">
        <p14:creationId xmlns:p14="http://schemas.microsoft.com/office/powerpoint/2010/main" val="3366818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111" y="267493"/>
            <a:ext cx="8854330" cy="1692771"/>
          </a:xfrm>
          <a:prstGeom prst="rect">
            <a:avLst/>
          </a:prstGeom>
        </p:spPr>
        <p:txBody>
          <a:bodyPr wrap="square">
            <a:spAutoFit/>
          </a:bodyPr>
          <a:lstStyle/>
          <a:p>
            <a:r>
              <a:rPr lang="en-US" altLang="zh-TW" sz="2600" b="1" dirty="0">
                <a:solidFill>
                  <a:srgbClr val="0070C0"/>
                </a:solidFill>
              </a:rPr>
              <a:t>H. </a:t>
            </a:r>
            <a:r>
              <a:rPr lang="en-US" altLang="zh-TW" sz="2600" b="1" dirty="0"/>
              <a:t>Harvard University, Yale </a:t>
            </a:r>
            <a:r>
              <a:rPr lang="en-US" altLang="zh-TW" sz="2600" b="1" dirty="0" smtClean="0"/>
              <a:t>University, and </a:t>
            </a:r>
            <a:r>
              <a:rPr lang="en-US" altLang="zh-TW" sz="2600" b="1" dirty="0"/>
              <a:t>Princeton </a:t>
            </a:r>
            <a:r>
              <a:rPr lang="en-US" altLang="zh-TW" sz="2600" b="1" dirty="0" smtClean="0"/>
              <a:t>University </a:t>
            </a:r>
          </a:p>
          <a:p>
            <a:r>
              <a:rPr lang="en-US" altLang="zh-TW" sz="2600" b="1" dirty="0"/>
              <a:t> </a:t>
            </a:r>
            <a:r>
              <a:rPr lang="en-US" altLang="zh-TW" sz="2600" b="1" dirty="0" smtClean="0"/>
              <a:t>    all </a:t>
            </a:r>
            <a:r>
              <a:rPr lang="en-US" altLang="zh-TW" sz="2600" b="1" dirty="0"/>
              <a:t>started with an intention to train the </a:t>
            </a:r>
            <a:r>
              <a:rPr lang="en-US" altLang="zh-TW" sz="2600" b="1" dirty="0" smtClean="0"/>
              <a:t>pastors</a:t>
            </a:r>
            <a:r>
              <a:rPr lang="zh-TW" altLang="en-US" sz="2600" b="1" dirty="0" smtClean="0"/>
              <a:t>．</a:t>
            </a:r>
            <a:endParaRPr lang="en-US" altLang="zh-TW" sz="2600" b="1" dirty="0" smtClean="0"/>
          </a:p>
          <a:p>
            <a:r>
              <a:rPr lang="zh-TW" altLang="en-US" sz="2600" b="1" dirty="0" smtClean="0"/>
              <a:t>     哈佛</a:t>
            </a:r>
            <a:r>
              <a:rPr lang="zh-TW" altLang="en-US" sz="2600" b="1" dirty="0"/>
              <a:t>大學，耶魯大學，普林斯頓大學</a:t>
            </a:r>
            <a:r>
              <a:rPr lang="zh-TW" altLang="en-US" sz="2600" b="1" dirty="0" smtClean="0"/>
              <a:t>，設立初期都</a:t>
            </a:r>
            <a:r>
              <a:rPr lang="zh-TW" altLang="en-US" sz="2600" b="1" dirty="0"/>
              <a:t>是</a:t>
            </a:r>
            <a:r>
              <a:rPr lang="zh-TW" altLang="en-US" sz="2600" b="1" dirty="0" smtClean="0"/>
              <a:t>為</a:t>
            </a:r>
            <a:endParaRPr lang="en-US" altLang="zh-TW" sz="2600" b="1" dirty="0" smtClean="0"/>
          </a:p>
          <a:p>
            <a:r>
              <a:rPr lang="en-US" altLang="zh-TW" sz="2600" b="1" dirty="0"/>
              <a:t> </a:t>
            </a:r>
            <a:r>
              <a:rPr lang="en-US" altLang="zh-TW" sz="2600" b="1" dirty="0" smtClean="0"/>
              <a:t>  </a:t>
            </a:r>
            <a:r>
              <a:rPr lang="zh-TW" altLang="en-US" sz="2600" b="1" dirty="0" smtClean="0"/>
              <a:t>  了</a:t>
            </a:r>
            <a:r>
              <a:rPr lang="zh-TW" altLang="en-US" sz="2600" b="1" dirty="0"/>
              <a:t>訓練牧師</a:t>
            </a:r>
            <a:endParaRPr lang="zh-TW" altLang="zh-TW" sz="2600" b="1" dirty="0"/>
          </a:p>
        </p:txBody>
      </p:sp>
      <p:pic>
        <p:nvPicPr>
          <p:cNvPr id="3" name="Picture 20" descr="Harvard Universi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599" y="2067694"/>
            <a:ext cx="2746642" cy="2088232"/>
          </a:xfrm>
          <a:prstGeom prst="rect">
            <a:avLst/>
          </a:prstGeom>
          <a:noFill/>
          <a:ln>
            <a:noFill/>
          </a:ln>
        </p:spPr>
      </p:pic>
      <p:sp>
        <p:nvSpPr>
          <p:cNvPr id="4" name="矩形 3"/>
          <p:cNvSpPr/>
          <p:nvPr/>
        </p:nvSpPr>
        <p:spPr>
          <a:xfrm>
            <a:off x="289670" y="4267066"/>
            <a:ext cx="2736262" cy="646331"/>
          </a:xfrm>
          <a:prstGeom prst="rect">
            <a:avLst/>
          </a:prstGeom>
        </p:spPr>
        <p:txBody>
          <a:bodyPr wrap="none">
            <a:spAutoFit/>
          </a:bodyPr>
          <a:lstStyle/>
          <a:p>
            <a:r>
              <a:rPr lang="en-US" altLang="zh-TW" b="1" dirty="0"/>
              <a:t>Harvard University, </a:t>
            </a:r>
            <a:endParaRPr lang="en-US" altLang="zh-TW" b="1" dirty="0" smtClean="0"/>
          </a:p>
          <a:p>
            <a:r>
              <a:rPr lang="en-US" altLang="zh-TW" b="1" dirty="0" smtClean="0"/>
              <a:t>Cambridge</a:t>
            </a:r>
            <a:r>
              <a:rPr lang="en-US" altLang="zh-TW" b="1" dirty="0"/>
              <a:t>, Massachusetts</a:t>
            </a:r>
            <a:endParaRPr lang="zh-TW" altLang="en-US" b="1" dirty="0"/>
          </a:p>
        </p:txBody>
      </p:sp>
      <p:pic>
        <p:nvPicPr>
          <p:cNvPr id="5" name="Picture 21" descr="https://media1.trover.com/T/5c3e5ae25fd3570bc100035e/fixedw.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0030" y="2014339"/>
            <a:ext cx="2628131" cy="2134716"/>
          </a:xfrm>
          <a:prstGeom prst="rect">
            <a:avLst/>
          </a:prstGeom>
          <a:noFill/>
          <a:ln>
            <a:noFill/>
          </a:ln>
        </p:spPr>
      </p:pic>
      <p:sp>
        <p:nvSpPr>
          <p:cNvPr id="6" name="矩形 5"/>
          <p:cNvSpPr/>
          <p:nvPr/>
        </p:nvSpPr>
        <p:spPr>
          <a:xfrm>
            <a:off x="3262043" y="4227934"/>
            <a:ext cx="2582630" cy="646331"/>
          </a:xfrm>
          <a:prstGeom prst="rect">
            <a:avLst/>
          </a:prstGeom>
        </p:spPr>
        <p:txBody>
          <a:bodyPr wrap="none">
            <a:spAutoFit/>
          </a:bodyPr>
          <a:lstStyle/>
          <a:p>
            <a:r>
              <a:rPr lang="en-US" altLang="zh-TW" b="1" dirty="0"/>
              <a:t>Yale University</a:t>
            </a:r>
            <a:r>
              <a:rPr lang="en-US" altLang="zh-TW" b="1" dirty="0" smtClean="0"/>
              <a:t>,</a:t>
            </a:r>
          </a:p>
          <a:p>
            <a:r>
              <a:rPr lang="en-US" altLang="zh-TW" b="1" dirty="0" smtClean="0"/>
              <a:t> </a:t>
            </a:r>
            <a:r>
              <a:rPr lang="en-US" altLang="zh-TW" b="1" dirty="0"/>
              <a:t>New Haven, Connecticut</a:t>
            </a:r>
            <a:endParaRPr lang="zh-TW" altLang="en-US" b="1"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4829" y="2309428"/>
            <a:ext cx="3267254" cy="183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6228184" y="4247500"/>
            <a:ext cx="2292294" cy="646331"/>
          </a:xfrm>
          <a:prstGeom prst="rect">
            <a:avLst/>
          </a:prstGeom>
        </p:spPr>
        <p:txBody>
          <a:bodyPr wrap="none">
            <a:spAutoFit/>
          </a:bodyPr>
          <a:lstStyle/>
          <a:p>
            <a:r>
              <a:rPr lang="en-US" altLang="zh-TW" dirty="0"/>
              <a:t> </a:t>
            </a:r>
            <a:r>
              <a:rPr lang="en-US" altLang="zh-TW" b="1" dirty="0"/>
              <a:t>Princeton University, </a:t>
            </a:r>
            <a:endParaRPr lang="en-US" altLang="zh-TW" b="1" dirty="0" smtClean="0"/>
          </a:p>
          <a:p>
            <a:r>
              <a:rPr lang="en-US" altLang="zh-TW" b="1" dirty="0" smtClean="0"/>
              <a:t>Princeton</a:t>
            </a:r>
            <a:r>
              <a:rPr lang="en-US" altLang="zh-TW" b="1" dirty="0"/>
              <a:t>, New Jersey</a:t>
            </a:r>
          </a:p>
        </p:txBody>
      </p:sp>
    </p:spTree>
    <p:extLst>
      <p:ext uri="{BB962C8B-B14F-4D97-AF65-F5344CB8AC3E}">
        <p14:creationId xmlns:p14="http://schemas.microsoft.com/office/powerpoint/2010/main" val="2493748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279107"/>
            <a:ext cx="4087337" cy="492443"/>
          </a:xfrm>
          <a:prstGeom prst="rect">
            <a:avLst/>
          </a:prstGeom>
        </p:spPr>
        <p:txBody>
          <a:bodyPr wrap="none">
            <a:spAutoFit/>
          </a:bodyPr>
          <a:lstStyle/>
          <a:p>
            <a:r>
              <a:rPr lang="en-US" altLang="zh-TW" sz="2600" b="1" dirty="0">
                <a:solidFill>
                  <a:srgbClr val="0070C0"/>
                </a:solidFill>
              </a:rPr>
              <a:t>I. </a:t>
            </a:r>
            <a:r>
              <a:rPr lang="en-US" altLang="zh-TW" sz="2600" b="1" u="sng" dirty="0"/>
              <a:t>James Dobson (1936-now)</a:t>
            </a:r>
            <a:endParaRPr lang="zh-TW" altLang="zh-TW" sz="2600" b="1" u="sng" dirty="0"/>
          </a:p>
        </p:txBody>
      </p:sp>
      <p:pic>
        <p:nvPicPr>
          <p:cNvPr id="3" name="Picture 19" descr="Image result for james dobson"/>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131590"/>
            <a:ext cx="2016224" cy="2448272"/>
          </a:xfrm>
          <a:prstGeom prst="rect">
            <a:avLst/>
          </a:prstGeom>
          <a:noFill/>
          <a:ln>
            <a:noFill/>
          </a:ln>
        </p:spPr>
      </p:pic>
    </p:spTree>
    <p:extLst>
      <p:ext uri="{BB962C8B-B14F-4D97-AF65-F5344CB8AC3E}">
        <p14:creationId xmlns:p14="http://schemas.microsoft.com/office/powerpoint/2010/main" val="14722307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329049"/>
            <a:ext cx="5270802" cy="830997"/>
          </a:xfrm>
          <a:prstGeom prst="rect">
            <a:avLst/>
          </a:prstGeom>
        </p:spPr>
        <p:txBody>
          <a:bodyPr wrap="none">
            <a:spAutoFit/>
          </a:bodyPr>
          <a:lstStyle/>
          <a:p>
            <a:r>
              <a:rPr lang="zh-TW" altLang="en-US" sz="2400" b="1" dirty="0" smtClean="0">
                <a:solidFill>
                  <a:srgbClr val="FF0000"/>
                </a:solidFill>
                <a:sym typeface="Wingdings"/>
              </a:rPr>
              <a:t></a:t>
            </a:r>
            <a:r>
              <a:rPr lang="zh-TW" altLang="zh-TW" sz="2400" b="1" dirty="0" smtClean="0"/>
              <a:t>我們</a:t>
            </a:r>
            <a:r>
              <a:rPr lang="zh-TW" altLang="zh-TW" sz="2400" b="1" dirty="0"/>
              <a:t>再來複習一下主耶穌所說的</a:t>
            </a:r>
            <a:r>
              <a:rPr lang="en-US" altLang="zh-TW" sz="2400" b="1" dirty="0" smtClean="0"/>
              <a:t>:</a:t>
            </a:r>
          </a:p>
          <a:p>
            <a:r>
              <a:rPr lang="zh-TW" altLang="en-US" sz="2400" b="1" dirty="0" smtClean="0"/>
              <a:t>　</a:t>
            </a:r>
            <a:r>
              <a:rPr lang="en-US" altLang="zh-TW" sz="2400" b="1" dirty="0" smtClean="0"/>
              <a:t>Let’s </a:t>
            </a:r>
            <a:r>
              <a:rPr lang="en-US" altLang="zh-TW" sz="2400" b="1" dirty="0"/>
              <a:t>review what the Lord Jesus said:</a:t>
            </a:r>
            <a:endParaRPr lang="zh-TW" altLang="zh-TW" sz="2400" b="1" dirty="0"/>
          </a:p>
        </p:txBody>
      </p:sp>
      <p:sp>
        <p:nvSpPr>
          <p:cNvPr id="3" name="矩形 2"/>
          <p:cNvSpPr/>
          <p:nvPr/>
        </p:nvSpPr>
        <p:spPr>
          <a:xfrm>
            <a:off x="457275" y="1160046"/>
            <a:ext cx="8435205" cy="3785652"/>
          </a:xfrm>
          <a:prstGeom prst="rect">
            <a:avLst/>
          </a:prstGeom>
        </p:spPr>
        <p:txBody>
          <a:bodyPr wrap="square">
            <a:spAutoFit/>
          </a:bodyPr>
          <a:lstStyle/>
          <a:p>
            <a:r>
              <a:rPr lang="en-US" altLang="zh-TW" sz="2400" b="1" baseline="30000" dirty="0" smtClean="0"/>
              <a:t>31</a:t>
            </a:r>
            <a:r>
              <a:rPr lang="zh-TW" altLang="zh-TW" sz="2400" b="1" dirty="0" smtClean="0"/>
              <a:t>所以，不要憂慮說：吃甚麼？喝甚麼？穿甚麼？</a:t>
            </a:r>
            <a:r>
              <a:rPr lang="en-US" altLang="zh-TW" sz="2400" b="1" baseline="30000" dirty="0" smtClean="0"/>
              <a:t>32</a:t>
            </a:r>
            <a:r>
              <a:rPr lang="zh-TW" altLang="zh-TW" sz="2400" b="1" dirty="0" smtClean="0"/>
              <a:t>這都是外邦人所求的，你們需用的這一切東西</a:t>
            </a:r>
            <a:r>
              <a:rPr lang="zh-TW" altLang="zh-TW" sz="2400" b="1" dirty="0"/>
              <a:t>，你們的天父是知道的。</a:t>
            </a:r>
            <a:r>
              <a:rPr lang="en-US" altLang="zh-TW" sz="2400" b="1" baseline="30000" dirty="0"/>
              <a:t>33</a:t>
            </a:r>
            <a:r>
              <a:rPr lang="zh-TW" altLang="zh-TW" sz="2400" b="1" dirty="0"/>
              <a:t>你們要先求他的國和他的義，這些東西都</a:t>
            </a:r>
            <a:r>
              <a:rPr lang="zh-TW" altLang="zh-TW" sz="2400" b="1" dirty="0" smtClean="0"/>
              <a:t>要加給</a:t>
            </a:r>
            <a:r>
              <a:rPr lang="zh-TW" altLang="zh-TW" sz="2400" b="1" dirty="0"/>
              <a:t>你們了</a:t>
            </a:r>
            <a:r>
              <a:rPr lang="zh-TW" altLang="zh-TW" sz="2400" b="1" dirty="0" smtClean="0"/>
              <a:t>。</a:t>
            </a:r>
            <a:endParaRPr lang="en-US" altLang="zh-TW" sz="2400" b="1" dirty="0" smtClean="0"/>
          </a:p>
          <a:p>
            <a:r>
              <a:rPr lang="zh-TW" altLang="zh-TW" sz="2400" b="1" dirty="0" smtClean="0"/>
              <a:t>【</a:t>
            </a:r>
            <a:r>
              <a:rPr lang="zh-TW" altLang="zh-TW" sz="2400" b="1" dirty="0"/>
              <a:t>太</a:t>
            </a:r>
            <a:r>
              <a:rPr lang="en-US" altLang="zh-TW" sz="2400" b="1" dirty="0"/>
              <a:t> 6:31~33</a:t>
            </a:r>
            <a:r>
              <a:rPr lang="zh-TW" altLang="zh-TW" sz="2400" b="1" dirty="0"/>
              <a:t>】</a:t>
            </a:r>
            <a:r>
              <a:rPr lang="en-US" altLang="zh-TW" sz="2400" b="1" dirty="0"/>
              <a:t/>
            </a:r>
            <a:br>
              <a:rPr lang="en-US" altLang="zh-TW" sz="2400" b="1" dirty="0"/>
            </a:br>
            <a:r>
              <a:rPr lang="en-US" altLang="zh-TW" sz="2400" b="1" baseline="30000" dirty="0"/>
              <a:t>31</a:t>
            </a:r>
            <a:r>
              <a:rPr lang="en-US" altLang="zh-TW" sz="2400" b="1" dirty="0"/>
              <a:t>"Therefore do not be anxious, saying, 'What shall we eat?' or 'What shall we drink?' or 'What shall we wear?'" </a:t>
            </a:r>
            <a:r>
              <a:rPr lang="en-US" altLang="zh-TW" sz="2400" b="1" baseline="30000" dirty="0"/>
              <a:t>32</a:t>
            </a:r>
            <a:r>
              <a:rPr lang="en-US" altLang="zh-TW" sz="2400" b="1" dirty="0"/>
              <a:t>"For the Gentiles seek after all these things, and your heavenly Father knows that you need them all." </a:t>
            </a:r>
            <a:r>
              <a:rPr lang="en-US" altLang="zh-TW" sz="2400" b="1" baseline="30000" dirty="0"/>
              <a:t>33</a:t>
            </a:r>
            <a:r>
              <a:rPr lang="en-US" altLang="zh-TW" sz="2400" b="1" dirty="0"/>
              <a:t>"But seek first the kingdom of God and his righteousness, and all these things will be added to you. " </a:t>
            </a:r>
            <a:r>
              <a:rPr lang="zh-TW" altLang="zh-TW" sz="2400" b="1" dirty="0"/>
              <a:t>【</a:t>
            </a:r>
            <a:r>
              <a:rPr lang="en-US" altLang="zh-TW" sz="2400" b="1" dirty="0"/>
              <a:t>Matt 6:31~33</a:t>
            </a:r>
            <a:r>
              <a:rPr lang="zh-TW" altLang="zh-TW" sz="2400" b="1" dirty="0"/>
              <a:t>】</a:t>
            </a:r>
          </a:p>
        </p:txBody>
      </p:sp>
    </p:spTree>
    <p:extLst>
      <p:ext uri="{BB962C8B-B14F-4D97-AF65-F5344CB8AC3E}">
        <p14:creationId xmlns:p14="http://schemas.microsoft.com/office/powerpoint/2010/main" val="15021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0517" y="699542"/>
            <a:ext cx="8424936" cy="1692771"/>
          </a:xfrm>
          <a:prstGeom prst="rect">
            <a:avLst/>
          </a:prstGeom>
        </p:spPr>
        <p:txBody>
          <a:bodyPr wrap="square">
            <a:spAutoFit/>
          </a:bodyPr>
          <a:lstStyle/>
          <a:p>
            <a:r>
              <a:rPr lang="en-US" altLang="zh-TW" sz="2600" b="1" dirty="0" smtClean="0">
                <a:solidFill>
                  <a:srgbClr val="FF0000"/>
                </a:solidFill>
                <a:sym typeface="Wingdings"/>
              </a:rPr>
              <a:t></a:t>
            </a:r>
            <a:r>
              <a:rPr lang="en-US" altLang="zh-TW" sz="2600" b="1" dirty="0" smtClean="0"/>
              <a:t>It </a:t>
            </a:r>
            <a:r>
              <a:rPr lang="en-US" altLang="zh-TW" sz="2600" b="1" dirty="0"/>
              <a:t>looks like in doing anything, we need to think, is it for his kingdom?  Is it for his righteousness</a:t>
            </a:r>
            <a:r>
              <a:rPr lang="en-US" altLang="zh-TW" sz="2600" b="1" dirty="0" smtClean="0"/>
              <a:t>?</a:t>
            </a:r>
          </a:p>
          <a:p>
            <a:r>
              <a:rPr lang="zh-TW" altLang="en-US" sz="2600" b="1" dirty="0"/>
              <a:t>我們</a:t>
            </a:r>
            <a:r>
              <a:rPr lang="zh-TW" altLang="en-US" sz="2600" b="1" dirty="0" smtClean="0"/>
              <a:t>在</a:t>
            </a:r>
            <a:r>
              <a:rPr lang="zh-TW" altLang="en-US" sz="2600" b="1" dirty="0"/>
              <a:t>做任何</a:t>
            </a:r>
            <a:r>
              <a:rPr lang="zh-TW" altLang="en-US" sz="2600" b="1" dirty="0" smtClean="0"/>
              <a:t>事情時，需要</a:t>
            </a:r>
            <a:r>
              <a:rPr lang="zh-TW" altLang="en-US" sz="2600" b="1" dirty="0"/>
              <a:t>思考</a:t>
            </a:r>
            <a:r>
              <a:rPr lang="zh-TW" altLang="en-US" sz="2600" b="1" dirty="0" smtClean="0"/>
              <a:t>，這是為了求祂的國嗎？ </a:t>
            </a:r>
            <a:r>
              <a:rPr lang="zh-TW" altLang="en-US" sz="2600" b="1" dirty="0"/>
              <a:t>這是</a:t>
            </a:r>
            <a:r>
              <a:rPr lang="zh-TW" altLang="en-US" sz="2600" b="1" dirty="0" smtClean="0"/>
              <a:t>為了求祂的義</a:t>
            </a:r>
            <a:r>
              <a:rPr lang="zh-TW" altLang="en-US" sz="2600" b="1" dirty="0"/>
              <a:t>嗎？</a:t>
            </a:r>
            <a:endParaRPr lang="zh-TW" altLang="zh-TW" sz="2600" b="1" dirty="0"/>
          </a:p>
        </p:txBody>
      </p:sp>
      <p:sp>
        <p:nvSpPr>
          <p:cNvPr id="6" name="矩形 5"/>
          <p:cNvSpPr/>
          <p:nvPr/>
        </p:nvSpPr>
        <p:spPr>
          <a:xfrm>
            <a:off x="504156" y="2929880"/>
            <a:ext cx="8221885" cy="1692771"/>
          </a:xfrm>
          <a:prstGeom prst="rect">
            <a:avLst/>
          </a:prstGeom>
        </p:spPr>
        <p:txBody>
          <a:bodyPr wrap="square">
            <a:spAutoFit/>
          </a:bodyPr>
          <a:lstStyle/>
          <a:p>
            <a:r>
              <a:rPr lang="en-US" altLang="zh-TW" sz="2600" b="1" dirty="0">
                <a:solidFill>
                  <a:srgbClr val="FF0000"/>
                </a:solidFill>
              </a:rPr>
              <a:t> </a:t>
            </a:r>
            <a:r>
              <a:rPr lang="en-US" altLang="zh-TW" sz="2600" b="1" dirty="0" smtClean="0">
                <a:solidFill>
                  <a:srgbClr val="FF0000"/>
                </a:solidFill>
                <a:sym typeface="Wingdings"/>
              </a:rPr>
              <a:t></a:t>
            </a:r>
            <a:r>
              <a:rPr lang="en-US" altLang="zh-TW" sz="2600" b="1" dirty="0" smtClean="0"/>
              <a:t>Paul </a:t>
            </a:r>
            <a:r>
              <a:rPr lang="en-US" altLang="zh-TW" sz="2600" b="1" dirty="0"/>
              <a:t>in Ephesians mentioned  a few golden principles and they last for eternity.</a:t>
            </a:r>
          </a:p>
          <a:p>
            <a:r>
              <a:rPr lang="zh-TW" altLang="en-US" sz="2600" b="1" dirty="0"/>
              <a:t>在以弗所書中保羅提到了一些黃金原則，他們可以持續永恆。</a:t>
            </a:r>
            <a:endParaRPr lang="zh-TW" altLang="zh-TW" sz="2600" b="1" dirty="0"/>
          </a:p>
        </p:txBody>
      </p:sp>
    </p:spTree>
    <p:extLst>
      <p:ext uri="{BB962C8B-B14F-4D97-AF65-F5344CB8AC3E}">
        <p14:creationId xmlns:p14="http://schemas.microsoft.com/office/powerpoint/2010/main" val="164537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555526"/>
            <a:ext cx="6188361" cy="492443"/>
          </a:xfrm>
          <a:prstGeom prst="rect">
            <a:avLst/>
          </a:prstGeom>
        </p:spPr>
        <p:txBody>
          <a:bodyPr wrap="none">
            <a:spAutoFit/>
          </a:bodyPr>
          <a:lstStyle/>
          <a:p>
            <a:r>
              <a:rPr lang="en-US" altLang="zh-TW" sz="2600" b="1" dirty="0" smtClean="0">
                <a:solidFill>
                  <a:srgbClr val="FF0000"/>
                </a:solidFill>
                <a:sym typeface="Wingdings"/>
              </a:rPr>
              <a:t>1. </a:t>
            </a:r>
            <a:r>
              <a:rPr lang="zh-TW" altLang="zh-TW" sz="2600" b="1" u="sng" dirty="0" smtClean="0"/>
              <a:t>夫妻</a:t>
            </a:r>
            <a:r>
              <a:rPr lang="zh-TW" altLang="zh-TW" sz="2600" b="1" u="sng" dirty="0"/>
              <a:t>的關係</a:t>
            </a:r>
            <a:r>
              <a:rPr lang="en-US" altLang="zh-TW" sz="2600" b="1" u="sng" dirty="0"/>
              <a:t>/Between Husband and Wife</a:t>
            </a:r>
            <a:endParaRPr lang="zh-TW" altLang="zh-TW" sz="2600" b="1" u="sng" dirty="0"/>
          </a:p>
        </p:txBody>
      </p:sp>
      <p:sp>
        <p:nvSpPr>
          <p:cNvPr id="3" name="矩形 2"/>
          <p:cNvSpPr/>
          <p:nvPr/>
        </p:nvSpPr>
        <p:spPr>
          <a:xfrm>
            <a:off x="395536" y="1275606"/>
            <a:ext cx="8640960" cy="3693319"/>
          </a:xfrm>
          <a:prstGeom prst="rect">
            <a:avLst/>
          </a:prstGeom>
        </p:spPr>
        <p:txBody>
          <a:bodyPr wrap="square">
            <a:spAutoFit/>
          </a:bodyPr>
          <a:lstStyle/>
          <a:p>
            <a:r>
              <a:rPr lang="en-US" altLang="zh-TW" sz="2600" b="1" baseline="30000" dirty="0"/>
              <a:t>22</a:t>
            </a:r>
            <a:r>
              <a:rPr lang="zh-TW" altLang="zh-TW" sz="2600" b="1" dirty="0"/>
              <a:t>你們作妻子的，當順服自己的丈夫，如同順服主。</a:t>
            </a:r>
            <a:r>
              <a:rPr lang="en-US" altLang="zh-TW" sz="2600" b="1" baseline="30000" dirty="0"/>
              <a:t>23</a:t>
            </a:r>
            <a:r>
              <a:rPr lang="zh-TW" altLang="zh-TW" sz="2600" b="1" dirty="0"/>
              <a:t>因為丈夫是妻子的頭，如同基督是教會的頭；他又是教會全體的救主。</a:t>
            </a:r>
            <a:r>
              <a:rPr lang="en-US" altLang="zh-TW" sz="2600" b="1" baseline="30000" dirty="0"/>
              <a:t>24</a:t>
            </a:r>
            <a:r>
              <a:rPr lang="zh-TW" altLang="zh-TW" sz="2600" b="1" dirty="0"/>
              <a:t>教會怎樣順服基督，妻子也要怎樣凡事順服丈夫。【弗</a:t>
            </a:r>
            <a:r>
              <a:rPr lang="en-US" altLang="zh-TW" sz="2600" b="1" dirty="0"/>
              <a:t> 5:22~24</a:t>
            </a:r>
            <a:r>
              <a:rPr lang="zh-TW" altLang="zh-TW" sz="2600" b="1" dirty="0"/>
              <a:t>】</a:t>
            </a:r>
            <a:r>
              <a:rPr lang="en-US" altLang="zh-TW" sz="2600" b="1" dirty="0"/>
              <a:t/>
            </a:r>
            <a:br>
              <a:rPr lang="en-US" altLang="zh-TW" sz="2600" b="1" dirty="0"/>
            </a:br>
            <a:r>
              <a:rPr lang="en-US" altLang="zh-TW" sz="2600" b="1" baseline="30000" dirty="0"/>
              <a:t>22</a:t>
            </a:r>
            <a:r>
              <a:rPr lang="en-US" altLang="zh-TW" sz="2600" b="1" dirty="0"/>
              <a:t>Wives, submit to your own husbands, as to the Lord. </a:t>
            </a:r>
            <a:r>
              <a:rPr lang="en-US" altLang="zh-TW" sz="2600" b="1" baseline="30000" dirty="0"/>
              <a:t>23</a:t>
            </a:r>
            <a:r>
              <a:rPr lang="en-US" altLang="zh-TW" sz="2600" b="1" dirty="0"/>
              <a:t>For the husband is the head of the wife even as Christ is the head of the church, his body, and is himself its Savior. </a:t>
            </a:r>
            <a:r>
              <a:rPr lang="en-US" altLang="zh-TW" sz="2600" b="1" baseline="30000" dirty="0"/>
              <a:t>24</a:t>
            </a:r>
            <a:r>
              <a:rPr lang="en-US" altLang="zh-TW" sz="2600" b="1" dirty="0"/>
              <a:t>Now as the church submits to Christ, so also wives should submit in everything to their husbands. </a:t>
            </a:r>
            <a:r>
              <a:rPr lang="zh-TW" altLang="zh-TW" sz="2600" b="1" dirty="0"/>
              <a:t>【</a:t>
            </a:r>
            <a:r>
              <a:rPr lang="en-US" altLang="zh-TW" sz="2600" b="1" dirty="0" err="1"/>
              <a:t>Eph</a:t>
            </a:r>
            <a:r>
              <a:rPr lang="en-US" altLang="zh-TW" sz="2600" b="1" dirty="0"/>
              <a:t> 5:22~24</a:t>
            </a:r>
            <a:r>
              <a:rPr lang="zh-TW" altLang="zh-TW" sz="2600" b="1" dirty="0"/>
              <a:t>】</a:t>
            </a:r>
          </a:p>
        </p:txBody>
      </p:sp>
    </p:spTree>
    <p:extLst>
      <p:ext uri="{BB962C8B-B14F-4D97-AF65-F5344CB8AC3E}">
        <p14:creationId xmlns:p14="http://schemas.microsoft.com/office/powerpoint/2010/main" val="334497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4538" y="915566"/>
            <a:ext cx="7704856" cy="1077218"/>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altLang="zh-TW" sz="3200" b="1" dirty="0" smtClean="0">
                <a:solidFill>
                  <a:srgbClr val="FFFF00"/>
                </a:solidFill>
                <a:sym typeface="Wingdings"/>
              </a:rPr>
              <a:t></a:t>
            </a:r>
            <a:r>
              <a:rPr lang="en-US" altLang="zh-TW" sz="3200" b="1" dirty="0" smtClean="0"/>
              <a:t>How to set </a:t>
            </a:r>
            <a:r>
              <a:rPr lang="en-US" altLang="zh-TW" sz="3200" b="1" dirty="0" smtClean="0">
                <a:solidFill>
                  <a:schemeClr val="bg1"/>
                </a:solidFill>
              </a:rPr>
              <a:t>priority</a:t>
            </a:r>
            <a:r>
              <a:rPr lang="en-US" altLang="zh-TW" sz="3200" b="1" dirty="0" smtClean="0"/>
              <a:t> in our lives?</a:t>
            </a:r>
          </a:p>
          <a:p>
            <a:r>
              <a:rPr lang="zh-TW" altLang="en-US" sz="3200" b="1" dirty="0" smtClean="0"/>
              <a:t>   如何設定我們的生活中事情的優先順序？</a:t>
            </a:r>
            <a:endParaRPr lang="zh-TW" altLang="en-US" sz="32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27" y="2978874"/>
            <a:ext cx="2906381" cy="162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ãSet Priority in Lifeãçåçæå°çµ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150" y="2715765"/>
            <a:ext cx="3228163" cy="21537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141" y="2870867"/>
            <a:ext cx="2088232" cy="184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365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0429" y="312380"/>
            <a:ext cx="8424936" cy="492443"/>
          </a:xfrm>
          <a:prstGeom prst="rect">
            <a:avLst/>
          </a:prstGeom>
        </p:spPr>
        <p:txBody>
          <a:bodyPr wrap="square">
            <a:spAutoFit/>
          </a:bodyPr>
          <a:lstStyle/>
          <a:p>
            <a:r>
              <a:rPr lang="en-US" altLang="zh-TW" sz="2600" b="1" dirty="0" smtClean="0">
                <a:solidFill>
                  <a:srgbClr val="FF0000"/>
                </a:solidFill>
              </a:rPr>
              <a:t>2. </a:t>
            </a:r>
            <a:r>
              <a:rPr lang="zh-TW" altLang="zh-TW" sz="2600" b="1" u="sng" dirty="0" smtClean="0"/>
              <a:t>父母</a:t>
            </a:r>
            <a:r>
              <a:rPr lang="zh-TW" altLang="zh-TW" sz="2600" b="1" u="sng" dirty="0"/>
              <a:t>和子女的關係</a:t>
            </a:r>
            <a:r>
              <a:rPr lang="en-US" altLang="zh-TW" sz="2600" b="1" u="sng" dirty="0"/>
              <a:t>/Between Parents and Children</a:t>
            </a:r>
            <a:endParaRPr lang="zh-TW" altLang="zh-TW" sz="2600" b="1" u="sng" dirty="0"/>
          </a:p>
        </p:txBody>
      </p:sp>
      <p:sp>
        <p:nvSpPr>
          <p:cNvPr id="3" name="矩形 2"/>
          <p:cNvSpPr/>
          <p:nvPr/>
        </p:nvSpPr>
        <p:spPr>
          <a:xfrm>
            <a:off x="450429" y="987574"/>
            <a:ext cx="8424936" cy="4093428"/>
          </a:xfrm>
          <a:prstGeom prst="rect">
            <a:avLst/>
          </a:prstGeom>
        </p:spPr>
        <p:txBody>
          <a:bodyPr wrap="square">
            <a:spAutoFit/>
          </a:bodyPr>
          <a:lstStyle/>
          <a:p>
            <a:r>
              <a:rPr lang="en-US" altLang="zh-TW" sz="2600" b="1" baseline="30000" dirty="0"/>
              <a:t>1</a:t>
            </a:r>
            <a:r>
              <a:rPr lang="zh-TW" altLang="zh-TW" sz="2600" b="1" dirty="0"/>
              <a:t>你們作兒女的，要在主裡聽從父母，這是理所當然的。</a:t>
            </a:r>
            <a:r>
              <a:rPr lang="en-US" altLang="zh-TW" sz="2600" b="1" baseline="30000" dirty="0"/>
              <a:t>2</a:t>
            </a:r>
            <a:r>
              <a:rPr lang="zh-TW" altLang="zh-TW" sz="2600" b="1" dirty="0"/>
              <a:t>要孝敬父母，使你得福，在世長壽。這是第一條帶應許的誡命。</a:t>
            </a:r>
            <a:r>
              <a:rPr lang="en-US" altLang="zh-TW" sz="2600" b="1" baseline="30000" dirty="0"/>
              <a:t>3</a:t>
            </a:r>
            <a:r>
              <a:rPr lang="zh-TW" altLang="zh-TW" sz="2600" b="1" dirty="0"/>
              <a:t>〔同上。〕</a:t>
            </a:r>
            <a:r>
              <a:rPr lang="en-US" altLang="zh-TW" sz="2600" b="1" baseline="30000" dirty="0"/>
              <a:t>4</a:t>
            </a:r>
            <a:r>
              <a:rPr lang="zh-TW" altLang="zh-TW" sz="2600" b="1" dirty="0"/>
              <a:t>你們作父親的，不要惹兒女的氣，只要照著主的教訓和警戒養育他們。【弗</a:t>
            </a:r>
            <a:r>
              <a:rPr lang="en-US" altLang="zh-TW" sz="2600" b="1" dirty="0"/>
              <a:t> 6:1~4</a:t>
            </a:r>
            <a:r>
              <a:rPr lang="zh-TW" altLang="zh-TW" sz="2600" b="1" dirty="0"/>
              <a:t>】</a:t>
            </a:r>
            <a:r>
              <a:rPr lang="en-US" altLang="zh-TW" sz="2600" b="1" dirty="0"/>
              <a:t/>
            </a:r>
            <a:br>
              <a:rPr lang="en-US" altLang="zh-TW" sz="2600" b="1" dirty="0"/>
            </a:br>
            <a:r>
              <a:rPr lang="en-US" altLang="zh-TW" sz="2600" b="1" baseline="30000" dirty="0"/>
              <a:t>1</a:t>
            </a:r>
            <a:r>
              <a:rPr lang="en-US" altLang="zh-TW" sz="2600" b="1" dirty="0"/>
              <a:t>Children, obey your parents in the Lord, for this is right. </a:t>
            </a:r>
            <a:r>
              <a:rPr lang="en-US" altLang="zh-TW" sz="2600" b="1" baseline="30000" dirty="0"/>
              <a:t>2</a:t>
            </a:r>
            <a:r>
              <a:rPr lang="en-US" altLang="zh-TW" sz="2600" b="1" dirty="0"/>
              <a:t>"Honor your father and mother" (this is the first commandment with a promise), </a:t>
            </a:r>
            <a:r>
              <a:rPr lang="en-US" altLang="zh-TW" sz="2600" b="1" baseline="30000" dirty="0"/>
              <a:t>3</a:t>
            </a:r>
            <a:r>
              <a:rPr lang="en-US" altLang="zh-TW" sz="2600" b="1" dirty="0"/>
              <a:t>"that it may go well with you and that you may live long in the land." </a:t>
            </a:r>
            <a:r>
              <a:rPr lang="en-US" altLang="zh-TW" sz="2600" b="1" baseline="30000" dirty="0"/>
              <a:t>4</a:t>
            </a:r>
            <a:r>
              <a:rPr lang="en-US" altLang="zh-TW" sz="2600" b="1" dirty="0"/>
              <a:t>Fathers, do not provoke your children to anger, but bring</a:t>
            </a:r>
            <a:r>
              <a:rPr lang="en-US" altLang="zh-TW" dirty="0"/>
              <a:t> </a:t>
            </a:r>
            <a:r>
              <a:rPr lang="en-US" altLang="zh-TW" sz="2600" b="1" dirty="0"/>
              <a:t>them up in the discipline and instruction of the Lord. </a:t>
            </a:r>
            <a:r>
              <a:rPr lang="zh-TW" altLang="zh-TW" sz="2600" b="1" dirty="0"/>
              <a:t>【</a:t>
            </a:r>
            <a:r>
              <a:rPr lang="en-US" altLang="zh-TW" sz="2600" b="1" dirty="0" err="1"/>
              <a:t>Eph</a:t>
            </a:r>
            <a:r>
              <a:rPr lang="en-US" altLang="zh-TW" sz="2600" b="1" dirty="0"/>
              <a:t> 6:1~4</a:t>
            </a:r>
            <a:r>
              <a:rPr lang="zh-TW" altLang="zh-TW" sz="2600" b="1" dirty="0"/>
              <a:t>】</a:t>
            </a:r>
          </a:p>
        </p:txBody>
      </p:sp>
    </p:spTree>
    <p:extLst>
      <p:ext uri="{BB962C8B-B14F-4D97-AF65-F5344CB8AC3E}">
        <p14:creationId xmlns:p14="http://schemas.microsoft.com/office/powerpoint/2010/main" val="330334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555526"/>
            <a:ext cx="6889899" cy="492443"/>
          </a:xfrm>
          <a:prstGeom prst="rect">
            <a:avLst/>
          </a:prstGeom>
        </p:spPr>
        <p:txBody>
          <a:bodyPr wrap="none">
            <a:spAutoFit/>
          </a:bodyPr>
          <a:lstStyle/>
          <a:p>
            <a:r>
              <a:rPr lang="en-US" altLang="zh-TW" sz="2600" b="1" dirty="0" smtClean="0">
                <a:solidFill>
                  <a:srgbClr val="FF0000"/>
                </a:solidFill>
              </a:rPr>
              <a:t>3. </a:t>
            </a:r>
            <a:r>
              <a:rPr lang="zh-TW" altLang="zh-TW" sz="2600" b="1" u="sng" dirty="0" smtClean="0"/>
              <a:t>僱主</a:t>
            </a:r>
            <a:r>
              <a:rPr lang="zh-TW" altLang="zh-TW" sz="2600" b="1" u="sng" dirty="0"/>
              <a:t>和員工的關係</a:t>
            </a:r>
            <a:r>
              <a:rPr lang="en-US" altLang="zh-TW" sz="2600" b="1" u="sng" dirty="0"/>
              <a:t>/Employment Relationship</a:t>
            </a:r>
            <a:endParaRPr lang="zh-TW" altLang="zh-TW" sz="2600" u="sng" dirty="0"/>
          </a:p>
        </p:txBody>
      </p:sp>
      <p:sp>
        <p:nvSpPr>
          <p:cNvPr id="3" name="矩形 2"/>
          <p:cNvSpPr/>
          <p:nvPr/>
        </p:nvSpPr>
        <p:spPr>
          <a:xfrm>
            <a:off x="539552" y="1094422"/>
            <a:ext cx="8280920" cy="2092881"/>
          </a:xfrm>
          <a:prstGeom prst="rect">
            <a:avLst/>
          </a:prstGeom>
        </p:spPr>
        <p:txBody>
          <a:bodyPr wrap="square">
            <a:spAutoFit/>
          </a:bodyPr>
          <a:lstStyle/>
          <a:p>
            <a:r>
              <a:rPr lang="en-US" altLang="zh-TW" sz="2600" b="1" baseline="30000" dirty="0"/>
              <a:t>5</a:t>
            </a:r>
            <a:r>
              <a:rPr lang="zh-TW" altLang="zh-TW" sz="2600" b="1" dirty="0"/>
              <a:t>你們作僕人的，要懼怕戰兢，用誠實的心聽從你們肉身的主人，好像聽從基督一般。</a:t>
            </a:r>
            <a:r>
              <a:rPr lang="en-US" altLang="zh-TW" sz="2600" b="1" baseline="30000" dirty="0"/>
              <a:t>6</a:t>
            </a:r>
            <a:r>
              <a:rPr lang="zh-TW" altLang="zh-TW" sz="2600" b="1" dirty="0"/>
              <a:t>不要只在眼前事奉，像是討人喜歡的，要像基督的僕人，從心裡遵行神的旨意。</a:t>
            </a:r>
            <a:r>
              <a:rPr lang="en-US" altLang="zh-TW" sz="2600" b="1" baseline="30000" dirty="0"/>
              <a:t>7</a:t>
            </a:r>
            <a:r>
              <a:rPr lang="zh-TW" altLang="zh-TW" sz="2600" b="1" dirty="0"/>
              <a:t>甘心事奉，好像服事主，不像服事人</a:t>
            </a:r>
            <a:r>
              <a:rPr lang="zh-TW" altLang="zh-TW" sz="2600" b="1" dirty="0" smtClean="0"/>
              <a:t>。</a:t>
            </a:r>
            <a:r>
              <a:rPr lang="en-US" altLang="zh-TW" sz="2600" b="1" dirty="0"/>
              <a:t>【</a:t>
            </a:r>
            <a:r>
              <a:rPr lang="zh-TW" altLang="en-US" sz="2600" b="1" dirty="0"/>
              <a:t>弗 </a:t>
            </a:r>
            <a:r>
              <a:rPr lang="en-US" altLang="zh-TW" sz="2600" b="1" dirty="0"/>
              <a:t>6:5~9】</a:t>
            </a:r>
            <a:br>
              <a:rPr lang="en-US" altLang="zh-TW" sz="2600" b="1" dirty="0"/>
            </a:br>
            <a:endParaRPr lang="zh-TW" altLang="en-US" sz="2600" b="1" dirty="0"/>
          </a:p>
        </p:txBody>
      </p:sp>
      <p:sp>
        <p:nvSpPr>
          <p:cNvPr id="4" name="矩形 3"/>
          <p:cNvSpPr/>
          <p:nvPr/>
        </p:nvSpPr>
        <p:spPr>
          <a:xfrm>
            <a:off x="611560" y="2787193"/>
            <a:ext cx="8280920" cy="2092881"/>
          </a:xfrm>
          <a:prstGeom prst="rect">
            <a:avLst/>
          </a:prstGeom>
        </p:spPr>
        <p:txBody>
          <a:bodyPr wrap="square">
            <a:spAutoFit/>
          </a:bodyPr>
          <a:lstStyle/>
          <a:p>
            <a:r>
              <a:rPr lang="en-US" altLang="zh-TW" sz="2600" b="1" baseline="30000" dirty="0"/>
              <a:t>5</a:t>
            </a:r>
            <a:r>
              <a:rPr lang="en-US" altLang="zh-TW" sz="2600" b="1" dirty="0"/>
              <a:t>Slaves, obey your earthly </a:t>
            </a:r>
            <a:r>
              <a:rPr lang="en-US" altLang="zh-TW" sz="2600" b="1" dirty="0" smtClean="0"/>
              <a:t>masters with </a:t>
            </a:r>
            <a:r>
              <a:rPr lang="en-US" altLang="zh-TW" sz="2600" b="1" dirty="0"/>
              <a:t>fear and trembling, with a sincere heart, as you would Christ, </a:t>
            </a:r>
            <a:r>
              <a:rPr lang="en-US" altLang="zh-TW" sz="2600" b="1" baseline="30000" dirty="0"/>
              <a:t>6</a:t>
            </a:r>
            <a:r>
              <a:rPr lang="en-US" altLang="zh-TW" sz="2600" b="1" dirty="0"/>
              <a:t>not by the way of eye-service, as people-pleasers, but as servants of Christ, doing the will of God from the heart, </a:t>
            </a:r>
            <a:r>
              <a:rPr lang="en-US" altLang="zh-TW" sz="2600" b="1" baseline="30000" dirty="0"/>
              <a:t>7</a:t>
            </a:r>
            <a:r>
              <a:rPr lang="en-US" altLang="zh-TW" sz="2600" b="1" dirty="0"/>
              <a:t>rendering service with a good will as to the Lord and not to man, </a:t>
            </a:r>
            <a:endParaRPr lang="zh-TW" altLang="en-US" sz="2600" b="1" dirty="0"/>
          </a:p>
        </p:txBody>
      </p:sp>
    </p:spTree>
    <p:extLst>
      <p:ext uri="{BB962C8B-B14F-4D97-AF65-F5344CB8AC3E}">
        <p14:creationId xmlns:p14="http://schemas.microsoft.com/office/powerpoint/2010/main" val="324099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555526"/>
            <a:ext cx="8136904" cy="2092881"/>
          </a:xfrm>
          <a:prstGeom prst="rect">
            <a:avLst/>
          </a:prstGeom>
        </p:spPr>
        <p:txBody>
          <a:bodyPr wrap="square">
            <a:spAutoFit/>
          </a:bodyPr>
          <a:lstStyle/>
          <a:p>
            <a:r>
              <a:rPr lang="en-US" altLang="zh-TW" sz="2600" b="1" baseline="30000" dirty="0"/>
              <a:t>8</a:t>
            </a:r>
            <a:r>
              <a:rPr lang="zh-TW" altLang="zh-TW" sz="2600" b="1" dirty="0"/>
              <a:t>因為曉得各人所行的善事，不論是為奴的，是自主的，都必按所行的得主的賞賜。</a:t>
            </a:r>
            <a:r>
              <a:rPr lang="en-US" altLang="zh-TW" sz="2600" b="1" baseline="30000" dirty="0"/>
              <a:t>9</a:t>
            </a:r>
            <a:r>
              <a:rPr lang="zh-TW" altLang="zh-TW" sz="2600" b="1" dirty="0"/>
              <a:t>你們作主人的，待僕人也是一理，不要威嚇他們。因為知道，他們和你們同有一位主在天上；他並不偏待人。【弗</a:t>
            </a:r>
            <a:r>
              <a:rPr lang="en-US" altLang="zh-TW" sz="2600" b="1" dirty="0"/>
              <a:t> 6:5~9</a:t>
            </a:r>
            <a:r>
              <a:rPr lang="zh-TW" altLang="zh-TW" sz="2600" b="1" dirty="0"/>
              <a:t>】</a:t>
            </a:r>
            <a:r>
              <a:rPr lang="en-US" altLang="zh-TW" sz="2600" b="1" dirty="0"/>
              <a:t/>
            </a:r>
            <a:br>
              <a:rPr lang="en-US" altLang="zh-TW" sz="2600" b="1" dirty="0"/>
            </a:br>
            <a:endParaRPr lang="zh-TW" altLang="en-US" sz="2600" b="1" dirty="0"/>
          </a:p>
        </p:txBody>
      </p:sp>
      <p:sp>
        <p:nvSpPr>
          <p:cNvPr id="3" name="矩形 2"/>
          <p:cNvSpPr/>
          <p:nvPr/>
        </p:nvSpPr>
        <p:spPr>
          <a:xfrm>
            <a:off x="558986" y="2355726"/>
            <a:ext cx="8098035" cy="2492990"/>
          </a:xfrm>
          <a:prstGeom prst="rect">
            <a:avLst/>
          </a:prstGeom>
        </p:spPr>
        <p:txBody>
          <a:bodyPr wrap="square">
            <a:spAutoFit/>
          </a:bodyPr>
          <a:lstStyle/>
          <a:p>
            <a:r>
              <a:rPr lang="en-US" altLang="zh-TW" sz="2600" b="1" baseline="30000" dirty="0"/>
              <a:t>8</a:t>
            </a:r>
            <a:r>
              <a:rPr lang="en-US" altLang="zh-TW" sz="2600" b="1" dirty="0"/>
              <a:t>knowing that whatever good anyone does, this he will receive back from the Lord, whether he is a slave or free. </a:t>
            </a:r>
            <a:r>
              <a:rPr lang="en-US" altLang="zh-TW" sz="2600" b="1" baseline="30000" dirty="0"/>
              <a:t>9</a:t>
            </a:r>
            <a:r>
              <a:rPr lang="en-US" altLang="zh-TW" sz="2600" b="1" dirty="0"/>
              <a:t>Masters, do the same to them, and stop your threatening, knowing that he who is both their Master and yours is in heaven, and that there is no partiality with him. </a:t>
            </a:r>
            <a:r>
              <a:rPr lang="zh-TW" altLang="zh-TW" sz="2600" b="1" dirty="0"/>
              <a:t>【</a:t>
            </a:r>
            <a:r>
              <a:rPr lang="en-US" altLang="zh-TW" sz="2600" b="1" dirty="0" err="1"/>
              <a:t>Eph</a:t>
            </a:r>
            <a:r>
              <a:rPr lang="en-US" altLang="zh-TW" sz="2600" b="1" dirty="0"/>
              <a:t> 6:5~9</a:t>
            </a:r>
            <a:r>
              <a:rPr lang="zh-TW" altLang="zh-TW" sz="2600" b="1" dirty="0"/>
              <a:t>】</a:t>
            </a:r>
          </a:p>
        </p:txBody>
      </p:sp>
    </p:spTree>
    <p:extLst>
      <p:ext uri="{BB962C8B-B14F-4D97-AF65-F5344CB8AC3E}">
        <p14:creationId xmlns:p14="http://schemas.microsoft.com/office/powerpoint/2010/main" val="1091524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339502"/>
            <a:ext cx="5578065" cy="492443"/>
          </a:xfrm>
          <a:prstGeom prst="rect">
            <a:avLst/>
          </a:prstGeom>
          <a:solidFill>
            <a:srgbClr val="FFFF00"/>
          </a:solidFill>
        </p:spPr>
        <p:txBody>
          <a:bodyPr wrap="none">
            <a:spAutoFit/>
          </a:bodyPr>
          <a:lstStyle/>
          <a:p>
            <a:r>
              <a:rPr lang="en-US" altLang="zh-TW" sz="2600" b="1" dirty="0">
                <a:solidFill>
                  <a:srgbClr val="FF0000"/>
                </a:solidFill>
              </a:rPr>
              <a:t>II. </a:t>
            </a:r>
            <a:r>
              <a:rPr lang="en-US" altLang="zh-TW" sz="2600" b="1" dirty="0"/>
              <a:t>Seek His Righteousness. </a:t>
            </a:r>
            <a:r>
              <a:rPr lang="zh-TW" altLang="zh-TW" sz="2600" b="1" dirty="0"/>
              <a:t>追求祂的義</a:t>
            </a:r>
          </a:p>
        </p:txBody>
      </p:sp>
      <p:sp>
        <p:nvSpPr>
          <p:cNvPr id="3" name="矩形 2"/>
          <p:cNvSpPr/>
          <p:nvPr/>
        </p:nvSpPr>
        <p:spPr>
          <a:xfrm>
            <a:off x="539552" y="1101392"/>
            <a:ext cx="8604448" cy="1292662"/>
          </a:xfrm>
          <a:prstGeom prst="rect">
            <a:avLst/>
          </a:prstGeom>
        </p:spPr>
        <p:txBody>
          <a:bodyPr wrap="square">
            <a:spAutoFit/>
          </a:bodyPr>
          <a:lstStyle/>
          <a:p>
            <a:r>
              <a:rPr lang="zh-TW" altLang="zh-TW" sz="2600" b="1" dirty="0"/>
              <a:t>神的國和神的義有不可分割的關係</a:t>
            </a:r>
            <a:r>
              <a:rPr lang="en-US" altLang="zh-TW" sz="2600" b="1" dirty="0"/>
              <a:t>. </a:t>
            </a:r>
            <a:endParaRPr lang="en-US" altLang="zh-TW" sz="2600" b="1" dirty="0" smtClean="0"/>
          </a:p>
          <a:p>
            <a:r>
              <a:rPr lang="en-US" altLang="zh-TW" sz="2600" b="1" dirty="0" smtClean="0"/>
              <a:t>God‘s </a:t>
            </a:r>
            <a:r>
              <a:rPr lang="en-US" altLang="zh-TW" sz="2600" b="1" dirty="0"/>
              <a:t>kingdom and </a:t>
            </a:r>
            <a:r>
              <a:rPr lang="en-US" altLang="zh-TW" sz="2600" b="1" dirty="0" smtClean="0"/>
              <a:t>God’s </a:t>
            </a:r>
            <a:r>
              <a:rPr lang="en-US" altLang="zh-TW" sz="2600" b="1" dirty="0"/>
              <a:t>righteousness have an inseparable </a:t>
            </a:r>
            <a:r>
              <a:rPr lang="en-US" altLang="zh-TW" sz="2600" b="1" dirty="0" smtClean="0"/>
              <a:t>relationship</a:t>
            </a:r>
            <a:r>
              <a:rPr lang="zh-TW" altLang="en-US" sz="2600" b="1" dirty="0" smtClean="0"/>
              <a:t>．</a:t>
            </a:r>
            <a:endParaRPr lang="zh-TW" altLang="zh-TW" sz="2600" b="1" dirty="0"/>
          </a:p>
        </p:txBody>
      </p:sp>
      <p:sp>
        <p:nvSpPr>
          <p:cNvPr id="4" name="矩形 3"/>
          <p:cNvSpPr/>
          <p:nvPr/>
        </p:nvSpPr>
        <p:spPr>
          <a:xfrm>
            <a:off x="539552" y="2643758"/>
            <a:ext cx="8280920" cy="2092881"/>
          </a:xfrm>
          <a:prstGeom prst="rect">
            <a:avLst/>
          </a:prstGeom>
        </p:spPr>
        <p:txBody>
          <a:bodyPr wrap="square">
            <a:spAutoFit/>
          </a:bodyPr>
          <a:lstStyle/>
          <a:p>
            <a:r>
              <a:rPr lang="en-US" altLang="zh-TW" sz="2600" b="1" baseline="30000" dirty="0"/>
              <a:t>14</a:t>
            </a:r>
            <a:r>
              <a:rPr lang="zh-TW" altLang="zh-TW" sz="2600" b="1" dirty="0"/>
              <a:t>公義和公平是你寶座的根基；慈愛和誠實行在你前面。【詩</a:t>
            </a:r>
            <a:r>
              <a:rPr lang="en-US" altLang="zh-TW" sz="2600" b="1" dirty="0"/>
              <a:t> 89:14</a:t>
            </a:r>
            <a:r>
              <a:rPr lang="zh-TW" altLang="zh-TW" sz="2600" b="1" dirty="0"/>
              <a:t>】</a:t>
            </a:r>
            <a:r>
              <a:rPr lang="en-US" altLang="zh-TW" sz="2600" b="1" dirty="0"/>
              <a:t/>
            </a:r>
            <a:br>
              <a:rPr lang="en-US" altLang="zh-TW" sz="2600" b="1" dirty="0"/>
            </a:br>
            <a:r>
              <a:rPr lang="en-US" altLang="zh-TW" sz="2600" b="1" baseline="30000" dirty="0"/>
              <a:t>14</a:t>
            </a:r>
            <a:r>
              <a:rPr lang="en-US" altLang="zh-TW" sz="2600" b="1" dirty="0"/>
              <a:t>Righteousness and justice are the foundation of your throne; steadfast love and faithfulness go before you. </a:t>
            </a:r>
            <a:endParaRPr lang="en-US" altLang="zh-TW" sz="2600" b="1" dirty="0" smtClean="0"/>
          </a:p>
          <a:p>
            <a:r>
              <a:rPr lang="zh-TW" altLang="zh-TW" sz="2600" b="1" dirty="0" smtClean="0"/>
              <a:t>【</a:t>
            </a:r>
            <a:r>
              <a:rPr lang="en-US" altLang="zh-TW" sz="2600" b="1" dirty="0"/>
              <a:t>Ps 89:14</a:t>
            </a:r>
            <a:r>
              <a:rPr lang="zh-TW" altLang="zh-TW" sz="2600" b="1" dirty="0"/>
              <a:t>】</a:t>
            </a:r>
          </a:p>
        </p:txBody>
      </p:sp>
    </p:spTree>
    <p:extLst>
      <p:ext uri="{BB962C8B-B14F-4D97-AF65-F5344CB8AC3E}">
        <p14:creationId xmlns:p14="http://schemas.microsoft.com/office/powerpoint/2010/main" val="417449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555526"/>
            <a:ext cx="7814703" cy="892552"/>
          </a:xfrm>
          <a:prstGeom prst="rect">
            <a:avLst/>
          </a:prstGeom>
        </p:spPr>
        <p:txBody>
          <a:bodyPr wrap="none">
            <a:spAutoFit/>
          </a:bodyPr>
          <a:lstStyle/>
          <a:p>
            <a:r>
              <a:rPr lang="zh-TW" altLang="zh-TW" sz="2600" b="1" dirty="0"/>
              <a:t>也因此基督徒全副的軍裝一開始</a:t>
            </a:r>
            <a:r>
              <a:rPr lang="zh-TW" altLang="zh-TW" sz="2600" b="1" dirty="0" smtClean="0"/>
              <a:t>就是</a:t>
            </a:r>
            <a:r>
              <a:rPr lang="en-US" altLang="zh-TW" sz="2600" b="1" dirty="0" smtClean="0"/>
              <a:t>…</a:t>
            </a:r>
          </a:p>
          <a:p>
            <a:r>
              <a:rPr lang="en-US" altLang="zh-TW" sz="2600" b="1" dirty="0" smtClean="0"/>
              <a:t>Therefore</a:t>
            </a:r>
            <a:r>
              <a:rPr lang="en-US" altLang="zh-TW" sz="2600" b="1" dirty="0"/>
              <a:t>, the entire military uniform of Christians </a:t>
            </a:r>
            <a:r>
              <a:rPr lang="en-US" altLang="zh-TW" sz="2600" b="1" dirty="0" smtClean="0"/>
              <a:t>is….</a:t>
            </a:r>
            <a:endParaRPr lang="zh-TW" altLang="zh-TW" sz="2600" b="1" dirty="0"/>
          </a:p>
        </p:txBody>
      </p:sp>
      <p:sp>
        <p:nvSpPr>
          <p:cNvPr id="3" name="矩形 2"/>
          <p:cNvSpPr/>
          <p:nvPr/>
        </p:nvSpPr>
        <p:spPr>
          <a:xfrm>
            <a:off x="467544" y="1845944"/>
            <a:ext cx="8323804" cy="1692771"/>
          </a:xfrm>
          <a:prstGeom prst="rect">
            <a:avLst/>
          </a:prstGeom>
        </p:spPr>
        <p:txBody>
          <a:bodyPr wrap="square">
            <a:spAutoFit/>
          </a:bodyPr>
          <a:lstStyle/>
          <a:p>
            <a:r>
              <a:rPr lang="en-US" altLang="zh-TW" sz="2600" b="1" baseline="30000" dirty="0"/>
              <a:t>14</a:t>
            </a:r>
            <a:r>
              <a:rPr lang="zh-TW" altLang="zh-TW" sz="2600" b="1" dirty="0"/>
              <a:t>所以要站穩了，用真理當作帶子束腰，用公義當作護心鏡遮胸，【弗</a:t>
            </a:r>
            <a:r>
              <a:rPr lang="en-US" altLang="zh-TW" sz="2600" b="1" dirty="0"/>
              <a:t> 6:14</a:t>
            </a:r>
            <a:r>
              <a:rPr lang="zh-TW" altLang="zh-TW" sz="2600" b="1" dirty="0"/>
              <a:t>】</a:t>
            </a:r>
            <a:r>
              <a:rPr lang="en-US" altLang="zh-TW" sz="2600" b="1" dirty="0"/>
              <a:t/>
            </a:r>
            <a:br>
              <a:rPr lang="en-US" altLang="zh-TW" sz="2600" b="1" dirty="0"/>
            </a:br>
            <a:r>
              <a:rPr lang="en-US" altLang="zh-TW" sz="2600" b="1" baseline="30000" dirty="0"/>
              <a:t>14</a:t>
            </a:r>
            <a:r>
              <a:rPr lang="en-US" altLang="zh-TW" sz="2600" b="1" dirty="0"/>
              <a:t>Stand therefore, having fastened on the belt of truth, and having put on the breastplate of righteousness, </a:t>
            </a:r>
            <a:r>
              <a:rPr lang="zh-TW" altLang="zh-TW" sz="2600" b="1" dirty="0"/>
              <a:t>【</a:t>
            </a:r>
            <a:r>
              <a:rPr lang="en-US" altLang="zh-TW" sz="2600" b="1" dirty="0" err="1"/>
              <a:t>Eph</a:t>
            </a:r>
            <a:r>
              <a:rPr lang="en-US" altLang="zh-TW" sz="2600" b="1" dirty="0"/>
              <a:t> 6:14</a:t>
            </a:r>
            <a:r>
              <a:rPr lang="zh-TW" altLang="zh-TW" sz="2600" b="1" dirty="0"/>
              <a:t>】</a:t>
            </a:r>
          </a:p>
        </p:txBody>
      </p:sp>
    </p:spTree>
    <p:extLst>
      <p:ext uri="{BB962C8B-B14F-4D97-AF65-F5344CB8AC3E}">
        <p14:creationId xmlns:p14="http://schemas.microsoft.com/office/powerpoint/2010/main" val="3450058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248623"/>
            <a:ext cx="8438592" cy="892552"/>
          </a:xfrm>
          <a:prstGeom prst="rect">
            <a:avLst/>
          </a:prstGeom>
        </p:spPr>
        <p:txBody>
          <a:bodyPr wrap="none">
            <a:spAutoFit/>
          </a:bodyPr>
          <a:lstStyle/>
          <a:p>
            <a:r>
              <a:rPr lang="zh-TW" altLang="zh-TW" sz="2600" b="1" dirty="0"/>
              <a:t>我們所做的事情</a:t>
            </a:r>
            <a:r>
              <a:rPr lang="en-US" altLang="zh-TW" sz="2600" b="1" dirty="0"/>
              <a:t>, </a:t>
            </a:r>
            <a:r>
              <a:rPr lang="zh-TW" altLang="zh-TW" sz="2600" b="1" dirty="0"/>
              <a:t>不能夠不合乎神的公義</a:t>
            </a:r>
            <a:r>
              <a:rPr lang="en-US" altLang="zh-TW" sz="2600" b="1" dirty="0"/>
              <a:t>. </a:t>
            </a:r>
            <a:endParaRPr lang="en-US" altLang="zh-TW" sz="2600" b="1" dirty="0" smtClean="0"/>
          </a:p>
          <a:p>
            <a:r>
              <a:rPr lang="en-US" altLang="zh-TW" sz="2600" b="1" dirty="0"/>
              <a:t>What we do can't be inconsistent with God's righteousness.</a:t>
            </a:r>
            <a:endParaRPr lang="zh-TW" altLang="en-US" sz="2600" b="1" dirty="0"/>
          </a:p>
        </p:txBody>
      </p:sp>
      <p:sp>
        <p:nvSpPr>
          <p:cNvPr id="3" name="矩形 2"/>
          <p:cNvSpPr/>
          <p:nvPr/>
        </p:nvSpPr>
        <p:spPr>
          <a:xfrm>
            <a:off x="391741" y="1385571"/>
            <a:ext cx="8352928" cy="892552"/>
          </a:xfrm>
          <a:prstGeom prst="rect">
            <a:avLst/>
          </a:prstGeom>
        </p:spPr>
        <p:txBody>
          <a:bodyPr wrap="square">
            <a:spAutoFit/>
          </a:bodyPr>
          <a:lstStyle/>
          <a:p>
            <a:r>
              <a:rPr lang="en-US" altLang="zh-TW" sz="2600" b="1" dirty="0" smtClean="0">
                <a:solidFill>
                  <a:srgbClr val="FF0000"/>
                </a:solidFill>
              </a:rPr>
              <a:t> </a:t>
            </a:r>
            <a:r>
              <a:rPr lang="en-US" altLang="zh-TW" sz="2600" b="1" dirty="0" smtClean="0">
                <a:solidFill>
                  <a:srgbClr val="FF0000"/>
                </a:solidFill>
                <a:sym typeface="Wingdings"/>
              </a:rPr>
              <a:t></a:t>
            </a:r>
            <a:r>
              <a:rPr lang="en-US" altLang="zh-TW" sz="2600" b="1" dirty="0" smtClean="0"/>
              <a:t>The </a:t>
            </a:r>
            <a:r>
              <a:rPr lang="en-US" altLang="zh-TW" sz="2600" b="1" dirty="0"/>
              <a:t>Unrest of Hong Kong is a test of </a:t>
            </a:r>
            <a:r>
              <a:rPr lang="en-US" altLang="zh-TW" sz="2600" b="1" dirty="0" smtClean="0"/>
              <a:t>the righteousness.</a:t>
            </a:r>
          </a:p>
          <a:p>
            <a:r>
              <a:rPr lang="zh-TW" altLang="en-US" sz="2600" b="1" dirty="0" smtClean="0"/>
              <a:t>      香港的不安</a:t>
            </a:r>
            <a:r>
              <a:rPr lang="zh-TW" altLang="en-US" sz="2600" b="1" dirty="0"/>
              <a:t>定</a:t>
            </a:r>
            <a:r>
              <a:rPr lang="zh-TW" altLang="en-US" sz="2600" b="1" dirty="0" smtClean="0"/>
              <a:t>是一個</a:t>
            </a:r>
            <a:r>
              <a:rPr lang="zh-TW" altLang="en-US" sz="2600" b="1" dirty="0"/>
              <a:t>公</a:t>
            </a:r>
            <a:r>
              <a:rPr lang="zh-TW" altLang="en-US" sz="2600" b="1" dirty="0" smtClean="0"/>
              <a:t>義</a:t>
            </a:r>
            <a:r>
              <a:rPr lang="zh-TW" altLang="en-US" sz="2600" b="1" dirty="0"/>
              <a:t>的考驗。</a:t>
            </a:r>
            <a:endParaRPr lang="zh-TW" altLang="zh-TW" sz="2600" b="1" dirty="0"/>
          </a:p>
        </p:txBody>
      </p:sp>
      <p:pic>
        <p:nvPicPr>
          <p:cNvPr id="4" name="Picture 24" descr="Image result for hong kong protes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26591"/>
            <a:ext cx="3816424" cy="2321421"/>
          </a:xfrm>
          <a:prstGeom prst="rect">
            <a:avLst/>
          </a:prstGeom>
          <a:noFill/>
          <a:ln>
            <a:noFill/>
          </a:ln>
        </p:spPr>
      </p:pic>
      <p:pic>
        <p:nvPicPr>
          <p:cNvPr id="5" name="Picture 26" descr="Image result for hong kong protes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4485" y="2698597"/>
            <a:ext cx="4320480" cy="2177407"/>
          </a:xfrm>
          <a:prstGeom prst="rect">
            <a:avLst/>
          </a:prstGeom>
          <a:noFill/>
          <a:ln>
            <a:noFill/>
          </a:ln>
        </p:spPr>
      </p:pic>
    </p:spTree>
    <p:extLst>
      <p:ext uri="{BB962C8B-B14F-4D97-AF65-F5344CB8AC3E}">
        <p14:creationId xmlns:p14="http://schemas.microsoft.com/office/powerpoint/2010/main" val="178715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 descr="Image result for hong kong protest"/>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68657"/>
            <a:ext cx="2664296" cy="2189961"/>
          </a:xfrm>
          <a:prstGeom prst="rect">
            <a:avLst/>
          </a:prstGeom>
          <a:noFill/>
          <a:ln>
            <a:noFill/>
          </a:ln>
        </p:spPr>
      </p:pic>
      <p:pic>
        <p:nvPicPr>
          <p:cNvPr id="3" name="Picture 32" descr="Image result for hong kong protes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554" y="3018119"/>
            <a:ext cx="2477246" cy="1785879"/>
          </a:xfrm>
          <a:prstGeom prst="rect">
            <a:avLst/>
          </a:prstGeom>
          <a:noFill/>
          <a:ln>
            <a:noFill/>
          </a:ln>
        </p:spPr>
      </p:pic>
      <p:pic>
        <p:nvPicPr>
          <p:cNvPr id="4" name="Picture 29" descr="Image result for hong kong protest"/>
          <p:cNvPicPr/>
          <p:nvPr/>
        </p:nvPicPr>
        <p:blipFill>
          <a:blip r:embed="rId4">
            <a:extLst>
              <a:ext uri="{28A0092B-C50C-407E-A947-70E740481C1C}">
                <a14:useLocalDpi xmlns:a14="http://schemas.microsoft.com/office/drawing/2010/main" val="0"/>
              </a:ext>
            </a:extLst>
          </a:blip>
          <a:srcRect/>
          <a:stretch>
            <a:fillRect/>
          </a:stretch>
        </p:blipFill>
        <p:spPr bwMode="auto">
          <a:xfrm>
            <a:off x="3205390" y="3018119"/>
            <a:ext cx="2446729" cy="1749874"/>
          </a:xfrm>
          <a:prstGeom prst="rect">
            <a:avLst/>
          </a:prstGeom>
          <a:noFill/>
          <a:ln>
            <a:noFill/>
          </a:ln>
        </p:spPr>
      </p:pic>
      <p:pic>
        <p:nvPicPr>
          <p:cNvPr id="5" name="Picture 30" descr="Image result for hong kong protest"/>
          <p:cNvPicPr/>
          <p:nvPr/>
        </p:nvPicPr>
        <p:blipFill>
          <a:blip r:embed="rId5">
            <a:extLst>
              <a:ext uri="{28A0092B-C50C-407E-A947-70E740481C1C}">
                <a14:useLocalDpi xmlns:a14="http://schemas.microsoft.com/office/drawing/2010/main" val="0"/>
              </a:ext>
            </a:extLst>
          </a:blip>
          <a:srcRect/>
          <a:stretch>
            <a:fillRect/>
          </a:stretch>
        </p:blipFill>
        <p:spPr bwMode="auto">
          <a:xfrm>
            <a:off x="5947360" y="3054122"/>
            <a:ext cx="2892112" cy="1713871"/>
          </a:xfrm>
          <a:prstGeom prst="rect">
            <a:avLst/>
          </a:prstGeom>
          <a:noFill/>
          <a:ln>
            <a:noFill/>
          </a:ln>
        </p:spPr>
      </p:pic>
      <p:pic>
        <p:nvPicPr>
          <p:cNvPr id="8" name="Picture 27" descr="Image result for hong kong protest"/>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710" y="468657"/>
            <a:ext cx="2720433" cy="2160240"/>
          </a:xfrm>
          <a:prstGeom prst="rect">
            <a:avLst/>
          </a:prstGeom>
          <a:noFill/>
          <a:ln>
            <a:noFill/>
          </a:ln>
        </p:spPr>
      </p:pic>
      <p:pic>
        <p:nvPicPr>
          <p:cNvPr id="9" name="Picture 28" descr="Image result for hong kong protest"/>
          <p:cNvPicPr/>
          <p:nvPr/>
        </p:nvPicPr>
        <p:blipFill>
          <a:blip r:embed="rId7">
            <a:extLst>
              <a:ext uri="{28A0092B-C50C-407E-A947-70E740481C1C}">
                <a14:useLocalDpi xmlns:a14="http://schemas.microsoft.com/office/drawing/2010/main" val="0"/>
              </a:ext>
            </a:extLst>
          </a:blip>
          <a:srcRect/>
          <a:stretch>
            <a:fillRect/>
          </a:stretch>
        </p:blipFill>
        <p:spPr bwMode="auto">
          <a:xfrm>
            <a:off x="3205391" y="286171"/>
            <a:ext cx="2661642" cy="2274535"/>
          </a:xfrm>
          <a:prstGeom prst="rect">
            <a:avLst/>
          </a:prstGeom>
          <a:noFill/>
          <a:ln>
            <a:noFill/>
          </a:ln>
        </p:spPr>
      </p:pic>
    </p:spTree>
    <p:extLst>
      <p:ext uri="{BB962C8B-B14F-4D97-AF65-F5344CB8AC3E}">
        <p14:creationId xmlns:p14="http://schemas.microsoft.com/office/powerpoint/2010/main" val="5004518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8" descr="Related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422549"/>
            <a:ext cx="3312368" cy="2452117"/>
          </a:xfrm>
          <a:prstGeom prst="rect">
            <a:avLst/>
          </a:prstGeom>
          <a:noFill/>
          <a:ln>
            <a:noFill/>
          </a:ln>
        </p:spPr>
      </p:pic>
      <p:pic>
        <p:nvPicPr>
          <p:cNvPr id="3" name="Picture 39" descr="Image result for china military hong ko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4531" y="3074466"/>
            <a:ext cx="3811885" cy="1800200"/>
          </a:xfrm>
          <a:prstGeom prst="rect">
            <a:avLst/>
          </a:prstGeom>
          <a:noFill/>
          <a:ln>
            <a:noFill/>
          </a:ln>
        </p:spPr>
      </p:pic>
      <p:pic>
        <p:nvPicPr>
          <p:cNvPr id="4" name="Picture 33" descr="Image result for hong kong protes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572" y="483518"/>
            <a:ext cx="3096344" cy="1584176"/>
          </a:xfrm>
          <a:prstGeom prst="rect">
            <a:avLst/>
          </a:prstGeom>
          <a:noFill/>
          <a:ln>
            <a:noFill/>
          </a:ln>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4531" y="507529"/>
            <a:ext cx="3600400" cy="202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776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267494"/>
            <a:ext cx="2606804" cy="523220"/>
          </a:xfrm>
          <a:prstGeom prst="rect">
            <a:avLst/>
          </a:prstGeom>
          <a:solidFill>
            <a:srgbClr val="FFFF00"/>
          </a:solidFill>
        </p:spPr>
        <p:txBody>
          <a:bodyPr wrap="none">
            <a:spAutoFit/>
          </a:bodyPr>
          <a:lstStyle/>
          <a:p>
            <a:r>
              <a:rPr lang="en-US" altLang="zh-TW" sz="2800" b="1" dirty="0" smtClean="0">
                <a:solidFill>
                  <a:srgbClr val="FF0000"/>
                </a:solidFill>
              </a:rPr>
              <a:t>Conclusion </a:t>
            </a:r>
            <a:r>
              <a:rPr lang="zh-TW" altLang="zh-TW" sz="2800" b="1" dirty="0" smtClean="0">
                <a:solidFill>
                  <a:srgbClr val="FF0000"/>
                </a:solidFill>
              </a:rPr>
              <a:t>結論</a:t>
            </a:r>
            <a:endParaRPr lang="zh-TW" altLang="zh-TW" sz="2800" dirty="0">
              <a:solidFill>
                <a:srgbClr val="FF0000"/>
              </a:solidFill>
            </a:endParaRPr>
          </a:p>
        </p:txBody>
      </p:sp>
      <p:sp>
        <p:nvSpPr>
          <p:cNvPr id="3" name="矩形 2"/>
          <p:cNvSpPr/>
          <p:nvPr/>
        </p:nvSpPr>
        <p:spPr>
          <a:xfrm>
            <a:off x="611560" y="863590"/>
            <a:ext cx="8352928" cy="4093428"/>
          </a:xfrm>
          <a:prstGeom prst="rect">
            <a:avLst/>
          </a:prstGeom>
        </p:spPr>
        <p:txBody>
          <a:bodyPr wrap="square">
            <a:spAutoFit/>
          </a:bodyPr>
          <a:lstStyle/>
          <a:p>
            <a:r>
              <a:rPr lang="en-US" altLang="zh-TW" sz="2600" b="1" baseline="30000" dirty="0"/>
              <a:t>8</a:t>
            </a:r>
            <a:r>
              <a:rPr lang="zh-TW" altLang="zh-TW" sz="2600" b="1" dirty="0"/>
              <a:t>你們得救是本乎恩，也因著信；這並不是出於自己，乃是神所賜的；</a:t>
            </a:r>
            <a:r>
              <a:rPr lang="en-US" altLang="zh-TW" sz="2600" b="1" baseline="30000" dirty="0"/>
              <a:t>9</a:t>
            </a:r>
            <a:r>
              <a:rPr lang="zh-TW" altLang="zh-TW" sz="2600" b="1" dirty="0"/>
              <a:t>也不是出於行為，免得有人自誇。</a:t>
            </a:r>
            <a:r>
              <a:rPr lang="en-US" altLang="zh-TW" sz="2600" b="1" baseline="30000" dirty="0"/>
              <a:t>10</a:t>
            </a:r>
            <a:r>
              <a:rPr lang="zh-TW" altLang="zh-TW" sz="2600" b="1" dirty="0"/>
              <a:t>我們原是他的工作，在基督耶穌裡造成的，為要叫我們行善，就是神所預備叫我們行的。【弗</a:t>
            </a:r>
            <a:r>
              <a:rPr lang="en-US" altLang="zh-TW" sz="2600" b="1" dirty="0"/>
              <a:t> 2:8~10</a:t>
            </a:r>
            <a:r>
              <a:rPr lang="zh-TW" altLang="zh-TW" sz="2600" b="1" dirty="0"/>
              <a:t>】</a:t>
            </a:r>
            <a:r>
              <a:rPr lang="en-US" altLang="zh-TW" sz="2600" b="1" dirty="0"/>
              <a:t/>
            </a:r>
            <a:br>
              <a:rPr lang="en-US" altLang="zh-TW" sz="2600" b="1" dirty="0"/>
            </a:br>
            <a:r>
              <a:rPr lang="en-US" altLang="zh-TW" sz="2600" b="1" baseline="30000" dirty="0"/>
              <a:t>8</a:t>
            </a:r>
            <a:r>
              <a:rPr lang="en-US" altLang="zh-TW" sz="2600" b="1" dirty="0"/>
              <a:t>For by grace you have been saved through faith. And this is not your own doing; it is the gift of God, </a:t>
            </a:r>
            <a:r>
              <a:rPr lang="en-US" altLang="zh-TW" sz="2600" b="1" baseline="30000" dirty="0"/>
              <a:t>9</a:t>
            </a:r>
            <a:r>
              <a:rPr lang="en-US" altLang="zh-TW" sz="2600" b="1" dirty="0"/>
              <a:t>not a result of works, so that no one may boast. </a:t>
            </a:r>
            <a:r>
              <a:rPr lang="en-US" altLang="zh-TW" sz="2600" b="1" baseline="30000" dirty="0"/>
              <a:t>10</a:t>
            </a:r>
            <a:r>
              <a:rPr lang="en-US" altLang="zh-TW" sz="2600" b="1" dirty="0"/>
              <a:t>For we are his workmanship, created in Christ Jesus for good works, which God prepared beforehand, that we should walk in them. </a:t>
            </a:r>
            <a:r>
              <a:rPr lang="zh-TW" altLang="zh-TW" sz="2600" b="1" dirty="0"/>
              <a:t>【</a:t>
            </a:r>
            <a:r>
              <a:rPr lang="en-US" altLang="zh-TW" sz="2600" b="1" dirty="0" err="1"/>
              <a:t>Eph</a:t>
            </a:r>
            <a:r>
              <a:rPr lang="en-US" altLang="zh-TW" sz="2600" b="1" dirty="0"/>
              <a:t> 2:8~10</a:t>
            </a:r>
            <a:r>
              <a:rPr lang="zh-TW" altLang="zh-TW" sz="2600" b="1" dirty="0"/>
              <a:t>】</a:t>
            </a:r>
          </a:p>
        </p:txBody>
      </p:sp>
    </p:spTree>
    <p:extLst>
      <p:ext uri="{BB962C8B-B14F-4D97-AF65-F5344CB8AC3E}">
        <p14:creationId xmlns:p14="http://schemas.microsoft.com/office/powerpoint/2010/main" val="2493770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267494"/>
            <a:ext cx="2606804" cy="523220"/>
          </a:xfrm>
          <a:prstGeom prst="rect">
            <a:avLst/>
          </a:prstGeom>
          <a:solidFill>
            <a:srgbClr val="FFFF00"/>
          </a:solidFill>
        </p:spPr>
        <p:txBody>
          <a:bodyPr wrap="none">
            <a:spAutoFit/>
          </a:bodyPr>
          <a:lstStyle/>
          <a:p>
            <a:r>
              <a:rPr lang="en-US" altLang="zh-TW" sz="2800" b="1" dirty="0" smtClean="0">
                <a:solidFill>
                  <a:srgbClr val="FF0000"/>
                </a:solidFill>
              </a:rPr>
              <a:t>Conclusion </a:t>
            </a:r>
            <a:r>
              <a:rPr lang="zh-TW" altLang="zh-TW" sz="2800" b="1" dirty="0" smtClean="0">
                <a:solidFill>
                  <a:srgbClr val="FF0000"/>
                </a:solidFill>
              </a:rPr>
              <a:t>結論</a:t>
            </a:r>
            <a:endParaRPr lang="zh-TW" altLang="zh-TW" sz="2800" dirty="0">
              <a:solidFill>
                <a:srgbClr val="FF0000"/>
              </a:solidFill>
            </a:endParaRPr>
          </a:p>
        </p:txBody>
      </p:sp>
      <p:sp>
        <p:nvSpPr>
          <p:cNvPr id="3" name="矩形 2"/>
          <p:cNvSpPr/>
          <p:nvPr/>
        </p:nvSpPr>
        <p:spPr>
          <a:xfrm>
            <a:off x="611560" y="863590"/>
            <a:ext cx="8352928" cy="4093428"/>
          </a:xfrm>
          <a:prstGeom prst="rect">
            <a:avLst/>
          </a:prstGeom>
        </p:spPr>
        <p:txBody>
          <a:bodyPr wrap="square">
            <a:spAutoFit/>
          </a:bodyPr>
          <a:lstStyle/>
          <a:p>
            <a:r>
              <a:rPr lang="en-US" altLang="zh-TW" sz="2600" b="1" baseline="30000" dirty="0"/>
              <a:t>8</a:t>
            </a:r>
            <a:r>
              <a:rPr lang="zh-TW" altLang="zh-TW" sz="2600" b="1" dirty="0"/>
              <a:t>你們得救是本乎恩，也因著信；這並不是出於自己，乃是神所賜的；</a:t>
            </a:r>
            <a:r>
              <a:rPr lang="en-US" altLang="zh-TW" sz="2600" b="1" baseline="30000" dirty="0"/>
              <a:t>9</a:t>
            </a:r>
            <a:r>
              <a:rPr lang="zh-TW" altLang="zh-TW" sz="2600" b="1" dirty="0"/>
              <a:t>也不是出於行為，免得有人自誇。</a:t>
            </a:r>
            <a:r>
              <a:rPr lang="en-US" altLang="zh-TW" sz="2600" b="1" baseline="30000" dirty="0"/>
              <a:t>10</a:t>
            </a:r>
            <a:r>
              <a:rPr lang="zh-TW" altLang="zh-TW" sz="2600" b="1" dirty="0">
                <a:solidFill>
                  <a:srgbClr val="FF0000"/>
                </a:solidFill>
              </a:rPr>
              <a:t>我們原是他的工作，在基督耶穌裡造成的，為要叫我們行善，就是神所預備叫我們行的。</a:t>
            </a:r>
            <a:r>
              <a:rPr lang="zh-TW" altLang="zh-TW" sz="2600" b="1" dirty="0"/>
              <a:t>【弗</a:t>
            </a:r>
            <a:r>
              <a:rPr lang="en-US" altLang="zh-TW" sz="2600" b="1" dirty="0"/>
              <a:t> 2:8~10</a:t>
            </a:r>
            <a:r>
              <a:rPr lang="zh-TW" altLang="zh-TW" sz="2600" b="1" dirty="0"/>
              <a:t>】</a:t>
            </a:r>
            <a:r>
              <a:rPr lang="en-US" altLang="zh-TW" sz="2600" b="1" dirty="0"/>
              <a:t/>
            </a:r>
            <a:br>
              <a:rPr lang="en-US" altLang="zh-TW" sz="2600" b="1" dirty="0"/>
            </a:br>
            <a:r>
              <a:rPr lang="en-US" altLang="zh-TW" sz="2600" b="1" baseline="30000" dirty="0"/>
              <a:t>8</a:t>
            </a:r>
            <a:r>
              <a:rPr lang="en-US" altLang="zh-TW" sz="2600" b="1" dirty="0"/>
              <a:t>For by grace you have been saved through faith. And this is not your own doing; it is the gift of God, </a:t>
            </a:r>
            <a:r>
              <a:rPr lang="en-US" altLang="zh-TW" sz="2600" b="1" baseline="30000" dirty="0"/>
              <a:t>9</a:t>
            </a:r>
            <a:r>
              <a:rPr lang="en-US" altLang="zh-TW" sz="2600" b="1" dirty="0"/>
              <a:t>not a result of works, so that no one may boast. </a:t>
            </a:r>
            <a:r>
              <a:rPr lang="en-US" altLang="zh-TW" sz="2600" b="1" baseline="30000" dirty="0"/>
              <a:t>10</a:t>
            </a:r>
            <a:r>
              <a:rPr lang="en-US" altLang="zh-TW" sz="2600" b="1" dirty="0">
                <a:solidFill>
                  <a:srgbClr val="FF0000"/>
                </a:solidFill>
              </a:rPr>
              <a:t>For we are his workmanship, created in Christ Jesus for good works, which God prepared beforehand, that we should walk in them. </a:t>
            </a:r>
            <a:r>
              <a:rPr lang="zh-TW" altLang="zh-TW" sz="2600" b="1" dirty="0"/>
              <a:t>【</a:t>
            </a:r>
            <a:r>
              <a:rPr lang="en-US" altLang="zh-TW" sz="2600" b="1" dirty="0" err="1"/>
              <a:t>Eph</a:t>
            </a:r>
            <a:r>
              <a:rPr lang="en-US" altLang="zh-TW" sz="2600" b="1" dirty="0"/>
              <a:t> 2:8~10</a:t>
            </a:r>
            <a:r>
              <a:rPr lang="zh-TW" altLang="zh-TW" sz="2600" b="1" dirty="0"/>
              <a:t>】</a:t>
            </a:r>
          </a:p>
        </p:txBody>
      </p:sp>
    </p:spTree>
    <p:extLst>
      <p:ext uri="{BB962C8B-B14F-4D97-AF65-F5344CB8AC3E}">
        <p14:creationId xmlns:p14="http://schemas.microsoft.com/office/powerpoint/2010/main" val="3524666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455062"/>
            <a:ext cx="5579541" cy="492443"/>
          </a:xfrm>
          <a:prstGeom prst="rect">
            <a:avLst/>
          </a:prstGeom>
        </p:spPr>
        <p:txBody>
          <a:bodyPr wrap="none">
            <a:spAutoFit/>
          </a:bodyPr>
          <a:lstStyle/>
          <a:p>
            <a:r>
              <a:rPr lang="zh-TW" altLang="en-US" sz="2600" b="1" dirty="0" smtClean="0">
                <a:solidFill>
                  <a:srgbClr val="FF0000"/>
                </a:solidFill>
                <a:sym typeface="Wingdings"/>
              </a:rPr>
              <a:t></a:t>
            </a:r>
            <a:r>
              <a:rPr lang="zh-TW" altLang="zh-TW" sz="2600" b="1" dirty="0" smtClean="0"/>
              <a:t>所羅門</a:t>
            </a:r>
            <a:r>
              <a:rPr lang="zh-TW" altLang="zh-TW" sz="2600" b="1" dirty="0"/>
              <a:t>告訴</a:t>
            </a:r>
            <a:r>
              <a:rPr lang="zh-TW" altLang="zh-TW" sz="2600" b="1" dirty="0" smtClean="0"/>
              <a:t>我們</a:t>
            </a:r>
            <a:r>
              <a:rPr lang="en-US" altLang="zh-TW" sz="2600" b="1" dirty="0" smtClean="0"/>
              <a:t>/ Solomon </a:t>
            </a:r>
            <a:r>
              <a:rPr lang="en-US" altLang="zh-TW" sz="2600" b="1" dirty="0"/>
              <a:t>tells </a:t>
            </a:r>
            <a:r>
              <a:rPr lang="en-US" altLang="zh-TW" sz="2600" b="1" dirty="0" smtClean="0"/>
              <a:t>us  :</a:t>
            </a:r>
            <a:endParaRPr lang="zh-TW" altLang="en-US" sz="2600" b="1" dirty="0"/>
          </a:p>
        </p:txBody>
      </p:sp>
      <p:sp>
        <p:nvSpPr>
          <p:cNvPr id="3" name="矩形 2"/>
          <p:cNvSpPr/>
          <p:nvPr/>
        </p:nvSpPr>
        <p:spPr>
          <a:xfrm>
            <a:off x="323528" y="1347614"/>
            <a:ext cx="8568952" cy="2893100"/>
          </a:xfrm>
          <a:prstGeom prst="rect">
            <a:avLst/>
          </a:prstGeom>
        </p:spPr>
        <p:txBody>
          <a:bodyPr wrap="square">
            <a:spAutoFit/>
          </a:bodyPr>
          <a:lstStyle/>
          <a:p>
            <a:r>
              <a:rPr lang="en-US" altLang="zh-TW" sz="2600" b="1" baseline="30000" dirty="0"/>
              <a:t>11</a:t>
            </a:r>
            <a:r>
              <a:rPr lang="zh-TW" altLang="zh-TW" sz="2600" b="1" dirty="0"/>
              <a:t>　神造萬物，各按其時成為美好，又將永生安置在世人心裡。（永生原文作永遠）然而　神從始至終的作為，人不能參透。【傳</a:t>
            </a:r>
            <a:r>
              <a:rPr lang="en-US" altLang="zh-TW" sz="2600" b="1" dirty="0"/>
              <a:t> 3:11a</a:t>
            </a:r>
            <a:r>
              <a:rPr lang="zh-TW" altLang="zh-TW" sz="2600" b="1" dirty="0"/>
              <a:t>】</a:t>
            </a:r>
            <a:r>
              <a:rPr lang="en-US" altLang="zh-TW" sz="2600" b="1" baseline="30000" dirty="0"/>
              <a:t/>
            </a:r>
            <a:br>
              <a:rPr lang="en-US" altLang="zh-TW" sz="2600" b="1" baseline="30000" dirty="0"/>
            </a:br>
            <a:r>
              <a:rPr lang="en-US" altLang="zh-TW" sz="2600" b="1" baseline="30000" dirty="0"/>
              <a:t>11</a:t>
            </a:r>
            <a:r>
              <a:rPr lang="en-US" altLang="zh-TW" sz="2600" b="1" dirty="0"/>
              <a:t>He has made everything beautiful in its time. Also, he has put eternity into man's heart, yet so that he cannot find out what God has done from the beginning to the end. </a:t>
            </a:r>
            <a:endParaRPr lang="en-US" altLang="zh-TW" sz="2600" b="1" dirty="0" smtClean="0"/>
          </a:p>
          <a:p>
            <a:r>
              <a:rPr lang="zh-TW" altLang="zh-TW" sz="2600" b="1" dirty="0" smtClean="0"/>
              <a:t>【</a:t>
            </a:r>
            <a:r>
              <a:rPr lang="en-US" altLang="zh-TW" sz="2600" b="1" dirty="0"/>
              <a:t>Eccl 3:11a</a:t>
            </a:r>
            <a:r>
              <a:rPr lang="zh-TW" altLang="zh-TW" sz="2600" b="1" dirty="0"/>
              <a:t>】</a:t>
            </a:r>
          </a:p>
        </p:txBody>
      </p:sp>
    </p:spTree>
    <p:extLst>
      <p:ext uri="{BB962C8B-B14F-4D97-AF65-F5344CB8AC3E}">
        <p14:creationId xmlns:p14="http://schemas.microsoft.com/office/powerpoint/2010/main" val="2041509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3186"/>
            <a:ext cx="935162" cy="93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672850" y="483518"/>
            <a:ext cx="3114827" cy="492443"/>
          </a:xfrm>
          <a:prstGeom prst="rect">
            <a:avLst/>
          </a:prstGeom>
        </p:spPr>
        <p:txBody>
          <a:bodyPr wrap="none">
            <a:spAutoFit/>
          </a:bodyPr>
          <a:lstStyle/>
          <a:p>
            <a:r>
              <a:rPr lang="en-US" altLang="zh-TW" sz="2600" b="1" dirty="0"/>
              <a:t>Mark Buchanan says,</a:t>
            </a:r>
            <a:endParaRPr lang="zh-TW" altLang="zh-TW" sz="2600" b="1" dirty="0"/>
          </a:p>
        </p:txBody>
      </p:sp>
      <p:sp>
        <p:nvSpPr>
          <p:cNvPr id="3" name="矩形 2"/>
          <p:cNvSpPr/>
          <p:nvPr/>
        </p:nvSpPr>
        <p:spPr>
          <a:xfrm>
            <a:off x="539552" y="1203598"/>
            <a:ext cx="8784976" cy="4185761"/>
          </a:xfrm>
          <a:prstGeom prst="rect">
            <a:avLst/>
          </a:prstGeom>
        </p:spPr>
        <p:txBody>
          <a:bodyPr wrap="square">
            <a:spAutoFit/>
          </a:bodyPr>
          <a:lstStyle/>
          <a:p>
            <a:r>
              <a:rPr lang="en-US" altLang="zh-TW" sz="2600" b="1" dirty="0"/>
              <a:t>Our deepest instinct is heaven. Heaven is the ache in our bones, the splinter in our heart. Like the whisper of faraway waves we hear crashing in the whorls of a conch shell, the music of heaven echoes, faint, elusive, haunting, beneath and within our daily routines….</a:t>
            </a:r>
            <a:endParaRPr lang="zh-TW" altLang="zh-TW" sz="2600" b="1" dirty="0"/>
          </a:p>
          <a:p>
            <a:r>
              <a:rPr lang="en-US" altLang="zh-TW" sz="2600" b="1" dirty="0"/>
              <a:t>Eternity will cry within us from time to time.  Heed the voice of heaven.  Heed the voice of eternity</a:t>
            </a:r>
            <a:r>
              <a:rPr lang="en-US" altLang="zh-TW" sz="2600" b="1" dirty="0" smtClean="0"/>
              <a:t>.</a:t>
            </a:r>
            <a:r>
              <a:rPr lang="en-US" altLang="zh-TW" sz="2800" dirty="0"/>
              <a:t> </a:t>
            </a:r>
            <a:endParaRPr lang="en-US" altLang="zh-TW" sz="2800" dirty="0" smtClean="0"/>
          </a:p>
          <a:p>
            <a:r>
              <a:rPr lang="en-US" altLang="zh-TW" sz="2600" b="1" dirty="0" smtClean="0"/>
              <a:t>There </a:t>
            </a:r>
            <a:r>
              <a:rPr lang="en-US" altLang="zh-TW" sz="2600" b="1" dirty="0"/>
              <a:t>is crying of eternity in our hearts, yet the mystery of God does not allow us to see it in absolute clearness.</a:t>
            </a:r>
            <a:endParaRPr lang="zh-TW" altLang="zh-TW" sz="2600" b="1" dirty="0"/>
          </a:p>
          <a:p>
            <a:endParaRPr lang="zh-TW" altLang="zh-TW" sz="2600" b="1" dirty="0"/>
          </a:p>
        </p:txBody>
      </p:sp>
    </p:spTree>
    <p:extLst>
      <p:ext uri="{BB962C8B-B14F-4D97-AF65-F5344CB8AC3E}">
        <p14:creationId xmlns:p14="http://schemas.microsoft.com/office/powerpoint/2010/main" val="2645969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411510"/>
            <a:ext cx="8280920" cy="369332"/>
          </a:xfrm>
          <a:prstGeom prst="rect">
            <a:avLst/>
          </a:prstGeom>
        </p:spPr>
        <p:txBody>
          <a:bodyPr wrap="square">
            <a:spAutoFit/>
          </a:bodyPr>
          <a:lstStyle/>
          <a:p>
            <a:r>
              <a:rPr lang="zh-TW" altLang="zh-TW" dirty="0"/>
              <a:t> </a:t>
            </a:r>
            <a:endParaRPr lang="en-US" altLang="zh-TW" dirty="0" smtClean="0"/>
          </a:p>
        </p:txBody>
      </p:sp>
      <p:sp>
        <p:nvSpPr>
          <p:cNvPr id="4" name="矩形 3"/>
          <p:cNvSpPr/>
          <p:nvPr/>
        </p:nvSpPr>
        <p:spPr>
          <a:xfrm>
            <a:off x="899592" y="1203598"/>
            <a:ext cx="7848872" cy="181588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zh-TW" altLang="en-US" sz="2800" b="1" dirty="0" smtClean="0">
                <a:solidFill>
                  <a:srgbClr val="FF0000"/>
                </a:solidFill>
                <a:sym typeface="Wingdings"/>
              </a:rPr>
              <a:t></a:t>
            </a:r>
            <a:r>
              <a:rPr lang="zh-TW" altLang="zh-TW" sz="2800" b="1" dirty="0" smtClean="0"/>
              <a:t>我們</a:t>
            </a:r>
            <a:r>
              <a:rPr lang="zh-TW" altLang="zh-TW" sz="2800" b="1" dirty="0"/>
              <a:t>今天就要來尋求這讓我們心可以得到</a:t>
            </a:r>
            <a:r>
              <a:rPr lang="zh-TW" altLang="zh-TW" sz="2800" b="1" dirty="0" smtClean="0"/>
              <a:t>滿</a:t>
            </a:r>
            <a:endParaRPr lang="en-US" altLang="zh-TW" sz="2800" b="1" dirty="0" smtClean="0"/>
          </a:p>
          <a:p>
            <a:r>
              <a:rPr lang="en-US" altLang="zh-TW" sz="2800" b="1" dirty="0"/>
              <a:t> </a:t>
            </a:r>
            <a:r>
              <a:rPr lang="en-US" altLang="zh-TW" sz="2800" b="1" dirty="0" smtClean="0"/>
              <a:t>    </a:t>
            </a:r>
            <a:r>
              <a:rPr lang="zh-TW" altLang="zh-TW" sz="2800" b="1" dirty="0" smtClean="0"/>
              <a:t>足</a:t>
            </a:r>
            <a:r>
              <a:rPr lang="zh-TW" altLang="zh-TW" sz="2800" b="1" dirty="0"/>
              <a:t>的生活的優先</a:t>
            </a:r>
            <a:r>
              <a:rPr lang="en-US" altLang="zh-TW" sz="2800" b="1" dirty="0"/>
              <a:t>, </a:t>
            </a:r>
            <a:r>
              <a:rPr lang="zh-TW" altLang="zh-TW" sz="2800" b="1" dirty="0"/>
              <a:t>生命中的首要的</a:t>
            </a:r>
            <a:r>
              <a:rPr lang="zh-TW" altLang="zh-TW" sz="2800" b="1" dirty="0" smtClean="0"/>
              <a:t>次序</a:t>
            </a:r>
            <a:endParaRPr lang="en-US" altLang="zh-TW" sz="2800" b="1" dirty="0" smtClean="0"/>
          </a:p>
          <a:p>
            <a:r>
              <a:rPr lang="en-US" altLang="zh-TW" sz="2800" b="1" dirty="0" smtClean="0"/>
              <a:t>    We </a:t>
            </a:r>
            <a:r>
              <a:rPr lang="en-US" altLang="zh-TW" sz="2800" b="1" dirty="0"/>
              <a:t>are here today to seek the priority of life </a:t>
            </a:r>
            <a:r>
              <a:rPr lang="en-US" altLang="zh-TW" sz="2800" b="1" dirty="0" smtClean="0"/>
              <a:t>that</a:t>
            </a:r>
          </a:p>
          <a:p>
            <a:r>
              <a:rPr lang="en-US" altLang="zh-TW" sz="2800" b="1" dirty="0"/>
              <a:t> </a:t>
            </a:r>
            <a:r>
              <a:rPr lang="en-US" altLang="zh-TW" sz="2800" b="1" dirty="0" smtClean="0"/>
              <a:t>   allows </a:t>
            </a:r>
            <a:r>
              <a:rPr lang="en-US" altLang="zh-TW" sz="2800" b="1" dirty="0"/>
              <a:t>our hearts to be </a:t>
            </a:r>
            <a:r>
              <a:rPr lang="en-US" altLang="zh-TW" sz="2800" b="1" dirty="0" smtClean="0"/>
              <a:t>satisfied. </a:t>
            </a:r>
            <a:endParaRPr lang="zh-TW" altLang="zh-TW" sz="2800" b="1" dirty="0"/>
          </a:p>
        </p:txBody>
      </p:sp>
    </p:spTree>
    <p:extLst>
      <p:ext uri="{BB962C8B-B14F-4D97-AF65-F5344CB8AC3E}">
        <p14:creationId xmlns:p14="http://schemas.microsoft.com/office/powerpoint/2010/main" val="1257977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528" y="339502"/>
            <a:ext cx="6621300" cy="892552"/>
          </a:xfrm>
          <a:prstGeom prst="rect">
            <a:avLst/>
          </a:prstGeom>
        </p:spPr>
        <p:txBody>
          <a:bodyPr wrap="none">
            <a:spAutoFit/>
          </a:bodyPr>
          <a:lstStyle/>
          <a:p>
            <a:r>
              <a:rPr lang="en-US" altLang="zh-TW" sz="2600" b="1" dirty="0" smtClean="0"/>
              <a:t>1) </a:t>
            </a:r>
            <a:r>
              <a:rPr lang="en-US" altLang="zh-TW" sz="2600" b="1" dirty="0"/>
              <a:t>A seemingly godly yet not correct approach:</a:t>
            </a:r>
            <a:endParaRPr lang="zh-TW" altLang="zh-TW" sz="2600" b="1" dirty="0"/>
          </a:p>
          <a:p>
            <a:r>
              <a:rPr lang="zh-TW" altLang="en-US" sz="2600" b="1" dirty="0" smtClean="0"/>
              <a:t>    一個</a:t>
            </a:r>
            <a:r>
              <a:rPr lang="zh-TW" altLang="en-US" sz="2600" b="1" dirty="0"/>
              <a:t>看似敬</a:t>
            </a:r>
            <a:r>
              <a:rPr lang="zh-TW" altLang="en-US" sz="2600" b="1" dirty="0" smtClean="0"/>
              <a:t>虔但卻不</a:t>
            </a:r>
            <a:r>
              <a:rPr lang="zh-TW" altLang="en-US" sz="2600" b="1" dirty="0"/>
              <a:t>正確的</a:t>
            </a:r>
            <a:r>
              <a:rPr lang="zh-TW" altLang="en-US" sz="2600" b="1" dirty="0" smtClean="0"/>
              <a:t>方法</a:t>
            </a:r>
            <a:r>
              <a:rPr lang="en-US" altLang="zh-TW" sz="2600" b="1" dirty="0" smtClean="0"/>
              <a:t>:</a:t>
            </a:r>
          </a:p>
        </p:txBody>
      </p:sp>
      <p:sp>
        <p:nvSpPr>
          <p:cNvPr id="4" name="矩形 3"/>
          <p:cNvSpPr/>
          <p:nvPr/>
        </p:nvSpPr>
        <p:spPr>
          <a:xfrm>
            <a:off x="539552" y="1563638"/>
            <a:ext cx="8424936" cy="2893100"/>
          </a:xfrm>
          <a:prstGeom prst="rect">
            <a:avLst/>
          </a:prstGeom>
        </p:spPr>
        <p:txBody>
          <a:bodyPr wrap="square">
            <a:spAutoFit/>
          </a:bodyPr>
          <a:lstStyle/>
          <a:p>
            <a:r>
              <a:rPr lang="en-US" altLang="zh-TW" sz="2600" b="1" dirty="0" smtClean="0"/>
              <a:t>God—1st priority/</a:t>
            </a:r>
            <a:r>
              <a:rPr lang="zh-TW" altLang="en-US" sz="2600" b="1" dirty="0" smtClean="0"/>
              <a:t>上帝 </a:t>
            </a:r>
            <a:r>
              <a:rPr lang="en-US" altLang="zh-TW" sz="2600" b="1" dirty="0"/>
              <a:t>- </a:t>
            </a:r>
            <a:r>
              <a:rPr lang="zh-TW" altLang="en-US" sz="2600" b="1" dirty="0"/>
              <a:t>第一優先</a:t>
            </a:r>
            <a:endParaRPr lang="zh-TW" altLang="zh-TW" sz="2600" b="1" dirty="0"/>
          </a:p>
          <a:p>
            <a:r>
              <a:rPr lang="en-US" altLang="zh-TW" sz="2600" b="1" dirty="0"/>
              <a:t> </a:t>
            </a:r>
            <a:endParaRPr lang="zh-TW" altLang="zh-TW" sz="2600" b="1" dirty="0"/>
          </a:p>
          <a:p>
            <a:r>
              <a:rPr lang="en-US" altLang="zh-TW" sz="2600" b="1" dirty="0"/>
              <a:t>Family—2nd </a:t>
            </a:r>
            <a:r>
              <a:rPr lang="en-US" altLang="zh-TW" sz="2600" b="1" dirty="0" smtClean="0"/>
              <a:t>priority/</a:t>
            </a:r>
            <a:r>
              <a:rPr lang="zh-TW" altLang="en-US" sz="2600" b="1" dirty="0" smtClean="0"/>
              <a:t>家庭</a:t>
            </a:r>
            <a:r>
              <a:rPr lang="en-US" altLang="zh-TW" sz="2600" b="1" dirty="0" smtClean="0"/>
              <a:t>-</a:t>
            </a:r>
            <a:r>
              <a:rPr lang="zh-TW" altLang="en-US" sz="2600" b="1" dirty="0" smtClean="0"/>
              <a:t>第二</a:t>
            </a:r>
            <a:endParaRPr lang="zh-TW" altLang="zh-TW" sz="2600" b="1" dirty="0"/>
          </a:p>
          <a:p>
            <a:r>
              <a:rPr lang="en-US" altLang="zh-TW" sz="2600" b="1" dirty="0"/>
              <a:t> </a:t>
            </a:r>
            <a:endParaRPr lang="zh-TW" altLang="zh-TW" sz="2600" b="1" dirty="0"/>
          </a:p>
          <a:p>
            <a:r>
              <a:rPr lang="en-US" altLang="zh-TW" sz="2600" b="1" dirty="0"/>
              <a:t>Work—3rd </a:t>
            </a:r>
            <a:r>
              <a:rPr lang="en-US" altLang="zh-TW" sz="2600" b="1" dirty="0" smtClean="0"/>
              <a:t>priority/</a:t>
            </a:r>
            <a:r>
              <a:rPr lang="zh-TW" altLang="en-US" sz="2600" b="1" dirty="0" smtClean="0"/>
              <a:t>工作 </a:t>
            </a:r>
            <a:r>
              <a:rPr lang="en-US" altLang="zh-TW" sz="2600" b="1" dirty="0"/>
              <a:t>- </a:t>
            </a:r>
            <a:r>
              <a:rPr lang="zh-TW" altLang="en-US" sz="2600" b="1" dirty="0" smtClean="0"/>
              <a:t>第三</a:t>
            </a:r>
            <a:r>
              <a:rPr lang="en-US" altLang="zh-TW" sz="2600" b="1" dirty="0"/>
              <a:t> </a:t>
            </a:r>
            <a:endParaRPr lang="en-US" altLang="zh-TW" sz="2600" b="1" dirty="0" smtClean="0"/>
          </a:p>
          <a:p>
            <a:endParaRPr lang="zh-TW" altLang="zh-TW" sz="2600" b="1" dirty="0"/>
          </a:p>
          <a:p>
            <a:r>
              <a:rPr lang="en-US" altLang="zh-TW" sz="2600" b="1" dirty="0"/>
              <a:t>Recreation—4th </a:t>
            </a:r>
            <a:r>
              <a:rPr lang="en-US" altLang="zh-TW" sz="2600" b="1" dirty="0" smtClean="0"/>
              <a:t>priority</a:t>
            </a:r>
            <a:r>
              <a:rPr lang="zh-TW" altLang="en-US" sz="2600" b="1" dirty="0" smtClean="0"/>
              <a:t> </a:t>
            </a:r>
            <a:r>
              <a:rPr lang="en-US" altLang="zh-TW" sz="2600" b="1" dirty="0" smtClean="0"/>
              <a:t>/</a:t>
            </a:r>
            <a:r>
              <a:rPr lang="zh-TW" altLang="en-US" sz="2600" b="1" dirty="0" smtClean="0"/>
              <a:t>娛樂 </a:t>
            </a:r>
            <a:r>
              <a:rPr lang="en-US" altLang="zh-TW" sz="2600" b="1" dirty="0"/>
              <a:t>- </a:t>
            </a:r>
            <a:r>
              <a:rPr lang="zh-TW" altLang="en-US" sz="2600" b="1" dirty="0" smtClean="0"/>
              <a:t>第四</a:t>
            </a:r>
            <a:endParaRPr lang="zh-TW" altLang="zh-TW" sz="2600" b="1" dirty="0"/>
          </a:p>
        </p:txBody>
      </p:sp>
    </p:spTree>
    <p:extLst>
      <p:ext uri="{BB962C8B-B14F-4D97-AF65-F5344CB8AC3E}">
        <p14:creationId xmlns:p14="http://schemas.microsoft.com/office/powerpoint/2010/main" val="400109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166698"/>
            <a:ext cx="1781578" cy="492443"/>
          </a:xfrm>
          <a:prstGeom prst="rect">
            <a:avLst/>
          </a:prstGeom>
        </p:spPr>
        <p:txBody>
          <a:bodyPr wrap="none">
            <a:spAutoFit/>
          </a:bodyPr>
          <a:lstStyle/>
          <a:p>
            <a:r>
              <a:rPr lang="en-US" altLang="zh-TW" sz="2600" b="1" dirty="0"/>
              <a:t>Illustration:</a:t>
            </a:r>
            <a:endParaRPr lang="zh-TW" altLang="zh-TW" sz="2600" b="1" dirty="0"/>
          </a:p>
        </p:txBody>
      </p:sp>
      <p:sp>
        <p:nvSpPr>
          <p:cNvPr id="3" name="AutoShape 2" descr="ãthe trip to Yellowstone.ãçåçæå°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908" y="488153"/>
            <a:ext cx="2304256" cy="1519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17" y="3312340"/>
            <a:ext cx="301942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7" descr="ãplanning a family tripãçåçæå°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876" y="981237"/>
            <a:ext cx="2467266" cy="82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1795265" y="1974066"/>
            <a:ext cx="3897285" cy="400110"/>
          </a:xfrm>
          <a:prstGeom prst="rect">
            <a:avLst/>
          </a:prstGeom>
        </p:spPr>
        <p:txBody>
          <a:bodyPr wrap="none">
            <a:spAutoFit/>
          </a:bodyPr>
          <a:lstStyle/>
          <a:p>
            <a:r>
              <a:rPr lang="en-US" altLang="zh-TW" dirty="0"/>
              <a:t> </a:t>
            </a:r>
            <a:r>
              <a:rPr lang="en-US" altLang="zh-TW" sz="2000" b="1" dirty="0"/>
              <a:t>the night before you make the trip</a:t>
            </a:r>
            <a:endParaRPr lang="zh-TW" altLang="en-US" sz="2000" b="1" dirty="0"/>
          </a:p>
        </p:txBody>
      </p:sp>
      <p:sp>
        <p:nvSpPr>
          <p:cNvPr id="7" name="矩形 6"/>
          <p:cNvSpPr/>
          <p:nvPr/>
        </p:nvSpPr>
        <p:spPr>
          <a:xfrm>
            <a:off x="3743908" y="3702399"/>
            <a:ext cx="5544616" cy="707886"/>
          </a:xfrm>
          <a:prstGeom prst="rect">
            <a:avLst/>
          </a:prstGeom>
        </p:spPr>
        <p:txBody>
          <a:bodyPr wrap="square">
            <a:spAutoFit/>
          </a:bodyPr>
          <a:lstStyle/>
          <a:p>
            <a:r>
              <a:rPr lang="en-US" altLang="zh-TW" sz="2000" b="1" dirty="0" smtClean="0">
                <a:solidFill>
                  <a:srgbClr val="FF0000"/>
                </a:solidFill>
              </a:rPr>
              <a:t>Q:</a:t>
            </a:r>
            <a:r>
              <a:rPr lang="en-US" altLang="zh-TW" sz="2000" b="1" dirty="0" smtClean="0"/>
              <a:t> Do </a:t>
            </a:r>
            <a:r>
              <a:rPr lang="en-US" altLang="zh-TW" sz="2000" b="1" dirty="0"/>
              <a:t>you forgo the vacation and stay at home </a:t>
            </a:r>
            <a:r>
              <a:rPr lang="en-US" altLang="zh-TW" sz="2000" b="1" dirty="0" smtClean="0"/>
              <a:t>to</a:t>
            </a:r>
          </a:p>
          <a:p>
            <a:r>
              <a:rPr lang="en-US" altLang="zh-TW" sz="2000" b="1" dirty="0"/>
              <a:t> </a:t>
            </a:r>
            <a:r>
              <a:rPr lang="en-US" altLang="zh-TW" sz="2000" b="1" dirty="0" smtClean="0"/>
              <a:t>  </a:t>
            </a:r>
            <a:r>
              <a:rPr lang="en-US" altLang="zh-TW" sz="2000" b="1" dirty="0"/>
              <a:t>lead the worship in this coming Sunday?</a:t>
            </a:r>
            <a:endParaRPr lang="zh-TW" altLang="zh-TW" sz="2000" b="1" dirty="0"/>
          </a:p>
        </p:txBody>
      </p:sp>
      <p:sp>
        <p:nvSpPr>
          <p:cNvPr id="8" name="向下箭號 7"/>
          <p:cNvSpPr/>
          <p:nvPr/>
        </p:nvSpPr>
        <p:spPr>
          <a:xfrm>
            <a:off x="1500039" y="1952980"/>
            <a:ext cx="216024"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圖說文字 8"/>
          <p:cNvSpPr/>
          <p:nvPr/>
        </p:nvSpPr>
        <p:spPr>
          <a:xfrm>
            <a:off x="2519772" y="2571750"/>
            <a:ext cx="3384376" cy="524566"/>
          </a:xfrm>
          <a:prstGeom prst="wedgeRoundRectCallout">
            <a:avLst>
              <a:gd name="adj1" fmla="val -48977"/>
              <a:gd name="adj2" fmla="val 104263"/>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rPr>
              <a:t>He is sick and asks for your help.</a:t>
            </a:r>
            <a:endParaRPr lang="zh-TW" altLang="en-US" b="1" dirty="0">
              <a:solidFill>
                <a:schemeClr val="tx1"/>
              </a:solidFill>
            </a:endParaRPr>
          </a:p>
        </p:txBody>
      </p:sp>
    </p:spTree>
    <p:extLst>
      <p:ext uri="{BB962C8B-B14F-4D97-AF65-F5344CB8AC3E}">
        <p14:creationId xmlns:p14="http://schemas.microsoft.com/office/powerpoint/2010/main" val="80519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707654"/>
            <a:ext cx="6336704" cy="2092881"/>
          </a:xfrm>
          <a:prstGeom prst="rect">
            <a:avLst/>
          </a:prstGeom>
        </p:spPr>
        <p:txBody>
          <a:bodyPr wrap="square">
            <a:spAutoFit/>
          </a:bodyPr>
          <a:lstStyle/>
          <a:p>
            <a:r>
              <a:rPr lang="en-US" altLang="zh-TW" sz="2600" b="1" dirty="0"/>
              <a:t>Family: 1</a:t>
            </a:r>
            <a:r>
              <a:rPr lang="en-US" altLang="zh-TW" sz="2600" b="1" baseline="30000" dirty="0"/>
              <a:t>st</a:t>
            </a:r>
            <a:r>
              <a:rPr lang="en-US" altLang="zh-TW" sz="2600" b="1" dirty="0"/>
              <a:t> </a:t>
            </a:r>
            <a:r>
              <a:rPr lang="en-US" altLang="zh-TW" sz="2600" b="1" dirty="0" smtClean="0"/>
              <a:t>priority/</a:t>
            </a:r>
            <a:r>
              <a:rPr lang="zh-TW" altLang="en-US" sz="2600" b="1" dirty="0"/>
              <a:t>家庭</a:t>
            </a:r>
            <a:r>
              <a:rPr lang="en-US" altLang="zh-TW" sz="2600" b="1" dirty="0"/>
              <a:t>-</a:t>
            </a:r>
            <a:r>
              <a:rPr lang="zh-TW" altLang="en-US" sz="2600" b="1" dirty="0" smtClean="0"/>
              <a:t>第一</a:t>
            </a:r>
            <a:endParaRPr lang="zh-TW" altLang="zh-TW" sz="2600" b="1" dirty="0"/>
          </a:p>
          <a:p>
            <a:endParaRPr lang="zh-TW" altLang="zh-TW" sz="2600" b="1" dirty="0"/>
          </a:p>
          <a:p>
            <a:r>
              <a:rPr lang="en-US" altLang="zh-TW" sz="2600" b="1" dirty="0"/>
              <a:t>Work: 2</a:t>
            </a:r>
            <a:r>
              <a:rPr lang="en-US" altLang="zh-TW" sz="2600" b="1" baseline="30000" dirty="0"/>
              <a:t>nd</a:t>
            </a:r>
            <a:r>
              <a:rPr lang="en-US" altLang="zh-TW" sz="2600" b="1" dirty="0"/>
              <a:t> </a:t>
            </a:r>
            <a:r>
              <a:rPr lang="en-US" altLang="zh-TW" sz="2600" b="1" dirty="0" smtClean="0"/>
              <a:t>priority/</a:t>
            </a:r>
            <a:r>
              <a:rPr lang="zh-TW" altLang="en-US" sz="2600" b="1" dirty="0" smtClean="0"/>
              <a:t>工作 </a:t>
            </a:r>
            <a:r>
              <a:rPr lang="en-US" altLang="zh-TW" sz="2600" b="1" dirty="0"/>
              <a:t>- </a:t>
            </a:r>
            <a:r>
              <a:rPr lang="zh-TW" altLang="en-US" sz="2600" b="1" dirty="0" smtClean="0"/>
              <a:t>第</a:t>
            </a:r>
            <a:r>
              <a:rPr lang="zh-TW" altLang="en-US" sz="2600" b="1" dirty="0"/>
              <a:t>二</a:t>
            </a:r>
            <a:endParaRPr lang="zh-TW" altLang="zh-TW" sz="2600" b="1" dirty="0"/>
          </a:p>
          <a:p>
            <a:r>
              <a:rPr lang="en-US" altLang="zh-TW" sz="2600" b="1" dirty="0"/>
              <a:t> </a:t>
            </a:r>
            <a:endParaRPr lang="zh-TW" altLang="zh-TW" sz="2600" b="1" dirty="0"/>
          </a:p>
          <a:p>
            <a:r>
              <a:rPr lang="en-US" altLang="zh-TW" sz="2600" b="1" dirty="0"/>
              <a:t>Recreation: 3</a:t>
            </a:r>
            <a:r>
              <a:rPr lang="en-US" altLang="zh-TW" sz="2600" b="1" baseline="30000" dirty="0"/>
              <a:t>rd</a:t>
            </a:r>
            <a:r>
              <a:rPr lang="en-US" altLang="zh-TW" sz="2600" b="1" dirty="0"/>
              <a:t> </a:t>
            </a:r>
            <a:r>
              <a:rPr lang="en-US" altLang="zh-TW" sz="2600" b="1" dirty="0" smtClean="0"/>
              <a:t>priority/</a:t>
            </a:r>
            <a:r>
              <a:rPr lang="zh-TW" altLang="en-US" sz="2600" b="1" dirty="0"/>
              <a:t>娛樂 </a:t>
            </a:r>
            <a:r>
              <a:rPr lang="en-US" altLang="zh-TW" sz="2600" b="1" dirty="0"/>
              <a:t>- </a:t>
            </a:r>
            <a:r>
              <a:rPr lang="zh-TW" altLang="en-US" sz="2600" b="1" dirty="0" smtClean="0"/>
              <a:t>第三</a:t>
            </a:r>
            <a:endParaRPr lang="zh-TW" altLang="zh-TW" sz="2600" b="1" dirty="0"/>
          </a:p>
        </p:txBody>
      </p:sp>
      <p:sp>
        <p:nvSpPr>
          <p:cNvPr id="3" name="矩形 2"/>
          <p:cNvSpPr/>
          <p:nvPr/>
        </p:nvSpPr>
        <p:spPr>
          <a:xfrm>
            <a:off x="539552" y="505322"/>
            <a:ext cx="8064896" cy="892552"/>
          </a:xfrm>
          <a:prstGeom prst="rect">
            <a:avLst/>
          </a:prstGeom>
        </p:spPr>
        <p:txBody>
          <a:bodyPr wrap="square">
            <a:spAutoFit/>
          </a:bodyPr>
          <a:lstStyle/>
          <a:p>
            <a:r>
              <a:rPr lang="en-US" altLang="zh-TW" sz="2600" b="1" dirty="0" smtClean="0"/>
              <a:t>2) </a:t>
            </a:r>
            <a:r>
              <a:rPr lang="en-US" altLang="zh-TW" sz="2600" b="1" dirty="0"/>
              <a:t>S</a:t>
            </a:r>
            <a:r>
              <a:rPr lang="en-US" altLang="zh-TW" sz="2600" b="1" dirty="0" smtClean="0"/>
              <a:t>ome </a:t>
            </a:r>
            <a:r>
              <a:rPr lang="en-US" altLang="zh-TW" sz="2600" b="1" dirty="0"/>
              <a:t>suggests that put God in no priority, and </a:t>
            </a:r>
            <a:r>
              <a:rPr lang="en-US" altLang="zh-TW" sz="2600" b="1" dirty="0" smtClean="0"/>
              <a:t>set</a:t>
            </a:r>
          </a:p>
          <a:p>
            <a:r>
              <a:rPr lang="en-US" altLang="zh-TW" sz="2600" b="1" dirty="0"/>
              <a:t> </a:t>
            </a:r>
            <a:r>
              <a:rPr lang="en-US" altLang="zh-TW" sz="2600" b="1" dirty="0" smtClean="0"/>
              <a:t>   </a:t>
            </a:r>
            <a:r>
              <a:rPr lang="en-US" altLang="zh-TW" sz="2600" b="1" dirty="0"/>
              <a:t>the priority as:</a:t>
            </a:r>
            <a:endParaRPr lang="zh-TW" altLang="zh-TW" sz="2600" b="1" dirty="0"/>
          </a:p>
        </p:txBody>
      </p:sp>
    </p:spTree>
    <p:extLst>
      <p:ext uri="{BB962C8B-B14F-4D97-AF65-F5344CB8AC3E}">
        <p14:creationId xmlns:p14="http://schemas.microsoft.com/office/powerpoint/2010/main" val="316811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TotalTime>
  <Words>2602</Words>
  <Application>Microsoft Office PowerPoint</Application>
  <PresentationFormat>On-screen Show (16:9)</PresentationFormat>
  <Paragraphs>136</Paragraphs>
  <Slides>39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新細明體</vt:lpstr>
      <vt:lpstr>標楷體</vt:lpstr>
      <vt:lpstr>Arial</vt:lpstr>
      <vt:lpstr>Calibri</vt:lpstr>
      <vt:lpstr>Wingdings</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msi</dc:creator>
  <cp:lastModifiedBy>Phoebe Lee</cp:lastModifiedBy>
  <cp:revision>49</cp:revision>
  <dcterms:created xsi:type="dcterms:W3CDTF">2019-08-16T16:35:06Z</dcterms:created>
  <dcterms:modified xsi:type="dcterms:W3CDTF">2019-08-20T17:18:04Z</dcterms:modified>
</cp:coreProperties>
</file>