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58" r:id="rId3"/>
    <p:sldId id="278" r:id="rId4"/>
    <p:sldId id="259" r:id="rId5"/>
    <p:sldId id="271" r:id="rId6"/>
    <p:sldId id="260" r:id="rId7"/>
    <p:sldId id="279" r:id="rId8"/>
    <p:sldId id="280" r:id="rId9"/>
    <p:sldId id="281" r:id="rId10"/>
    <p:sldId id="282" r:id="rId11"/>
    <p:sldId id="284" r:id="rId12"/>
    <p:sldId id="261" r:id="rId13"/>
    <p:sldId id="285" r:id="rId14"/>
    <p:sldId id="275" r:id="rId15"/>
    <p:sldId id="274" r:id="rId16"/>
    <p:sldId id="272" r:id="rId17"/>
    <p:sldId id="273" r:id="rId18"/>
    <p:sldId id="262" r:id="rId19"/>
    <p:sldId id="277" r:id="rId20"/>
    <p:sldId id="263" r:id="rId21"/>
    <p:sldId id="264" r:id="rId22"/>
    <p:sldId id="286" r:id="rId23"/>
    <p:sldId id="287" r:id="rId24"/>
    <p:sldId id="288" r:id="rId25"/>
    <p:sldId id="265" r:id="rId26"/>
  </p:sldIdLst>
  <p:sldSz cx="9144000" cy="5143500" type="screen16x9"/>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4" d="100"/>
          <a:sy n="144" d="100"/>
        </p:scale>
        <p:origin x="654"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98C7DF-BA2A-43E2-91F9-808547314C9A}" type="datetimeFigureOut">
              <a:rPr lang="en-US" smtClean="0"/>
              <a:t>10/23/2019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A9DD16-9088-4119-9E75-F56EC7F2D2BE}" type="slidenum">
              <a:rPr lang="en-US" smtClean="0"/>
              <a:t>‹#›</a:t>
            </a:fld>
            <a:endParaRPr lang="en-US"/>
          </a:p>
        </p:txBody>
      </p:sp>
    </p:spTree>
    <p:extLst>
      <p:ext uri="{BB962C8B-B14F-4D97-AF65-F5344CB8AC3E}">
        <p14:creationId xmlns:p14="http://schemas.microsoft.com/office/powerpoint/2010/main" val="2271768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A9DD16-9088-4119-9E75-F56EC7F2D2BE}" type="slidenum">
              <a:rPr lang="en-US" smtClean="0"/>
              <a:t>11</a:t>
            </a:fld>
            <a:endParaRPr lang="en-US"/>
          </a:p>
        </p:txBody>
      </p:sp>
    </p:spTree>
    <p:extLst>
      <p:ext uri="{BB962C8B-B14F-4D97-AF65-F5344CB8AC3E}">
        <p14:creationId xmlns:p14="http://schemas.microsoft.com/office/powerpoint/2010/main" val="2820835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597819"/>
            <a:ext cx="7772400" cy="1102519"/>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01942FC1-F243-4757-8BCF-B1B846AE8906}" type="datetimeFigureOut">
              <a:rPr lang="zh-TW" altLang="en-US" smtClean="0"/>
              <a:t>2019/10/23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CE76E5A-50D4-452C-8223-3C3509FE5854}" type="slidenum">
              <a:rPr lang="zh-TW" altLang="en-US" smtClean="0"/>
              <a:t>‹#›</a:t>
            </a:fld>
            <a:endParaRPr lang="zh-TW" altLang="en-US"/>
          </a:p>
        </p:txBody>
      </p:sp>
    </p:spTree>
    <p:extLst>
      <p:ext uri="{BB962C8B-B14F-4D97-AF65-F5344CB8AC3E}">
        <p14:creationId xmlns:p14="http://schemas.microsoft.com/office/powerpoint/2010/main" val="919610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01942FC1-F243-4757-8BCF-B1B846AE8906}" type="datetimeFigureOut">
              <a:rPr lang="zh-TW" altLang="en-US" smtClean="0"/>
              <a:t>2019/10/23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CE76E5A-50D4-452C-8223-3C3509FE5854}" type="slidenum">
              <a:rPr lang="zh-TW" altLang="en-US" smtClean="0"/>
              <a:t>‹#›</a:t>
            </a:fld>
            <a:endParaRPr lang="zh-TW" altLang="en-US"/>
          </a:p>
        </p:txBody>
      </p:sp>
    </p:spTree>
    <p:extLst>
      <p:ext uri="{BB962C8B-B14F-4D97-AF65-F5344CB8AC3E}">
        <p14:creationId xmlns:p14="http://schemas.microsoft.com/office/powerpoint/2010/main" val="1215701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05979"/>
            <a:ext cx="2057400" cy="4388644"/>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05979"/>
            <a:ext cx="6019800" cy="4388644"/>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01942FC1-F243-4757-8BCF-B1B846AE8906}" type="datetimeFigureOut">
              <a:rPr lang="zh-TW" altLang="en-US" smtClean="0"/>
              <a:t>2019/10/23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CE76E5A-50D4-452C-8223-3C3509FE5854}" type="slidenum">
              <a:rPr lang="zh-TW" altLang="en-US" smtClean="0"/>
              <a:t>‹#›</a:t>
            </a:fld>
            <a:endParaRPr lang="zh-TW" altLang="en-US"/>
          </a:p>
        </p:txBody>
      </p:sp>
    </p:spTree>
    <p:extLst>
      <p:ext uri="{BB962C8B-B14F-4D97-AF65-F5344CB8AC3E}">
        <p14:creationId xmlns:p14="http://schemas.microsoft.com/office/powerpoint/2010/main" val="2423285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01942FC1-F243-4757-8BCF-B1B846AE8906}" type="datetimeFigureOut">
              <a:rPr lang="zh-TW" altLang="en-US" smtClean="0"/>
              <a:t>2019/10/23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CE76E5A-50D4-452C-8223-3C3509FE5854}" type="slidenum">
              <a:rPr lang="zh-TW" altLang="en-US" smtClean="0"/>
              <a:t>‹#›</a:t>
            </a:fld>
            <a:endParaRPr lang="zh-TW" altLang="en-US"/>
          </a:p>
        </p:txBody>
      </p:sp>
    </p:spTree>
    <p:extLst>
      <p:ext uri="{BB962C8B-B14F-4D97-AF65-F5344CB8AC3E}">
        <p14:creationId xmlns:p14="http://schemas.microsoft.com/office/powerpoint/2010/main" val="3504406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305176"/>
            <a:ext cx="7772400" cy="1021556"/>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01942FC1-F243-4757-8BCF-B1B846AE8906}" type="datetimeFigureOut">
              <a:rPr lang="zh-TW" altLang="en-US" smtClean="0"/>
              <a:t>2019/10/23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CE76E5A-50D4-452C-8223-3C3509FE5854}" type="slidenum">
              <a:rPr lang="zh-TW" altLang="en-US" smtClean="0"/>
              <a:t>‹#›</a:t>
            </a:fld>
            <a:endParaRPr lang="zh-TW" altLang="en-US"/>
          </a:p>
        </p:txBody>
      </p:sp>
    </p:spTree>
    <p:extLst>
      <p:ext uri="{BB962C8B-B14F-4D97-AF65-F5344CB8AC3E}">
        <p14:creationId xmlns:p14="http://schemas.microsoft.com/office/powerpoint/2010/main" val="2227916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01942FC1-F243-4757-8BCF-B1B846AE8906}" type="datetimeFigureOut">
              <a:rPr lang="zh-TW" altLang="en-US" smtClean="0"/>
              <a:t>2019/10/23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6CE76E5A-50D4-452C-8223-3C3509FE5854}" type="slidenum">
              <a:rPr lang="zh-TW" altLang="en-US" smtClean="0"/>
              <a:t>‹#›</a:t>
            </a:fld>
            <a:endParaRPr lang="zh-TW" altLang="en-US"/>
          </a:p>
        </p:txBody>
      </p:sp>
    </p:spTree>
    <p:extLst>
      <p:ext uri="{BB962C8B-B14F-4D97-AF65-F5344CB8AC3E}">
        <p14:creationId xmlns:p14="http://schemas.microsoft.com/office/powerpoint/2010/main" val="3915556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01942FC1-F243-4757-8BCF-B1B846AE8906}" type="datetimeFigureOut">
              <a:rPr lang="zh-TW" altLang="en-US" smtClean="0"/>
              <a:t>2019/10/23</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6CE76E5A-50D4-452C-8223-3C3509FE5854}" type="slidenum">
              <a:rPr lang="zh-TW" altLang="en-US" smtClean="0"/>
              <a:t>‹#›</a:t>
            </a:fld>
            <a:endParaRPr lang="zh-TW" altLang="en-US"/>
          </a:p>
        </p:txBody>
      </p:sp>
    </p:spTree>
    <p:extLst>
      <p:ext uri="{BB962C8B-B14F-4D97-AF65-F5344CB8AC3E}">
        <p14:creationId xmlns:p14="http://schemas.microsoft.com/office/powerpoint/2010/main" val="2581874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01942FC1-F243-4757-8BCF-B1B846AE8906}" type="datetimeFigureOut">
              <a:rPr lang="zh-TW" altLang="en-US" smtClean="0"/>
              <a:t>2019/10/23</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6CE76E5A-50D4-452C-8223-3C3509FE5854}" type="slidenum">
              <a:rPr lang="zh-TW" altLang="en-US" smtClean="0"/>
              <a:t>‹#›</a:t>
            </a:fld>
            <a:endParaRPr lang="zh-TW" altLang="en-US"/>
          </a:p>
        </p:txBody>
      </p:sp>
    </p:spTree>
    <p:extLst>
      <p:ext uri="{BB962C8B-B14F-4D97-AF65-F5344CB8AC3E}">
        <p14:creationId xmlns:p14="http://schemas.microsoft.com/office/powerpoint/2010/main" val="431987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01942FC1-F243-4757-8BCF-B1B846AE8906}" type="datetimeFigureOut">
              <a:rPr lang="zh-TW" altLang="en-US" smtClean="0"/>
              <a:t>2019/10/23</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6CE76E5A-50D4-452C-8223-3C3509FE5854}" type="slidenum">
              <a:rPr lang="zh-TW" altLang="en-US" smtClean="0"/>
              <a:t>‹#›</a:t>
            </a:fld>
            <a:endParaRPr lang="zh-TW" altLang="en-US"/>
          </a:p>
        </p:txBody>
      </p:sp>
    </p:spTree>
    <p:extLst>
      <p:ext uri="{BB962C8B-B14F-4D97-AF65-F5344CB8AC3E}">
        <p14:creationId xmlns:p14="http://schemas.microsoft.com/office/powerpoint/2010/main" val="2930378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1" y="204787"/>
            <a:ext cx="3008313" cy="871538"/>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01942FC1-F243-4757-8BCF-B1B846AE8906}" type="datetimeFigureOut">
              <a:rPr lang="zh-TW" altLang="en-US" smtClean="0"/>
              <a:t>2019/10/23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6CE76E5A-50D4-452C-8223-3C3509FE5854}" type="slidenum">
              <a:rPr lang="zh-TW" altLang="en-US" smtClean="0"/>
              <a:t>‹#›</a:t>
            </a:fld>
            <a:endParaRPr lang="zh-TW" altLang="en-US"/>
          </a:p>
        </p:txBody>
      </p:sp>
    </p:spTree>
    <p:extLst>
      <p:ext uri="{BB962C8B-B14F-4D97-AF65-F5344CB8AC3E}">
        <p14:creationId xmlns:p14="http://schemas.microsoft.com/office/powerpoint/2010/main" val="1019751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3600450"/>
            <a:ext cx="5486400" cy="425054"/>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01942FC1-F243-4757-8BCF-B1B846AE8906}" type="datetimeFigureOut">
              <a:rPr lang="zh-TW" altLang="en-US" smtClean="0"/>
              <a:t>2019/10/23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6CE76E5A-50D4-452C-8223-3C3509FE5854}" type="slidenum">
              <a:rPr lang="zh-TW" altLang="en-US" smtClean="0"/>
              <a:t>‹#›</a:t>
            </a:fld>
            <a:endParaRPr lang="zh-TW" altLang="en-US"/>
          </a:p>
        </p:txBody>
      </p:sp>
    </p:spTree>
    <p:extLst>
      <p:ext uri="{BB962C8B-B14F-4D97-AF65-F5344CB8AC3E}">
        <p14:creationId xmlns:p14="http://schemas.microsoft.com/office/powerpoint/2010/main" val="382516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1942FC1-F243-4757-8BCF-B1B846AE8906}" type="datetimeFigureOut">
              <a:rPr lang="zh-TW" altLang="en-US" smtClean="0"/>
              <a:t>2019/10/23</a:t>
            </a:fld>
            <a:endParaRPr lang="zh-TW" altLang="en-US"/>
          </a:p>
        </p:txBody>
      </p:sp>
      <p:sp>
        <p:nvSpPr>
          <p:cNvPr id="5" name="頁尾版面配置區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CE76E5A-50D4-452C-8223-3C3509FE5854}" type="slidenum">
              <a:rPr lang="zh-TW" altLang="en-US" smtClean="0"/>
              <a:t>‹#›</a:t>
            </a:fld>
            <a:endParaRPr lang="zh-TW" altLang="en-US"/>
          </a:p>
        </p:txBody>
      </p:sp>
    </p:spTree>
    <p:extLst>
      <p:ext uri="{BB962C8B-B14F-4D97-AF65-F5344CB8AC3E}">
        <p14:creationId xmlns:p14="http://schemas.microsoft.com/office/powerpoint/2010/main" val="2340967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44" y="-106714"/>
            <a:ext cx="9264770" cy="5256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3059832" y="2643758"/>
            <a:ext cx="3073598" cy="400110"/>
          </a:xfrm>
          <a:prstGeom prst="rect">
            <a:avLst/>
          </a:prstGeom>
        </p:spPr>
        <p:style>
          <a:lnRef idx="3">
            <a:schemeClr val="lt1"/>
          </a:lnRef>
          <a:fillRef idx="1">
            <a:schemeClr val="accent1"/>
          </a:fillRef>
          <a:effectRef idx="1">
            <a:schemeClr val="accent1"/>
          </a:effectRef>
          <a:fontRef idx="minor">
            <a:schemeClr val="lt1"/>
          </a:fontRef>
        </p:style>
        <p:txBody>
          <a:bodyPr wrap="none">
            <a:spAutoFit/>
          </a:bodyPr>
          <a:lstStyle/>
          <a:p>
            <a:r>
              <a:rPr lang="zh-TW" altLang="en-US" sz="2000" b="1" dirty="0" smtClean="0"/>
              <a:t>申命</a:t>
            </a:r>
            <a:r>
              <a:rPr lang="zh-TW" altLang="en-US" sz="2000" b="1" dirty="0"/>
              <a:t>記</a:t>
            </a:r>
            <a:r>
              <a:rPr lang="en-US" altLang="zh-TW" sz="2000" b="1" dirty="0" smtClean="0"/>
              <a:t>Deuteronomy 10:18</a:t>
            </a:r>
            <a:endParaRPr lang="zh-TW" altLang="en-US" sz="2000" b="1" dirty="0"/>
          </a:p>
        </p:txBody>
      </p:sp>
      <p:sp>
        <p:nvSpPr>
          <p:cNvPr id="6" name="矩形 5"/>
          <p:cNvSpPr/>
          <p:nvPr/>
        </p:nvSpPr>
        <p:spPr>
          <a:xfrm>
            <a:off x="219365" y="1347614"/>
            <a:ext cx="8568952" cy="1077218"/>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en-US" altLang="zh-TW" sz="3200" b="1" dirty="0"/>
              <a:t> </a:t>
            </a:r>
            <a:r>
              <a:rPr lang="en-US" altLang="zh-TW" sz="3200" b="1" dirty="0" smtClean="0"/>
              <a:t>                    </a:t>
            </a:r>
            <a:r>
              <a:rPr lang="zh-TW" altLang="en-US" sz="3200" b="1" dirty="0" smtClean="0"/>
              <a:t>孤兒</a:t>
            </a:r>
            <a:r>
              <a:rPr lang="en-US" altLang="zh-TW" sz="3200" b="1" dirty="0" smtClean="0"/>
              <a:t>,</a:t>
            </a:r>
            <a:r>
              <a:rPr lang="zh-TW" altLang="en-US" sz="3200" b="1" dirty="0" smtClean="0"/>
              <a:t>寡婦</a:t>
            </a:r>
            <a:r>
              <a:rPr lang="en-US" altLang="zh-TW" sz="3200" b="1" dirty="0" smtClean="0"/>
              <a:t>,</a:t>
            </a:r>
            <a:r>
              <a:rPr lang="zh-TW" altLang="en-US" sz="3200" b="1" dirty="0" smtClean="0"/>
              <a:t>和寄居者的神</a:t>
            </a:r>
            <a:endParaRPr lang="en-US" altLang="zh-TW" sz="3200" b="1" dirty="0" smtClean="0"/>
          </a:p>
          <a:p>
            <a:r>
              <a:rPr lang="en-US" altLang="zh-TW" sz="3200" b="1" dirty="0" smtClean="0"/>
              <a:t>God of the Fatherless , the Widow, and the Alien</a:t>
            </a:r>
            <a:endParaRPr lang="zh-TW" altLang="en-US" sz="3200" b="1" dirty="0"/>
          </a:p>
        </p:txBody>
      </p:sp>
      <p:sp>
        <p:nvSpPr>
          <p:cNvPr id="7" name="矩形 6"/>
          <p:cNvSpPr/>
          <p:nvPr/>
        </p:nvSpPr>
        <p:spPr>
          <a:xfrm>
            <a:off x="2645894" y="3715728"/>
            <a:ext cx="4572000" cy="1200329"/>
          </a:xfrm>
          <a:prstGeom prst="rect">
            <a:avLst/>
          </a:prstGeom>
        </p:spPr>
        <p:txBody>
          <a:bodyPr>
            <a:spAutoFit/>
          </a:bodyPr>
          <a:lstStyle/>
          <a:p>
            <a:r>
              <a:rPr lang="en-US" altLang="zh-TW" dirty="0" smtClean="0"/>
              <a:t>               </a:t>
            </a:r>
            <a:r>
              <a:rPr lang="en-US" altLang="zh-TW" sz="2400" b="1" dirty="0" smtClean="0">
                <a:solidFill>
                  <a:schemeClr val="bg1"/>
                </a:solidFill>
              </a:rPr>
              <a:t>10/20/2019</a:t>
            </a:r>
          </a:p>
          <a:p>
            <a:r>
              <a:rPr lang="en-US" altLang="zh-TW" sz="2400" b="1" dirty="0" smtClean="0">
                <a:solidFill>
                  <a:schemeClr val="bg1"/>
                </a:solidFill>
              </a:rPr>
              <a:t>           Rev. Joseph Chang</a:t>
            </a:r>
          </a:p>
          <a:p>
            <a:r>
              <a:rPr lang="en-US" altLang="zh-TW" sz="2400" b="1" dirty="0" smtClean="0">
                <a:solidFill>
                  <a:schemeClr val="bg1"/>
                </a:solidFill>
              </a:rPr>
              <a:t>BOLGPC </a:t>
            </a:r>
            <a:r>
              <a:rPr lang="zh-TW" altLang="en-US" sz="2400" b="1" dirty="0" smtClean="0">
                <a:solidFill>
                  <a:schemeClr val="bg1"/>
                </a:solidFill>
              </a:rPr>
              <a:t>爾灣大公園靈糧堂</a:t>
            </a:r>
            <a:endParaRPr lang="zh-TW" altLang="en-US" sz="2400" b="1" dirty="0">
              <a:solidFill>
                <a:schemeClr val="bg1"/>
              </a:solidFill>
            </a:endParaRPr>
          </a:p>
        </p:txBody>
      </p:sp>
    </p:spTree>
    <p:extLst>
      <p:ext uri="{BB962C8B-B14F-4D97-AF65-F5344CB8AC3E}">
        <p14:creationId xmlns:p14="http://schemas.microsoft.com/office/powerpoint/2010/main" val="18211574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83" y="1275606"/>
            <a:ext cx="9433048" cy="3539430"/>
          </a:xfrm>
          <a:prstGeom prst="rect">
            <a:avLst/>
          </a:prstGeom>
        </p:spPr>
        <p:txBody>
          <a:bodyPr wrap="square">
            <a:spAutoFit/>
          </a:bodyPr>
          <a:lstStyle/>
          <a:p>
            <a:pPr marL="457200" marR="457200">
              <a:spcBef>
                <a:spcPts val="0"/>
              </a:spcBef>
              <a:spcAft>
                <a:spcPts val="0"/>
              </a:spcAft>
            </a:pPr>
            <a:r>
              <a:rPr lang="en-US" sz="2800"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18</a:t>
            </a:r>
            <a:r>
              <a:rPr lang="zh-TW" altLang="en-US" sz="28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我實實在在的告訴你，你年少的時候，自己束上帶子，隨意往來；但年老的時候，你要伸出手來，別人要把你束上，帶你到不願意去的地方。</a:t>
            </a:r>
            <a:r>
              <a:rPr lang="en-US" altLang="zh-TW" sz="28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r>
              <a:rPr lang="zh-TW" altLang="en-US" sz="28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約</a:t>
            </a:r>
            <a:r>
              <a:rPr lang="en-US" sz="28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 21:18</a:t>
            </a:r>
            <a:r>
              <a:rPr lang="en-US" altLang="zh-TW" sz="28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r>
              <a:rPr lang="en-US" sz="28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
            </a:r>
            <a:br>
              <a:rPr lang="en-US" sz="28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br>
            <a:r>
              <a:rPr lang="en-US" sz="2800"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18</a:t>
            </a:r>
            <a:r>
              <a:rPr lang="en-US" sz="28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"Truly, truly, I say to you, when you were young, you used to dress yourself and walk wherever you wanted, but when you are old, you will stretch out your hands, and another will dress you and carry you where you do not want to go."" </a:t>
            </a:r>
            <a:r>
              <a:rPr lang="en-US" altLang="zh-TW" sz="28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r>
              <a:rPr lang="en-US" sz="28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John 21:18</a:t>
            </a:r>
            <a:r>
              <a:rPr lang="en-US" altLang="zh-TW" sz="28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endParaRPr lang="en-US" sz="2800" dirty="0">
              <a:solidFill>
                <a:srgbClr val="404040"/>
              </a:solidFill>
              <a:latin typeface="Calibri" panose="020F0502020204030204" pitchFamily="34" charset="0"/>
              <a:ea typeface="PMingLiU" panose="02020500000000000000" pitchFamily="18" charset="-120"/>
              <a:cs typeface="Times New Roman" panose="02020603050405020304" pitchFamily="18" charset="0"/>
            </a:endParaRPr>
          </a:p>
        </p:txBody>
      </p:sp>
      <p:sp>
        <p:nvSpPr>
          <p:cNvPr id="4" name="TextBox 3"/>
          <p:cNvSpPr txBox="1"/>
          <p:nvPr/>
        </p:nvSpPr>
        <p:spPr>
          <a:xfrm>
            <a:off x="467544" y="411510"/>
            <a:ext cx="7560840" cy="523220"/>
          </a:xfrm>
          <a:prstGeom prst="rect">
            <a:avLst/>
          </a:prstGeom>
          <a:noFill/>
        </p:spPr>
        <p:txBody>
          <a:bodyPr wrap="square" rtlCol="0">
            <a:spAutoFit/>
          </a:bodyPr>
          <a:lstStyle/>
          <a:p>
            <a:r>
              <a:rPr lang="en-US" sz="2800" b="1" dirty="0" smtClean="0">
                <a:solidFill>
                  <a:srgbClr val="C00000"/>
                </a:solidFill>
              </a:rPr>
              <a:t>Don’t Compare. </a:t>
            </a:r>
            <a:r>
              <a:rPr lang="zh-TW" altLang="en-US" sz="2800" b="1" dirty="0" smtClean="0">
                <a:solidFill>
                  <a:srgbClr val="C00000"/>
                </a:solidFill>
              </a:rPr>
              <a:t>不要比較</a:t>
            </a:r>
            <a:r>
              <a:rPr lang="en-US" altLang="zh-TW" sz="2800" b="1" dirty="0" smtClean="0">
                <a:solidFill>
                  <a:srgbClr val="C00000"/>
                </a:solidFill>
              </a:rPr>
              <a:t>.</a:t>
            </a:r>
            <a:endParaRPr lang="en-US" sz="2800" b="1" dirty="0">
              <a:solidFill>
                <a:srgbClr val="C00000"/>
              </a:solidFill>
            </a:endParaRPr>
          </a:p>
        </p:txBody>
      </p:sp>
    </p:spTree>
    <p:extLst>
      <p:ext uri="{BB962C8B-B14F-4D97-AF65-F5344CB8AC3E}">
        <p14:creationId xmlns:p14="http://schemas.microsoft.com/office/powerpoint/2010/main" val="17532416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0528" y="1059582"/>
            <a:ext cx="5849379" cy="3785652"/>
          </a:xfrm>
          <a:prstGeom prst="rect">
            <a:avLst/>
          </a:prstGeom>
        </p:spPr>
        <p:txBody>
          <a:bodyPr wrap="square">
            <a:spAutoFit/>
          </a:bodyPr>
          <a:lstStyle/>
          <a:p>
            <a:pPr marL="457200" marR="457200">
              <a:spcBef>
                <a:spcPts val="0"/>
              </a:spcBef>
              <a:spcAft>
                <a:spcPts val="0"/>
              </a:spcAft>
            </a:pPr>
            <a:r>
              <a:rPr lang="en-US" sz="2400"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21</a:t>
            </a:r>
            <a:r>
              <a:rPr lang="zh-TW" altLang="en-US" sz="24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彼得看見他，就問耶穌說：主阿，這人將來如何？</a:t>
            </a:r>
            <a:r>
              <a:rPr lang="en-US" sz="2400"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22</a:t>
            </a:r>
            <a:r>
              <a:rPr lang="zh-TW" altLang="en-US" sz="24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耶穌對他說：我若要他等到我來的時候，與你何干？你跟從我罷！</a:t>
            </a:r>
            <a:r>
              <a:rPr lang="en-US" altLang="zh-TW" sz="24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r>
              <a:rPr lang="zh-TW" altLang="en-US" sz="24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約</a:t>
            </a:r>
            <a:r>
              <a:rPr lang="en-US" sz="24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 21:21~22</a:t>
            </a:r>
            <a:r>
              <a:rPr lang="en-US" altLang="zh-TW" sz="24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r>
              <a:rPr lang="en-US" sz="24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
            </a:r>
            <a:br>
              <a:rPr lang="en-US" sz="24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br>
            <a:r>
              <a:rPr lang="en-US" sz="2400"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21</a:t>
            </a:r>
            <a:r>
              <a:rPr lang="en-US" sz="24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When Peter saw him, he said to Jesus, "Lord, what about this man?" </a:t>
            </a:r>
            <a:r>
              <a:rPr lang="en-US" sz="2400"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22</a:t>
            </a:r>
            <a:r>
              <a:rPr lang="en-US" sz="24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Jesus said to him, ""If it is my will that he remain until I come, what is that to you? You follow me!"" </a:t>
            </a:r>
            <a:r>
              <a:rPr lang="en-US" altLang="zh-TW" sz="24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r>
              <a:rPr lang="en-US" sz="24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John 21:21~22</a:t>
            </a:r>
            <a:r>
              <a:rPr lang="en-US" altLang="zh-TW" sz="24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endParaRPr lang="en-US" sz="2400" dirty="0">
              <a:solidFill>
                <a:srgbClr val="404040"/>
              </a:solidFill>
              <a:latin typeface="Calibri" panose="020F0502020204030204" pitchFamily="34" charset="0"/>
              <a:ea typeface="PMingLiU" panose="02020500000000000000" pitchFamily="18" charset="-120"/>
              <a:cs typeface="Times New Roman" panose="02020603050405020304" pitchFamily="18" charset="0"/>
            </a:endParaRPr>
          </a:p>
        </p:txBody>
      </p:sp>
      <p:pic>
        <p:nvPicPr>
          <p:cNvPr id="1026" name="Picture 2" descr="John 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267494"/>
            <a:ext cx="3471342" cy="29112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11560" y="195486"/>
            <a:ext cx="7560840" cy="523220"/>
          </a:xfrm>
          <a:prstGeom prst="rect">
            <a:avLst/>
          </a:prstGeom>
          <a:noFill/>
        </p:spPr>
        <p:txBody>
          <a:bodyPr wrap="square" rtlCol="0">
            <a:spAutoFit/>
          </a:bodyPr>
          <a:lstStyle/>
          <a:p>
            <a:r>
              <a:rPr lang="en-US" sz="2800" b="1" dirty="0" smtClean="0">
                <a:solidFill>
                  <a:srgbClr val="C00000"/>
                </a:solidFill>
              </a:rPr>
              <a:t>Don’t Compare. </a:t>
            </a:r>
            <a:r>
              <a:rPr lang="zh-TW" altLang="en-US" sz="2800" b="1" dirty="0" smtClean="0">
                <a:solidFill>
                  <a:srgbClr val="C00000"/>
                </a:solidFill>
              </a:rPr>
              <a:t>不要比較</a:t>
            </a:r>
            <a:r>
              <a:rPr lang="en-US" altLang="zh-TW" sz="2800" b="1" dirty="0" smtClean="0">
                <a:solidFill>
                  <a:srgbClr val="C00000"/>
                </a:solidFill>
              </a:rPr>
              <a:t>.</a:t>
            </a:r>
            <a:endParaRPr lang="en-US" sz="2800" b="1" dirty="0">
              <a:solidFill>
                <a:srgbClr val="C00000"/>
              </a:solidFill>
            </a:endParaRPr>
          </a:p>
        </p:txBody>
      </p:sp>
    </p:spTree>
    <p:extLst>
      <p:ext uri="{BB962C8B-B14F-4D97-AF65-F5344CB8AC3E}">
        <p14:creationId xmlns:p14="http://schemas.microsoft.com/office/powerpoint/2010/main" val="1105287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75945" y="248226"/>
            <a:ext cx="4874348" cy="523220"/>
          </a:xfrm>
          <a:prstGeom prst="rect">
            <a:avLst/>
          </a:prstGeom>
          <a:solidFill>
            <a:srgbClr val="FFFF00"/>
          </a:solidFill>
        </p:spPr>
        <p:txBody>
          <a:bodyPr wrap="none">
            <a:spAutoFit/>
          </a:bodyPr>
          <a:lstStyle/>
          <a:p>
            <a:r>
              <a:rPr lang="en-US" altLang="zh-TW" sz="2800" b="1" dirty="0" smtClean="0">
                <a:solidFill>
                  <a:srgbClr val="FF0000"/>
                </a:solidFill>
              </a:rPr>
              <a:t>II. </a:t>
            </a:r>
            <a:r>
              <a:rPr lang="en-US" altLang="zh-TW" sz="2800" b="1" dirty="0" smtClean="0"/>
              <a:t>God of the Widow/</a:t>
            </a:r>
            <a:r>
              <a:rPr lang="zh-TW" altLang="en-US" sz="2800" b="1" dirty="0" smtClean="0"/>
              <a:t>寡婦的神</a:t>
            </a:r>
            <a:endParaRPr lang="zh-TW" altLang="en-US" sz="2800" b="1" dirty="0"/>
          </a:p>
        </p:txBody>
      </p:sp>
      <p:sp>
        <p:nvSpPr>
          <p:cNvPr id="3" name="矩形 2"/>
          <p:cNvSpPr/>
          <p:nvPr/>
        </p:nvSpPr>
        <p:spPr>
          <a:xfrm>
            <a:off x="939853" y="974884"/>
            <a:ext cx="6994031" cy="461665"/>
          </a:xfrm>
          <a:prstGeom prst="rect">
            <a:avLst/>
          </a:prstGeom>
        </p:spPr>
        <p:txBody>
          <a:bodyPr wrap="none">
            <a:spAutoFit/>
          </a:bodyPr>
          <a:lstStyle/>
          <a:p>
            <a:r>
              <a:rPr lang="zh-TW" altLang="en-US" sz="2400" b="1" dirty="0" smtClean="0"/>
              <a:t>寡婦沒有供養</a:t>
            </a:r>
            <a:r>
              <a:rPr lang="en-US" altLang="zh-TW" sz="2400" b="1" dirty="0" smtClean="0"/>
              <a:t>/The widow </a:t>
            </a:r>
            <a:r>
              <a:rPr lang="en-US" altLang="zh-TW" sz="2400" b="1" dirty="0"/>
              <a:t>has no one to support her.</a:t>
            </a:r>
            <a:endParaRPr lang="zh-TW" altLang="en-US" sz="2400" b="1" dirty="0"/>
          </a:p>
        </p:txBody>
      </p:sp>
      <p:pic>
        <p:nvPicPr>
          <p:cNvPr id="1029" name="Picture 5" descr="Image result for God of the Wido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6575" y="1747388"/>
            <a:ext cx="4800585" cy="3209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759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11510"/>
            <a:ext cx="9073008" cy="3785652"/>
          </a:xfrm>
          <a:prstGeom prst="rect">
            <a:avLst/>
          </a:prstGeom>
        </p:spPr>
        <p:txBody>
          <a:bodyPr wrap="square">
            <a:spAutoFit/>
          </a:bodyPr>
          <a:lstStyle/>
          <a:p>
            <a:pPr marL="457200" marR="457200">
              <a:spcBef>
                <a:spcPts val="0"/>
              </a:spcBef>
              <a:spcAft>
                <a:spcPts val="0"/>
              </a:spcAft>
            </a:pPr>
            <a:r>
              <a:rPr lang="en-US" sz="2400"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4</a:t>
            </a:r>
            <a:r>
              <a:rPr lang="zh-TW" altLang="en-US" sz="24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不要懼怕，因你必不致蒙羞；也不要抱愧，因你必不致受辱。你必忘記幼年的羞愧，不再記念你寡居的羞辱。</a:t>
            </a:r>
            <a:r>
              <a:rPr lang="en-US" sz="2400"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5</a:t>
            </a:r>
            <a:r>
              <a:rPr lang="zh-TW" altLang="en-US" sz="24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因為造你的是你的丈夫；萬軍之耶和華是他的名。救贖你的是以色列的聖者；他必稱為全地之　 神。</a:t>
            </a:r>
            <a:r>
              <a:rPr lang="en-US" altLang="zh-TW" sz="24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r>
              <a:rPr lang="zh-TW" altLang="en-US" sz="24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賽</a:t>
            </a:r>
            <a:r>
              <a:rPr lang="en-US" sz="24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 54:4~5</a:t>
            </a:r>
            <a:r>
              <a:rPr lang="en-US" altLang="zh-TW" sz="24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r>
              <a:rPr lang="en-US" sz="24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
            </a:r>
            <a:br>
              <a:rPr lang="en-US" sz="24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br>
            <a:r>
              <a:rPr lang="en-US" sz="2400"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4</a:t>
            </a:r>
            <a:r>
              <a:rPr lang="en-US" sz="24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 Fear not, for you will not be ashamed; be not confounded, for you will not be disgraced; for you will forget the shame of your youth, and the reproach of your widowhood you will remember no more. </a:t>
            </a:r>
            <a:r>
              <a:rPr lang="en-US" sz="2400"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5</a:t>
            </a:r>
            <a:r>
              <a:rPr lang="en-US" sz="24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For your Maker is your husband, the Lord of hosts is his name; and the Holy One of Israel is your Redeemer, the God of the whole earth he is called. </a:t>
            </a:r>
            <a:r>
              <a:rPr lang="en-US" altLang="zh-TW" sz="24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r>
              <a:rPr lang="en-US" sz="24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Isa 54:4~5</a:t>
            </a:r>
            <a:r>
              <a:rPr lang="en-US" altLang="zh-TW" sz="24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endParaRPr lang="en-US" sz="2400" dirty="0">
              <a:solidFill>
                <a:srgbClr val="404040"/>
              </a:solidFill>
              <a:latin typeface="Calibri" panose="020F0502020204030204" pitchFamily="34" charset="0"/>
              <a:ea typeface="PMingLiU"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1470644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67601" y="483518"/>
            <a:ext cx="8136904" cy="1384995"/>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r>
              <a:rPr lang="zh-TW" altLang="en-US" sz="2800" b="1" dirty="0" smtClean="0">
                <a:solidFill>
                  <a:srgbClr val="FF0000"/>
                </a:solidFill>
                <a:sym typeface="Wingdings"/>
              </a:rPr>
              <a:t></a:t>
            </a:r>
            <a:r>
              <a:rPr lang="zh-TW" altLang="en-US" sz="2800" b="1" dirty="0" smtClean="0"/>
              <a:t>上帝</a:t>
            </a:r>
            <a:r>
              <a:rPr lang="zh-TW" altLang="en-US" sz="2800" b="1" dirty="0"/>
              <a:t>的供養是沒有帶著強迫壓力的供養</a:t>
            </a:r>
            <a:r>
              <a:rPr lang="en-US" altLang="zh-TW" sz="2800" b="1" dirty="0"/>
              <a:t>. </a:t>
            </a:r>
            <a:r>
              <a:rPr lang="zh-TW" altLang="en-US" sz="2800" b="1" dirty="0"/>
              <a:t>是</a:t>
            </a:r>
            <a:r>
              <a:rPr lang="zh-TW" altLang="en-US" sz="2800" b="1" dirty="0" smtClean="0"/>
              <a:t>豐富</a:t>
            </a:r>
            <a:endParaRPr lang="en-US" altLang="zh-TW" sz="2800" b="1" dirty="0" smtClean="0"/>
          </a:p>
          <a:p>
            <a:r>
              <a:rPr lang="en-US" altLang="zh-TW" sz="2800" b="1" dirty="0"/>
              <a:t> </a:t>
            </a:r>
            <a:r>
              <a:rPr lang="en-US" altLang="zh-TW" sz="2800" b="1" dirty="0" smtClean="0"/>
              <a:t>   </a:t>
            </a:r>
            <a:r>
              <a:rPr lang="zh-TW" altLang="en-US" sz="2800" b="1" dirty="0" smtClean="0"/>
              <a:t>的</a:t>
            </a:r>
            <a:r>
              <a:rPr lang="en-US" altLang="zh-TW" sz="2800" b="1" dirty="0"/>
              <a:t>, </a:t>
            </a:r>
            <a:r>
              <a:rPr lang="zh-TW" altLang="en-US" sz="2800" b="1" dirty="0"/>
              <a:t>而且帶著愛的供養</a:t>
            </a:r>
            <a:r>
              <a:rPr lang="en-US" altLang="zh-TW" sz="2800" b="1" dirty="0" smtClean="0"/>
              <a:t>.</a:t>
            </a:r>
          </a:p>
          <a:p>
            <a:r>
              <a:rPr lang="en-US" altLang="zh-TW" sz="2800" b="1" dirty="0" smtClean="0"/>
              <a:t>    God's </a:t>
            </a:r>
            <a:r>
              <a:rPr lang="en-US" altLang="zh-TW" sz="2800" b="1" dirty="0"/>
              <a:t>support </a:t>
            </a:r>
            <a:r>
              <a:rPr lang="en-US" altLang="zh-TW" sz="2800" b="1" dirty="0" smtClean="0"/>
              <a:t>is </a:t>
            </a:r>
            <a:r>
              <a:rPr lang="en-US" altLang="zh-TW" sz="2800" b="1" dirty="0"/>
              <a:t>rich, </a:t>
            </a:r>
            <a:r>
              <a:rPr lang="en-US" altLang="zh-TW" sz="2800" b="1" dirty="0" smtClean="0"/>
              <a:t>and it is with </a:t>
            </a:r>
            <a:r>
              <a:rPr lang="en-US" altLang="zh-TW" sz="2800" b="1" dirty="0"/>
              <a:t>love.</a:t>
            </a:r>
            <a:endParaRPr lang="zh-TW" altLang="en-US" sz="2800" b="1"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2211710"/>
            <a:ext cx="3240360" cy="2427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1775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何西阿"/>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9489" y="2211710"/>
            <a:ext cx="4544717" cy="2555142"/>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467544" y="411510"/>
            <a:ext cx="8352928" cy="1384995"/>
          </a:xfrm>
          <a:prstGeom prst="rect">
            <a:avLst/>
          </a:prstGeom>
        </p:spPr>
        <p:txBody>
          <a:bodyPr wrap="square">
            <a:spAutoFit/>
          </a:bodyPr>
          <a:lstStyle/>
          <a:p>
            <a:r>
              <a:rPr lang="zh-TW" altLang="en-US" sz="2800" b="1" dirty="0" smtClean="0">
                <a:solidFill>
                  <a:srgbClr val="FF0000"/>
                </a:solidFill>
                <a:sym typeface="Wingdings"/>
              </a:rPr>
              <a:t></a:t>
            </a:r>
            <a:r>
              <a:rPr lang="zh-TW" altLang="en-US" sz="2800" b="1" dirty="0" smtClean="0"/>
              <a:t>舊約</a:t>
            </a:r>
            <a:r>
              <a:rPr lang="zh-TW" altLang="en-US" sz="2800" b="1" dirty="0"/>
              <a:t>有一個先知何西</a:t>
            </a:r>
            <a:r>
              <a:rPr lang="zh-TW" altLang="en-US" sz="2800" b="1" dirty="0" smtClean="0"/>
              <a:t>阿</a:t>
            </a:r>
            <a:r>
              <a:rPr lang="en-US" altLang="zh-TW" sz="2800" b="1" dirty="0" smtClean="0"/>
              <a:t>(</a:t>
            </a:r>
            <a:r>
              <a:rPr lang="zh-TW" altLang="en-US" sz="2800" b="1" dirty="0" smtClean="0"/>
              <a:t>“</a:t>
            </a:r>
            <a:r>
              <a:rPr lang="zh-TW" altLang="en-US" sz="2800" b="1" dirty="0"/>
              <a:t>戴著綠帽子的先知”</a:t>
            </a:r>
            <a:r>
              <a:rPr lang="en-US" altLang="zh-TW" sz="2800" b="1" dirty="0"/>
              <a:t> </a:t>
            </a:r>
            <a:r>
              <a:rPr lang="en-US" altLang="zh-TW" sz="2800" b="1" dirty="0" smtClean="0"/>
              <a:t>)</a:t>
            </a:r>
          </a:p>
          <a:p>
            <a:r>
              <a:rPr lang="en-US" altLang="zh-TW" sz="2800" b="1" dirty="0" smtClean="0"/>
              <a:t>    the prophet Hosea in The Old Testament </a:t>
            </a:r>
          </a:p>
          <a:p>
            <a:r>
              <a:rPr lang="en-US" altLang="zh-TW" sz="2800" b="1" dirty="0" smtClean="0"/>
              <a:t>    ("</a:t>
            </a:r>
            <a:r>
              <a:rPr lang="en-US" altLang="zh-TW" sz="2800" b="1" dirty="0"/>
              <a:t>The Prophet in a Green Hat." </a:t>
            </a:r>
            <a:r>
              <a:rPr lang="en-US" altLang="zh-TW" sz="2800" b="1" dirty="0" smtClean="0"/>
              <a:t>)</a:t>
            </a:r>
            <a:endParaRPr lang="zh-TW" altLang="en-US" sz="2800" b="1" dirty="0"/>
          </a:p>
        </p:txBody>
      </p:sp>
    </p:spTree>
    <p:extLst>
      <p:ext uri="{BB962C8B-B14F-4D97-AF65-F5344CB8AC3E}">
        <p14:creationId xmlns:p14="http://schemas.microsoft.com/office/powerpoint/2010/main" val="39786023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92690" y="604092"/>
            <a:ext cx="5767284" cy="892552"/>
          </a:xfrm>
          <a:prstGeom prst="rect">
            <a:avLst/>
          </a:prstGeom>
        </p:spPr>
        <p:txBody>
          <a:bodyPr wrap="none">
            <a:spAutoFit/>
          </a:bodyPr>
          <a:lstStyle/>
          <a:p>
            <a:r>
              <a:rPr lang="zh-TW" altLang="en-US" sz="2600" b="1" dirty="0" smtClean="0">
                <a:solidFill>
                  <a:srgbClr val="0070C0"/>
                </a:solidFill>
                <a:sym typeface="Wingdings"/>
              </a:rPr>
              <a:t></a:t>
            </a:r>
            <a:r>
              <a:rPr lang="zh-TW" altLang="en-US" sz="2600" b="1" dirty="0" smtClean="0"/>
              <a:t>第一個是兒子叫做耶斯列</a:t>
            </a:r>
            <a:r>
              <a:rPr lang="en-US" altLang="zh-TW" sz="2600" b="1" dirty="0" smtClean="0"/>
              <a:t>/</a:t>
            </a:r>
            <a:r>
              <a:rPr lang="en-US" altLang="zh-TW" sz="2600" b="1" dirty="0" err="1" smtClean="0"/>
              <a:t>Jezreel</a:t>
            </a:r>
            <a:r>
              <a:rPr lang="en-US" altLang="zh-TW" sz="2600" b="1" dirty="0"/>
              <a:t> </a:t>
            </a:r>
            <a:endParaRPr lang="en-US" altLang="zh-TW" sz="2600" b="1" dirty="0" smtClean="0"/>
          </a:p>
          <a:p>
            <a:r>
              <a:rPr lang="en-US" altLang="zh-TW" sz="2600" b="1" dirty="0" smtClean="0"/>
              <a:t>     The </a:t>
            </a:r>
            <a:r>
              <a:rPr lang="en-US" altLang="zh-TW" sz="2600" b="1" dirty="0"/>
              <a:t>first one is the son called </a:t>
            </a:r>
            <a:r>
              <a:rPr lang="en-US" altLang="zh-TW" sz="2600" b="1" dirty="0" err="1"/>
              <a:t>Jezreel</a:t>
            </a:r>
            <a:r>
              <a:rPr lang="en-US" altLang="zh-TW" sz="2600" b="1" dirty="0"/>
              <a:t> .</a:t>
            </a:r>
            <a:endParaRPr lang="zh-TW" altLang="en-US" sz="2600" b="1" dirty="0"/>
          </a:p>
        </p:txBody>
      </p:sp>
      <p:sp>
        <p:nvSpPr>
          <p:cNvPr id="3" name="矩形 2"/>
          <p:cNvSpPr/>
          <p:nvPr/>
        </p:nvSpPr>
        <p:spPr>
          <a:xfrm>
            <a:off x="492690" y="1851670"/>
            <a:ext cx="8522177" cy="1292662"/>
          </a:xfrm>
          <a:prstGeom prst="rect">
            <a:avLst/>
          </a:prstGeom>
        </p:spPr>
        <p:txBody>
          <a:bodyPr wrap="square">
            <a:spAutoFit/>
          </a:bodyPr>
          <a:lstStyle/>
          <a:p>
            <a:r>
              <a:rPr lang="zh-TW" altLang="en-US" sz="2600" b="1" dirty="0" smtClean="0">
                <a:solidFill>
                  <a:srgbClr val="0070C0"/>
                </a:solidFill>
                <a:sym typeface="Wingdings"/>
              </a:rPr>
              <a:t></a:t>
            </a:r>
            <a:r>
              <a:rPr lang="zh-TW" altLang="en-US" sz="2600" b="1" dirty="0" smtClean="0"/>
              <a:t>第二個是女兒</a:t>
            </a:r>
            <a:r>
              <a:rPr lang="en-US" altLang="zh-TW" sz="2600" b="1" dirty="0" smtClean="0"/>
              <a:t>, </a:t>
            </a:r>
            <a:r>
              <a:rPr lang="zh-TW" altLang="en-US" sz="2600" b="1" dirty="0" smtClean="0"/>
              <a:t>叫做羅路哈瑪</a:t>
            </a:r>
            <a:r>
              <a:rPr lang="en-US" altLang="zh-TW" sz="2600" b="1" dirty="0" smtClean="0"/>
              <a:t>/Lo-</a:t>
            </a:r>
            <a:r>
              <a:rPr lang="en-US" altLang="zh-TW" sz="2600" b="1" dirty="0" err="1" smtClean="0"/>
              <a:t>Ruhamah</a:t>
            </a:r>
            <a:r>
              <a:rPr lang="en-US" altLang="zh-TW" sz="2600" b="1" dirty="0" smtClean="0"/>
              <a:t> </a:t>
            </a:r>
          </a:p>
          <a:p>
            <a:r>
              <a:rPr lang="en-US" altLang="zh-TW" sz="2600" b="1" dirty="0" smtClean="0"/>
              <a:t>     (</a:t>
            </a:r>
            <a:r>
              <a:rPr lang="zh-TW" altLang="en-US" sz="2600" b="1" dirty="0" smtClean="0"/>
              <a:t>就是不蒙憐恤</a:t>
            </a:r>
            <a:r>
              <a:rPr lang="en-US" altLang="zh-TW" sz="2600" b="1" dirty="0" smtClean="0"/>
              <a:t>/not loved</a:t>
            </a:r>
            <a:r>
              <a:rPr lang="zh-TW" altLang="en-US" sz="2600" b="1" dirty="0" smtClean="0"/>
              <a:t>的意思</a:t>
            </a:r>
            <a:r>
              <a:rPr lang="en-US" altLang="zh-TW" sz="2600" b="1" dirty="0" smtClean="0"/>
              <a:t>)</a:t>
            </a:r>
          </a:p>
          <a:p>
            <a:r>
              <a:rPr lang="en-US" altLang="zh-TW" sz="2600" b="1" dirty="0" smtClean="0"/>
              <a:t>     </a:t>
            </a:r>
            <a:r>
              <a:rPr lang="en-US" altLang="zh-TW" sz="2600" b="1" dirty="0"/>
              <a:t>The second is the </a:t>
            </a:r>
            <a:r>
              <a:rPr lang="en-US" altLang="zh-TW" sz="2600" b="1" dirty="0" smtClean="0"/>
              <a:t>daughter called Lo-</a:t>
            </a:r>
            <a:r>
              <a:rPr lang="en-US" altLang="zh-TW" sz="2600" b="1" dirty="0" err="1" smtClean="0"/>
              <a:t>Ruhamah</a:t>
            </a:r>
            <a:r>
              <a:rPr lang="en-US" altLang="zh-TW" sz="2600" b="1" dirty="0"/>
              <a:t> (not </a:t>
            </a:r>
            <a:r>
              <a:rPr lang="en-US" altLang="zh-TW" sz="2600" b="1" dirty="0" smtClean="0"/>
              <a:t>loved).</a:t>
            </a:r>
            <a:endParaRPr lang="zh-TW" altLang="en-US" sz="2600" b="1" dirty="0"/>
          </a:p>
        </p:txBody>
      </p:sp>
      <p:sp>
        <p:nvSpPr>
          <p:cNvPr id="4" name="矩形 3"/>
          <p:cNvSpPr/>
          <p:nvPr/>
        </p:nvSpPr>
        <p:spPr>
          <a:xfrm>
            <a:off x="514319" y="3435846"/>
            <a:ext cx="8640579" cy="1292662"/>
          </a:xfrm>
          <a:prstGeom prst="rect">
            <a:avLst/>
          </a:prstGeom>
        </p:spPr>
        <p:txBody>
          <a:bodyPr wrap="square">
            <a:spAutoFit/>
          </a:bodyPr>
          <a:lstStyle/>
          <a:p>
            <a:r>
              <a:rPr lang="zh-TW" altLang="en-US" sz="2600" b="1" dirty="0" smtClean="0">
                <a:solidFill>
                  <a:srgbClr val="0070C0"/>
                </a:solidFill>
                <a:sym typeface="Wingdings"/>
              </a:rPr>
              <a:t></a:t>
            </a:r>
            <a:r>
              <a:rPr lang="zh-TW" altLang="en-US" sz="2600" b="1" dirty="0" smtClean="0"/>
              <a:t>第三個是兒子叫做羅阿米</a:t>
            </a:r>
            <a:r>
              <a:rPr lang="en-US" altLang="zh-TW" sz="2600" b="1" dirty="0" smtClean="0"/>
              <a:t>/Lo-</a:t>
            </a:r>
            <a:r>
              <a:rPr lang="en-US" altLang="zh-TW" sz="2600" b="1" dirty="0" err="1" smtClean="0"/>
              <a:t>Ammi</a:t>
            </a:r>
            <a:r>
              <a:rPr lang="en-US" altLang="zh-TW" sz="2600" b="1" dirty="0" smtClean="0"/>
              <a:t> </a:t>
            </a:r>
          </a:p>
          <a:p>
            <a:r>
              <a:rPr lang="en-US" altLang="zh-TW" sz="2600" b="1" dirty="0" smtClean="0"/>
              <a:t>    (</a:t>
            </a:r>
            <a:r>
              <a:rPr lang="zh-TW" altLang="en-US" sz="2600" b="1" dirty="0" smtClean="0"/>
              <a:t>就是非我民</a:t>
            </a:r>
            <a:r>
              <a:rPr lang="en-US" altLang="zh-TW" sz="2600" b="1" dirty="0" smtClean="0"/>
              <a:t>/not my people</a:t>
            </a:r>
            <a:r>
              <a:rPr lang="zh-TW" altLang="en-US" sz="2600" b="1" dirty="0" smtClean="0"/>
              <a:t>的意思</a:t>
            </a:r>
            <a:r>
              <a:rPr lang="en-US" altLang="zh-TW" sz="2600" b="1" dirty="0"/>
              <a:t>) </a:t>
            </a:r>
            <a:endParaRPr lang="en-US" altLang="zh-TW" sz="2600" b="1" dirty="0" smtClean="0"/>
          </a:p>
          <a:p>
            <a:r>
              <a:rPr lang="en-US" altLang="zh-TW" sz="2600" b="1" dirty="0" smtClean="0"/>
              <a:t>    The </a:t>
            </a:r>
            <a:r>
              <a:rPr lang="en-US" altLang="zh-TW" sz="2600" b="1" dirty="0"/>
              <a:t>third is the son called </a:t>
            </a:r>
            <a:r>
              <a:rPr lang="en-US" altLang="zh-TW" sz="2600" b="1" dirty="0" smtClean="0"/>
              <a:t>Lo-</a:t>
            </a:r>
            <a:r>
              <a:rPr lang="en-US" altLang="zh-TW" sz="2600" b="1" dirty="0" err="1" smtClean="0"/>
              <a:t>Ammi</a:t>
            </a:r>
            <a:r>
              <a:rPr lang="en-US" altLang="zh-TW" sz="2600" b="1" dirty="0" smtClean="0"/>
              <a:t> (</a:t>
            </a:r>
            <a:r>
              <a:rPr lang="en-US" altLang="zh-TW" sz="2600" b="1" dirty="0"/>
              <a:t>not my </a:t>
            </a:r>
            <a:r>
              <a:rPr lang="en-US" altLang="zh-TW" sz="2600" b="1" dirty="0" smtClean="0"/>
              <a:t>people).</a:t>
            </a:r>
            <a:endParaRPr lang="zh-TW" altLang="en-US" sz="2600" b="1" dirty="0"/>
          </a:p>
        </p:txBody>
      </p:sp>
      <p:sp>
        <p:nvSpPr>
          <p:cNvPr id="5" name="矩形 4"/>
          <p:cNvSpPr/>
          <p:nvPr/>
        </p:nvSpPr>
        <p:spPr>
          <a:xfrm>
            <a:off x="395536" y="681036"/>
            <a:ext cx="237566" cy="369332"/>
          </a:xfrm>
          <a:prstGeom prst="rect">
            <a:avLst/>
          </a:prstGeom>
        </p:spPr>
        <p:txBody>
          <a:bodyPr wrap="none">
            <a:spAutoFit/>
          </a:bodyPr>
          <a:lstStyle/>
          <a:p>
            <a:r>
              <a:rPr lang="zh-TW" altLang="en-US" dirty="0" smtClean="0"/>
              <a:t> </a:t>
            </a:r>
            <a:endParaRPr lang="zh-TW" altLang="en-US" dirty="0"/>
          </a:p>
        </p:txBody>
      </p:sp>
    </p:spTree>
    <p:extLst>
      <p:ext uri="{BB962C8B-B14F-4D97-AF65-F5344CB8AC3E}">
        <p14:creationId xmlns:p14="http://schemas.microsoft.com/office/powerpoint/2010/main" val="270914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199" y="161005"/>
            <a:ext cx="8832981"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77751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51520" y="1505334"/>
            <a:ext cx="8496944" cy="2092881"/>
          </a:xfrm>
          <a:prstGeom prst="rect">
            <a:avLst/>
          </a:prstGeom>
          <a:ln w="38100">
            <a:solidFill>
              <a:srgbClr val="0070C0"/>
            </a:solidFill>
          </a:ln>
        </p:spPr>
        <p:txBody>
          <a:bodyPr wrap="square">
            <a:spAutoFit/>
          </a:bodyPr>
          <a:lstStyle/>
          <a:p>
            <a:r>
              <a:rPr lang="zh-TW" altLang="en-US" sz="2600" b="1" dirty="0" smtClean="0"/>
              <a:t>神就用何西阿的例子來形容神和以色列的 “婚姻關係”</a:t>
            </a:r>
            <a:r>
              <a:rPr lang="en-US" altLang="zh-TW" sz="2600" b="1" dirty="0" smtClean="0"/>
              <a:t>.</a:t>
            </a:r>
          </a:p>
          <a:p>
            <a:r>
              <a:rPr lang="en-US" altLang="zh-TW" sz="2600" b="1" dirty="0" smtClean="0"/>
              <a:t> </a:t>
            </a:r>
            <a:r>
              <a:rPr lang="zh-TW" altLang="en-US" sz="2600" b="1" dirty="0" smtClean="0"/>
              <a:t>藉著這個關係來說明以色列人不認識他們的神</a:t>
            </a:r>
            <a:r>
              <a:rPr lang="en-US" altLang="zh-TW" sz="2600" b="1" dirty="0" smtClean="0"/>
              <a:t>. </a:t>
            </a:r>
          </a:p>
          <a:p>
            <a:r>
              <a:rPr lang="en-US" altLang="zh-TW" sz="2600" b="1" dirty="0" smtClean="0"/>
              <a:t>God </a:t>
            </a:r>
            <a:r>
              <a:rPr lang="en-US" altLang="zh-TW" sz="2600" b="1" dirty="0"/>
              <a:t>used the example of Hosea to describe the “marriage relationship” between God and Israel. This relationship is used to illustrate that the Israelites do not know their God.</a:t>
            </a:r>
            <a:endParaRPr lang="zh-TW" altLang="en-US" sz="2600" b="1" dirty="0"/>
          </a:p>
        </p:txBody>
      </p:sp>
    </p:spTree>
    <p:extLst>
      <p:ext uri="{BB962C8B-B14F-4D97-AF65-F5344CB8AC3E}">
        <p14:creationId xmlns:p14="http://schemas.microsoft.com/office/powerpoint/2010/main" val="34789216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52098" y="1923678"/>
            <a:ext cx="8352928" cy="2492990"/>
          </a:xfrm>
          <a:prstGeom prst="rect">
            <a:avLst/>
          </a:prstGeom>
        </p:spPr>
        <p:txBody>
          <a:bodyPr wrap="square">
            <a:spAutoFit/>
          </a:bodyPr>
          <a:lstStyle/>
          <a:p>
            <a:r>
              <a:rPr lang="en-US" altLang="zh-TW" sz="2600" b="1" baseline="30000" dirty="0"/>
              <a:t>8</a:t>
            </a:r>
            <a:r>
              <a:rPr lang="zh-TW" altLang="zh-TW" sz="2600" b="1" dirty="0"/>
              <a:t>她不知道是我給她五穀、新酒，和油，又加增她的金銀；她卻以此供奉（或作：製造）巴力。【何</a:t>
            </a:r>
            <a:r>
              <a:rPr lang="en-US" altLang="zh-TW" sz="2600" b="1" dirty="0"/>
              <a:t> 2:8</a:t>
            </a:r>
            <a:r>
              <a:rPr lang="zh-TW" altLang="zh-TW" sz="2600" b="1" dirty="0" smtClean="0"/>
              <a:t>】</a:t>
            </a:r>
            <a:endParaRPr lang="en-US" altLang="zh-TW" sz="2600" b="1" dirty="0" smtClean="0"/>
          </a:p>
          <a:p>
            <a:r>
              <a:rPr lang="en-US" altLang="zh-TW" sz="2600" b="1" dirty="0"/>
              <a:t/>
            </a:r>
            <a:br>
              <a:rPr lang="en-US" altLang="zh-TW" sz="2600" b="1" dirty="0"/>
            </a:br>
            <a:r>
              <a:rPr lang="en-US" altLang="zh-TW" sz="2600" b="1" baseline="30000" dirty="0"/>
              <a:t>8</a:t>
            </a:r>
            <a:r>
              <a:rPr lang="en-US" altLang="zh-TW" sz="2600" b="1" dirty="0"/>
              <a:t>And she did not know that it was I who gave her the grain, the wine, and the oil, and who lavished on her silver and gold, which they used for Baal. </a:t>
            </a:r>
            <a:r>
              <a:rPr lang="zh-TW" altLang="zh-TW" sz="2600" b="1" dirty="0"/>
              <a:t>【</a:t>
            </a:r>
            <a:r>
              <a:rPr lang="en-US" altLang="zh-TW" sz="2600" b="1" dirty="0"/>
              <a:t>Hos 2:8</a:t>
            </a:r>
            <a:r>
              <a:rPr lang="zh-TW" altLang="zh-TW" sz="2600" b="1" dirty="0"/>
              <a:t>】</a:t>
            </a:r>
            <a:endParaRPr lang="zh-TW" altLang="en-US" sz="2600" b="1" dirty="0"/>
          </a:p>
        </p:txBody>
      </p:sp>
      <p:sp>
        <p:nvSpPr>
          <p:cNvPr id="3" name="Rectangle 2"/>
          <p:cNvSpPr/>
          <p:nvPr/>
        </p:nvSpPr>
        <p:spPr>
          <a:xfrm>
            <a:off x="467544" y="195487"/>
            <a:ext cx="8208912" cy="954107"/>
          </a:xfrm>
          <a:prstGeom prst="rect">
            <a:avLst/>
          </a:prstGeom>
        </p:spPr>
        <p:txBody>
          <a:bodyPr wrap="square">
            <a:spAutoFit/>
          </a:bodyPr>
          <a:lstStyle/>
          <a:p>
            <a:pPr marL="514350" indent="-514350">
              <a:buAutoNum type="alphaUcPeriod"/>
            </a:pPr>
            <a:r>
              <a:rPr lang="en-US" sz="2800" b="1" dirty="0" smtClean="0">
                <a:solidFill>
                  <a:srgbClr val="FF0000"/>
                </a:solidFill>
                <a:latin typeface="Calibri" panose="020F0502020204030204" pitchFamily="34" charset="0"/>
                <a:ea typeface="PMingLiU" panose="02020500000000000000" pitchFamily="18" charset="-120"/>
                <a:cs typeface="Calibri" panose="020F0502020204030204" pitchFamily="34" charset="0"/>
              </a:rPr>
              <a:t>The </a:t>
            </a:r>
            <a:r>
              <a:rPr lang="en-US" sz="2800" b="1" dirty="0">
                <a:solidFill>
                  <a:srgbClr val="FF0000"/>
                </a:solidFill>
                <a:latin typeface="Calibri" panose="020F0502020204030204" pitchFamily="34" charset="0"/>
                <a:ea typeface="PMingLiU" panose="02020500000000000000" pitchFamily="18" charset="-120"/>
                <a:cs typeface="Calibri" panose="020F0502020204030204" pitchFamily="34" charset="0"/>
              </a:rPr>
              <a:t>Lord provides all your needs. </a:t>
            </a:r>
            <a:endParaRPr lang="en-US" sz="2800" b="1" dirty="0" smtClean="0">
              <a:solidFill>
                <a:srgbClr val="FF0000"/>
              </a:solidFill>
              <a:latin typeface="Calibri" panose="020F0502020204030204" pitchFamily="34" charset="0"/>
              <a:ea typeface="PMingLiU" panose="02020500000000000000" pitchFamily="18" charset="-120"/>
              <a:cs typeface="Calibri" panose="020F0502020204030204" pitchFamily="34" charset="0"/>
            </a:endParaRPr>
          </a:p>
          <a:p>
            <a:r>
              <a:rPr lang="en-US" altLang="zh-TW" sz="2800" b="1" dirty="0">
                <a:solidFill>
                  <a:srgbClr val="FF0000"/>
                </a:solidFill>
                <a:latin typeface="Calibri" panose="020F0502020204030204" pitchFamily="34" charset="0"/>
                <a:ea typeface="PMingLiU" panose="02020500000000000000" pitchFamily="18" charset="-120"/>
                <a:cs typeface="Calibri" panose="020F0502020204030204" pitchFamily="34" charset="0"/>
              </a:rPr>
              <a:t>	</a:t>
            </a:r>
            <a:r>
              <a:rPr lang="zh-TW" altLang="en-US" sz="2800" b="1" dirty="0" smtClean="0">
                <a:solidFill>
                  <a:srgbClr val="FF0000"/>
                </a:solidFill>
                <a:latin typeface="Calibri" panose="020F0502020204030204" pitchFamily="34" charset="0"/>
                <a:ea typeface="PMingLiU" panose="02020500000000000000" pitchFamily="18" charset="-120"/>
                <a:cs typeface="Calibri" panose="020F0502020204030204" pitchFamily="34" charset="0"/>
              </a:rPr>
              <a:t>上</a:t>
            </a:r>
            <a:r>
              <a:rPr lang="zh-TW" altLang="en-US" sz="2800" b="1" dirty="0">
                <a:solidFill>
                  <a:srgbClr val="FF0000"/>
                </a:solidFill>
                <a:latin typeface="Calibri" panose="020F0502020204030204" pitchFamily="34" charset="0"/>
                <a:ea typeface="PMingLiU" panose="02020500000000000000" pitchFamily="18" charset="-120"/>
                <a:cs typeface="Calibri" panose="020F0502020204030204" pitchFamily="34" charset="0"/>
              </a:rPr>
              <a:t>帝供養你一切的需要</a:t>
            </a:r>
            <a:r>
              <a:rPr lang="en-US" sz="2800" b="1" dirty="0">
                <a:solidFill>
                  <a:srgbClr val="FF0000"/>
                </a:solidFill>
                <a:latin typeface="Calibri" panose="020F0502020204030204" pitchFamily="34" charset="0"/>
                <a:ea typeface="PMingLiU" panose="02020500000000000000" pitchFamily="18" charset="-120"/>
                <a:cs typeface="Calibri" panose="020F0502020204030204" pitchFamily="34" charset="0"/>
              </a:rPr>
              <a:t>.</a:t>
            </a:r>
            <a:endParaRPr lang="en-US" sz="2800" b="1" dirty="0">
              <a:solidFill>
                <a:srgbClr val="FF0000"/>
              </a:solidFill>
              <a:latin typeface="Calibri" panose="020F0502020204030204" pitchFamily="34" charset="0"/>
              <a:ea typeface="PMingLiU"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9714575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3528" y="281682"/>
            <a:ext cx="8496813" cy="1077218"/>
          </a:xfrm>
          <a:prstGeom prst="rect">
            <a:avLst/>
          </a:prstGeom>
          <a:solidFill>
            <a:srgbClr val="FFFF00"/>
          </a:solidFill>
        </p:spPr>
        <p:txBody>
          <a:bodyPr wrap="none">
            <a:spAutoFit/>
          </a:bodyPr>
          <a:lstStyle/>
          <a:p>
            <a:r>
              <a:rPr lang="zh-TW" altLang="en-US" sz="3200" b="1" dirty="0" smtClean="0">
                <a:solidFill>
                  <a:srgbClr val="FF0000"/>
                </a:solidFill>
                <a:sym typeface="Wingdings"/>
              </a:rPr>
              <a:t></a:t>
            </a:r>
            <a:r>
              <a:rPr lang="zh-TW" altLang="en-US" sz="3200" b="1" dirty="0" smtClean="0"/>
              <a:t>我們的神是孤兒寡婦</a:t>
            </a:r>
            <a:r>
              <a:rPr lang="en-US" altLang="zh-TW" sz="3200" b="1" dirty="0" smtClean="0"/>
              <a:t>, </a:t>
            </a:r>
            <a:r>
              <a:rPr lang="zh-TW" altLang="en-US" sz="3200" b="1" dirty="0" smtClean="0"/>
              <a:t>寄居者的神</a:t>
            </a:r>
            <a:endParaRPr lang="en-US" altLang="zh-TW" sz="3200" b="1" dirty="0" smtClean="0"/>
          </a:p>
          <a:p>
            <a:r>
              <a:rPr lang="en-US" altLang="zh-TW" sz="3200" b="1" dirty="0" smtClean="0"/>
              <a:t>God </a:t>
            </a:r>
            <a:r>
              <a:rPr lang="en-US" altLang="zh-TW" sz="3200" b="1" dirty="0"/>
              <a:t>of the Fatherless, the Widow, and the </a:t>
            </a:r>
            <a:r>
              <a:rPr lang="en-US" altLang="zh-TW" sz="3200" b="1" dirty="0" smtClean="0"/>
              <a:t>Aliens</a:t>
            </a:r>
            <a:endParaRPr lang="zh-TW" altLang="zh-TW" sz="3200" dirty="0"/>
          </a:p>
        </p:txBody>
      </p:sp>
      <p:pic>
        <p:nvPicPr>
          <p:cNvPr id="4" name="Picture 2" descr="Image result for God of the Wid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707654"/>
            <a:ext cx="5759420"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42914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3528" y="1491630"/>
            <a:ext cx="8568952" cy="3293209"/>
          </a:xfrm>
          <a:prstGeom prst="rect">
            <a:avLst/>
          </a:prstGeom>
        </p:spPr>
        <p:txBody>
          <a:bodyPr wrap="square">
            <a:spAutoFit/>
          </a:bodyPr>
          <a:lstStyle/>
          <a:p>
            <a:r>
              <a:rPr lang="en-US" altLang="zh-TW" sz="2600" b="1" dirty="0" smtClean="0"/>
              <a:t>16</a:t>
            </a:r>
            <a:r>
              <a:rPr lang="zh-TW" altLang="en-US" sz="2600" b="1" dirty="0" smtClean="0"/>
              <a:t>耶和華說：那日你必稱呼我伊施（就是我夫的意思），不再稱呼我巴力（就是我主的意思）；</a:t>
            </a:r>
            <a:r>
              <a:rPr lang="en-US" altLang="zh-TW" sz="2600" b="1" dirty="0" smtClean="0"/>
              <a:t>17</a:t>
            </a:r>
            <a:r>
              <a:rPr lang="zh-TW" altLang="en-US" sz="2600" b="1" dirty="0" smtClean="0"/>
              <a:t>因為我必從我民的口中除掉諸巴力的名號，這名號不再提起。</a:t>
            </a:r>
            <a:endParaRPr lang="en-US" altLang="zh-TW" sz="2600" b="1" dirty="0" smtClean="0"/>
          </a:p>
          <a:p>
            <a:r>
              <a:rPr lang="en-US" altLang="zh-TW" sz="2600" b="1" dirty="0" smtClean="0"/>
              <a:t>【</a:t>
            </a:r>
            <a:r>
              <a:rPr lang="zh-TW" altLang="en-US" sz="2600" b="1" dirty="0" smtClean="0"/>
              <a:t>何 </a:t>
            </a:r>
            <a:r>
              <a:rPr lang="en-US" altLang="zh-TW" sz="2600" b="1" dirty="0" smtClean="0"/>
              <a:t>2:16~17】</a:t>
            </a:r>
          </a:p>
          <a:p>
            <a:r>
              <a:rPr lang="en-US" altLang="zh-TW" sz="2600" b="1" dirty="0" smtClean="0"/>
              <a:t>16"And in that day, declares the Lord, you will call me 'My Husband,' and no longer will you call me 'My Baal.' 17For I will remove the names of the </a:t>
            </a:r>
            <a:r>
              <a:rPr lang="en-US" altLang="zh-TW" sz="2600" b="1" dirty="0" err="1" smtClean="0"/>
              <a:t>Baals</a:t>
            </a:r>
            <a:r>
              <a:rPr lang="en-US" altLang="zh-TW" sz="2600" b="1" dirty="0" smtClean="0"/>
              <a:t> from her mouth, and they shall be remembered by name no more. 【Hos 2:16~17】</a:t>
            </a:r>
            <a:endParaRPr lang="en-US" altLang="zh-TW" sz="2600" b="1" dirty="0"/>
          </a:p>
        </p:txBody>
      </p:sp>
      <p:sp>
        <p:nvSpPr>
          <p:cNvPr id="3" name="Rectangle 2"/>
          <p:cNvSpPr/>
          <p:nvPr/>
        </p:nvSpPr>
        <p:spPr>
          <a:xfrm>
            <a:off x="251520" y="195486"/>
            <a:ext cx="8784976" cy="892552"/>
          </a:xfrm>
          <a:prstGeom prst="rect">
            <a:avLst/>
          </a:prstGeom>
        </p:spPr>
        <p:txBody>
          <a:bodyPr wrap="square">
            <a:spAutoFit/>
          </a:bodyPr>
          <a:lstStyle/>
          <a:p>
            <a:r>
              <a:rPr lang="en-US" sz="2600" b="1" dirty="0">
                <a:solidFill>
                  <a:srgbClr val="FF0000"/>
                </a:solidFill>
                <a:latin typeface="Calibri" panose="020F0502020204030204" pitchFamily="34" charset="0"/>
                <a:ea typeface="PMingLiU" panose="02020500000000000000" pitchFamily="18" charset="-120"/>
                <a:cs typeface="Times New Roman" panose="02020603050405020304" pitchFamily="18" charset="0"/>
              </a:rPr>
              <a:t>B. The Lord accommodate your need with all kindness. </a:t>
            </a:r>
            <a:endParaRPr lang="en-US" sz="2600" b="1" dirty="0" smtClean="0">
              <a:solidFill>
                <a:srgbClr val="FF0000"/>
              </a:solidFill>
              <a:latin typeface="Calibri" panose="020F0502020204030204" pitchFamily="34" charset="0"/>
              <a:ea typeface="PMingLiU" panose="02020500000000000000" pitchFamily="18" charset="-120"/>
              <a:cs typeface="Times New Roman" panose="02020603050405020304" pitchFamily="18" charset="0"/>
            </a:endParaRPr>
          </a:p>
          <a:p>
            <a:r>
              <a:rPr lang="zh-TW" altLang="en-US" sz="2600" b="1" dirty="0" smtClean="0">
                <a:solidFill>
                  <a:srgbClr val="FF0000"/>
                </a:solidFill>
                <a:latin typeface="Calibri" panose="020F0502020204030204" pitchFamily="34" charset="0"/>
                <a:ea typeface="PMingLiU" panose="02020500000000000000" pitchFamily="18" charset="-120"/>
                <a:cs typeface="Times New Roman" panose="02020603050405020304" pitchFamily="18" charset="0"/>
              </a:rPr>
              <a:t>神</a:t>
            </a:r>
            <a:r>
              <a:rPr lang="zh-TW" altLang="en-US" sz="2600" b="1" dirty="0">
                <a:solidFill>
                  <a:srgbClr val="FF0000"/>
                </a:solidFill>
                <a:latin typeface="Calibri" panose="020F0502020204030204" pitchFamily="34" charset="0"/>
                <a:ea typeface="PMingLiU" panose="02020500000000000000" pitchFamily="18" charset="-120"/>
                <a:cs typeface="Times New Roman" panose="02020603050405020304" pitchFamily="18" charset="0"/>
              </a:rPr>
              <a:t>用恩典和慈愛提供你一切的需要</a:t>
            </a:r>
            <a:r>
              <a:rPr lang="en-US" sz="2600" b="1" dirty="0">
                <a:solidFill>
                  <a:srgbClr val="FF0000"/>
                </a:solidFill>
                <a:latin typeface="Calibri" panose="020F0502020204030204" pitchFamily="34" charset="0"/>
                <a:ea typeface="PMingLiU" panose="02020500000000000000" pitchFamily="18" charset="-120"/>
                <a:cs typeface="Times New Roman" panose="02020603050405020304" pitchFamily="18" charset="0"/>
              </a:rPr>
              <a:t>. </a:t>
            </a:r>
          </a:p>
        </p:txBody>
      </p:sp>
    </p:spTree>
    <p:extLst>
      <p:ext uri="{BB962C8B-B14F-4D97-AF65-F5344CB8AC3E}">
        <p14:creationId xmlns:p14="http://schemas.microsoft.com/office/powerpoint/2010/main" val="41421538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3528" y="267494"/>
            <a:ext cx="5732660" cy="523220"/>
          </a:xfrm>
          <a:prstGeom prst="rect">
            <a:avLst/>
          </a:prstGeom>
          <a:solidFill>
            <a:srgbClr val="FFFF00"/>
          </a:solidFill>
        </p:spPr>
        <p:txBody>
          <a:bodyPr wrap="none">
            <a:spAutoFit/>
          </a:bodyPr>
          <a:lstStyle/>
          <a:p>
            <a:r>
              <a:rPr lang="en-US" altLang="zh-TW" sz="2800" b="1" dirty="0" smtClean="0">
                <a:solidFill>
                  <a:srgbClr val="FF0000"/>
                </a:solidFill>
              </a:rPr>
              <a:t>III. </a:t>
            </a:r>
            <a:r>
              <a:rPr lang="en-US" altLang="zh-TW" sz="2800" b="1" dirty="0" smtClean="0"/>
              <a:t>God of the Sojourner/</a:t>
            </a:r>
            <a:r>
              <a:rPr lang="zh-TW" altLang="en-US" sz="2800" b="1" dirty="0" smtClean="0"/>
              <a:t>寄居者的神</a:t>
            </a:r>
            <a:endParaRPr lang="zh-TW" altLang="en-US" sz="2800" b="1" dirty="0"/>
          </a:p>
        </p:txBody>
      </p:sp>
      <p:sp>
        <p:nvSpPr>
          <p:cNvPr id="3" name="矩形 2"/>
          <p:cNvSpPr/>
          <p:nvPr/>
        </p:nvSpPr>
        <p:spPr>
          <a:xfrm>
            <a:off x="180615" y="1101392"/>
            <a:ext cx="7211782" cy="492443"/>
          </a:xfrm>
          <a:prstGeom prst="rect">
            <a:avLst/>
          </a:prstGeom>
        </p:spPr>
        <p:txBody>
          <a:bodyPr wrap="none">
            <a:spAutoFit/>
          </a:bodyPr>
          <a:lstStyle/>
          <a:p>
            <a:r>
              <a:rPr lang="zh-TW" altLang="en-US" sz="2600" b="1" dirty="0" smtClean="0">
                <a:solidFill>
                  <a:srgbClr val="0070C0"/>
                </a:solidFill>
                <a:sym typeface="Wingdings"/>
              </a:rPr>
              <a:t></a:t>
            </a:r>
            <a:r>
              <a:rPr lang="zh-TW" altLang="en-US" sz="2600" b="1" dirty="0" smtClean="0"/>
              <a:t>寄居者沒有產業</a:t>
            </a:r>
            <a:r>
              <a:rPr lang="en-US" altLang="zh-TW" sz="2600" b="1" dirty="0"/>
              <a:t>/</a:t>
            </a:r>
            <a:r>
              <a:rPr lang="en-US" altLang="zh-TW" sz="2600" b="1" dirty="0" smtClean="0"/>
              <a:t>The</a:t>
            </a:r>
            <a:r>
              <a:rPr lang="en-US" altLang="zh-TW" sz="2400" b="1" dirty="0"/>
              <a:t> Sojourner</a:t>
            </a:r>
            <a:r>
              <a:rPr lang="en-US" altLang="zh-TW" sz="2600" b="1" dirty="0" smtClean="0"/>
              <a:t>  </a:t>
            </a:r>
            <a:r>
              <a:rPr lang="en-US" altLang="zh-TW" sz="2600" b="1" dirty="0"/>
              <a:t>has no </a:t>
            </a:r>
            <a:r>
              <a:rPr lang="en-US" altLang="zh-TW" sz="2600" b="1" dirty="0" smtClean="0"/>
              <a:t>heritage.</a:t>
            </a:r>
            <a:endParaRPr lang="zh-TW" altLang="en-US" sz="2600" b="1" dirty="0"/>
          </a:p>
        </p:txBody>
      </p:sp>
      <p:sp>
        <p:nvSpPr>
          <p:cNvPr id="4" name="矩形 3"/>
          <p:cNvSpPr/>
          <p:nvPr/>
        </p:nvSpPr>
        <p:spPr>
          <a:xfrm>
            <a:off x="179512" y="1749143"/>
            <a:ext cx="8820472" cy="1692771"/>
          </a:xfrm>
          <a:prstGeom prst="rect">
            <a:avLst/>
          </a:prstGeom>
        </p:spPr>
        <p:txBody>
          <a:bodyPr wrap="square">
            <a:spAutoFit/>
          </a:bodyPr>
          <a:lstStyle/>
          <a:p>
            <a:r>
              <a:rPr lang="zh-TW" altLang="en-US" sz="2600" b="1" dirty="0" smtClean="0">
                <a:solidFill>
                  <a:srgbClr val="0070C0"/>
                </a:solidFill>
                <a:sym typeface="Wingdings"/>
              </a:rPr>
              <a:t></a:t>
            </a:r>
            <a:r>
              <a:rPr lang="zh-TW" altLang="en-US" sz="2600" b="1" dirty="0" smtClean="0"/>
              <a:t>我們</a:t>
            </a:r>
            <a:r>
              <a:rPr lang="zh-TW" altLang="en-US" sz="2600" b="1" dirty="0"/>
              <a:t>是有產業的，這個產業</a:t>
            </a:r>
            <a:r>
              <a:rPr lang="zh-TW" altLang="en-US" sz="2600" b="1" dirty="0" smtClean="0"/>
              <a:t>是</a:t>
            </a:r>
            <a:r>
              <a:rPr lang="zh-TW" altLang="en-US" sz="2600" b="1" dirty="0"/>
              <a:t>屬</a:t>
            </a:r>
            <a:r>
              <a:rPr lang="zh-TW" altLang="en-US" sz="2600" b="1" dirty="0" smtClean="0"/>
              <a:t>天</a:t>
            </a:r>
            <a:r>
              <a:rPr lang="zh-TW" altLang="en-US" sz="2600" b="1" dirty="0"/>
              <a:t>的</a:t>
            </a:r>
            <a:r>
              <a:rPr lang="zh-TW" altLang="en-US" sz="2600" b="1" dirty="0" smtClean="0"/>
              <a:t>產業，</a:t>
            </a:r>
            <a:r>
              <a:rPr lang="zh-TW" altLang="en-US" sz="2600" b="1" dirty="0"/>
              <a:t>遠遠</a:t>
            </a:r>
            <a:r>
              <a:rPr lang="zh-TW" altLang="en-US" sz="2600" b="1" dirty="0" smtClean="0"/>
              <a:t>超過</a:t>
            </a:r>
            <a:endParaRPr lang="en-US" altLang="zh-TW" sz="2600" b="1" dirty="0" smtClean="0"/>
          </a:p>
          <a:p>
            <a:r>
              <a:rPr lang="en-US" altLang="zh-TW" sz="2600" b="1" dirty="0"/>
              <a:t> </a:t>
            </a:r>
            <a:r>
              <a:rPr lang="en-US" altLang="zh-TW" sz="2600" b="1" dirty="0" smtClean="0"/>
              <a:t>   </a:t>
            </a:r>
            <a:r>
              <a:rPr lang="zh-TW" altLang="en-US" sz="2600" b="1" dirty="0" smtClean="0"/>
              <a:t> 這個</a:t>
            </a:r>
            <a:r>
              <a:rPr lang="zh-TW" altLang="en-US" sz="2600" b="1" dirty="0"/>
              <a:t>世界上的，而且是真正屬於我們直到永恆的</a:t>
            </a:r>
            <a:r>
              <a:rPr lang="en-US" altLang="zh-TW" sz="2600" b="1" dirty="0" smtClean="0"/>
              <a:t>.</a:t>
            </a:r>
          </a:p>
          <a:p>
            <a:r>
              <a:rPr lang="en-US" altLang="zh-TW" sz="2600" b="1" dirty="0" smtClean="0"/>
              <a:t>    We have</a:t>
            </a:r>
            <a:r>
              <a:rPr lang="en-US" altLang="zh-TW" sz="2600" b="1" dirty="0"/>
              <a:t> </a:t>
            </a:r>
            <a:r>
              <a:rPr lang="en-US" altLang="zh-TW" sz="2600" b="1" dirty="0" smtClean="0"/>
              <a:t> a heritage </a:t>
            </a:r>
            <a:r>
              <a:rPr lang="en-US" altLang="zh-TW" sz="2600" b="1" dirty="0"/>
              <a:t>from the Lord</a:t>
            </a:r>
            <a:r>
              <a:rPr lang="en-US" altLang="zh-TW" sz="2600" b="1" dirty="0" smtClean="0"/>
              <a:t> . </a:t>
            </a:r>
            <a:r>
              <a:rPr lang="en-US" altLang="zh-TW" sz="2600" b="1" dirty="0"/>
              <a:t>This </a:t>
            </a:r>
            <a:r>
              <a:rPr lang="en-US" altLang="zh-TW" sz="2600" b="1" dirty="0" smtClean="0"/>
              <a:t>is </a:t>
            </a:r>
            <a:r>
              <a:rPr lang="en-US" altLang="zh-TW" sz="2600" b="1" dirty="0"/>
              <a:t>far more </a:t>
            </a:r>
            <a:r>
              <a:rPr lang="en-US" altLang="zh-TW" sz="2600" b="1" dirty="0" smtClean="0"/>
              <a:t>than</a:t>
            </a:r>
          </a:p>
          <a:p>
            <a:r>
              <a:rPr lang="en-US" altLang="zh-TW" sz="2600" b="1" dirty="0"/>
              <a:t> </a:t>
            </a:r>
            <a:r>
              <a:rPr lang="en-US" altLang="zh-TW" sz="2600" b="1" dirty="0" smtClean="0"/>
              <a:t>  anything in the </a:t>
            </a:r>
            <a:r>
              <a:rPr lang="en-US" altLang="zh-TW" sz="2600" b="1" dirty="0"/>
              <a:t>world, and it really belongs to us until eternal.</a:t>
            </a:r>
            <a:endParaRPr lang="zh-TW" altLang="en-US" sz="2600" b="1" dirty="0"/>
          </a:p>
        </p:txBody>
      </p:sp>
      <p:pic>
        <p:nvPicPr>
          <p:cNvPr id="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89858" y="3441914"/>
            <a:ext cx="2232248" cy="148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0748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4544" y="555526"/>
            <a:ext cx="9577064" cy="4154984"/>
          </a:xfrm>
          <a:prstGeom prst="rect">
            <a:avLst/>
          </a:prstGeom>
        </p:spPr>
        <p:txBody>
          <a:bodyPr wrap="square">
            <a:spAutoFit/>
          </a:bodyPr>
          <a:lstStyle/>
          <a:p>
            <a:pPr marL="457200" marR="457200">
              <a:spcBef>
                <a:spcPts val="0"/>
              </a:spcBef>
              <a:spcAft>
                <a:spcPts val="0"/>
              </a:spcAft>
            </a:pPr>
            <a:r>
              <a:rPr lang="en-US" sz="2400"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28</a:t>
            </a:r>
            <a:r>
              <a:rPr lang="zh-TW" altLang="en-US" sz="24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耶穌說：我實在告訴你們，你們這跟從我的人，到復興的時候，人子坐在他榮耀的寶座上，你們也要坐在十二個寶座上，審判以色列十二個支派。</a:t>
            </a:r>
            <a:r>
              <a:rPr lang="en-US" sz="2400"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29</a:t>
            </a:r>
            <a:r>
              <a:rPr lang="zh-TW" altLang="en-US" sz="24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凡為我的名撇下房屋，或是弟兄、姐妹、父親、母親、（有古卷添妻子）兒女、田地的，必要得著百倍，並且承受永生。</a:t>
            </a:r>
            <a:r>
              <a:rPr lang="en-US" altLang="zh-TW" sz="24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r>
              <a:rPr lang="zh-TW" altLang="en-US" sz="24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太</a:t>
            </a:r>
            <a:r>
              <a:rPr lang="en-US" sz="24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 19:28~29</a:t>
            </a:r>
            <a:r>
              <a:rPr lang="en-US" altLang="zh-TW" sz="24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r>
              <a:rPr lang="en-US" sz="24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
            </a:r>
            <a:br>
              <a:rPr lang="en-US" sz="24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br>
            <a:r>
              <a:rPr lang="en-US" sz="2400"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28</a:t>
            </a:r>
            <a:r>
              <a:rPr lang="en-US" sz="24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Jesus said to them, ""Truly, I say to you, in the new world, when the Son of Man will sit on his glorious throne, you who have followed me will also sit on twelve thrones, judging the twelve tribes of Israel." </a:t>
            </a:r>
            <a:r>
              <a:rPr lang="en-US" sz="2400"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29</a:t>
            </a:r>
            <a:r>
              <a:rPr lang="en-US" sz="24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"And everyone who has left houses or brothers or sisters or father or mother or children or lands, for my name's sake, will receive a hundredfold and will inherit eternal life." </a:t>
            </a:r>
            <a:r>
              <a:rPr lang="en-US" altLang="zh-TW" sz="24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r>
              <a:rPr lang="en-US" sz="24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Matt 19:28~29</a:t>
            </a:r>
            <a:r>
              <a:rPr lang="en-US" altLang="zh-TW" sz="24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endParaRPr lang="en-US" sz="2400" dirty="0">
              <a:solidFill>
                <a:srgbClr val="404040"/>
              </a:solidFill>
              <a:latin typeface="Calibri" panose="020F0502020204030204" pitchFamily="34" charset="0"/>
              <a:ea typeface="PMingLiU"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35598352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5317" y="2571750"/>
            <a:ext cx="8712968" cy="523220"/>
          </a:xfrm>
          <a:prstGeom prst="rect">
            <a:avLst/>
          </a:prstGeom>
        </p:spPr>
        <p:txBody>
          <a:bodyPr wrap="square">
            <a:spAutoFit/>
          </a:bodyPr>
          <a:lstStyle/>
          <a:p>
            <a:r>
              <a:rPr lang="zh-TW" altLang="en-US" sz="2800" dirty="0" smtClean="0">
                <a:solidFill>
                  <a:srgbClr val="222222"/>
                </a:solidFill>
                <a:latin typeface="Calibri" panose="020F0502020204030204" pitchFamily="34" charset="0"/>
                <a:ea typeface="PMingLiU" panose="02020500000000000000" pitchFamily="18" charset="-120"/>
                <a:cs typeface="Calibri" panose="020F0502020204030204" pitchFamily="34" charset="0"/>
              </a:rPr>
              <a:t>神</a:t>
            </a:r>
            <a:r>
              <a:rPr lang="zh-TW" altLang="en-US" sz="2800" dirty="0">
                <a:solidFill>
                  <a:srgbClr val="222222"/>
                </a:solidFill>
                <a:latin typeface="Calibri" panose="020F0502020204030204" pitchFamily="34" charset="0"/>
                <a:ea typeface="PMingLiU" panose="02020500000000000000" pitchFamily="18" charset="-120"/>
                <a:cs typeface="Calibri" panose="020F0502020204030204" pitchFamily="34" charset="0"/>
              </a:rPr>
              <a:t>給我們天上</a:t>
            </a:r>
            <a:r>
              <a:rPr lang="zh-TW" altLang="en-US" sz="2800" dirty="0" smtClean="0">
                <a:solidFill>
                  <a:srgbClr val="222222"/>
                </a:solidFill>
                <a:latin typeface="Calibri" panose="020F0502020204030204" pitchFamily="34" charset="0"/>
                <a:ea typeface="PMingLiU" panose="02020500000000000000" pitchFamily="18" charset="-120"/>
                <a:cs typeface="Calibri" panose="020F0502020204030204" pitchFamily="34" charset="0"/>
              </a:rPr>
              <a:t>的</a:t>
            </a:r>
            <a:r>
              <a:rPr lang="zh-TW" altLang="en-US" sz="2800" dirty="0" smtClean="0">
                <a:solidFill>
                  <a:srgbClr val="C00000"/>
                </a:solidFill>
                <a:latin typeface="Calibri" panose="020F0502020204030204" pitchFamily="34" charset="0"/>
                <a:ea typeface="PMingLiU" panose="02020500000000000000" pitchFamily="18" charset="-120"/>
                <a:cs typeface="Calibri" panose="020F0502020204030204" pitchFamily="34" charset="0"/>
              </a:rPr>
              <a:t>產業</a:t>
            </a:r>
            <a:r>
              <a:rPr lang="en-US" sz="2800" dirty="0" smtClean="0">
                <a:solidFill>
                  <a:srgbClr val="222222"/>
                </a:solidFill>
                <a:latin typeface="Calibri" panose="020F0502020204030204" pitchFamily="34" charset="0"/>
                <a:ea typeface="PMingLiU" panose="02020500000000000000" pitchFamily="18" charset="-120"/>
                <a:cs typeface="Calibri" panose="020F0502020204030204" pitchFamily="34" charset="0"/>
              </a:rPr>
              <a:t>. </a:t>
            </a:r>
            <a:r>
              <a:rPr lang="en-US" sz="2800" dirty="0">
                <a:solidFill>
                  <a:srgbClr val="222222"/>
                </a:solidFill>
                <a:latin typeface="Calibri" panose="020F0502020204030204" pitchFamily="34" charset="0"/>
                <a:ea typeface="PMingLiU" panose="02020500000000000000" pitchFamily="18" charset="-120"/>
                <a:cs typeface="Calibri" panose="020F0502020204030204" pitchFamily="34" charset="0"/>
              </a:rPr>
              <a:t>God gives us </a:t>
            </a:r>
            <a:r>
              <a:rPr lang="en-US" sz="2800" dirty="0" smtClean="0">
                <a:solidFill>
                  <a:srgbClr val="C00000"/>
                </a:solidFill>
                <a:latin typeface="Calibri" panose="020F0502020204030204" pitchFamily="34" charset="0"/>
                <a:ea typeface="PMingLiU" panose="02020500000000000000" pitchFamily="18" charset="-120"/>
                <a:cs typeface="Calibri" panose="020F0502020204030204" pitchFamily="34" charset="0"/>
              </a:rPr>
              <a:t>heavenly inheritance</a:t>
            </a:r>
            <a:r>
              <a:rPr lang="en-US" sz="2800" dirty="0" smtClean="0">
                <a:solidFill>
                  <a:srgbClr val="222222"/>
                </a:solidFill>
                <a:latin typeface="Calibri" panose="020F0502020204030204" pitchFamily="34" charset="0"/>
                <a:ea typeface="PMingLiU" panose="02020500000000000000" pitchFamily="18" charset="-120"/>
                <a:cs typeface="Calibri" panose="020F0502020204030204" pitchFamily="34" charset="0"/>
              </a:rPr>
              <a:t>.</a:t>
            </a:r>
            <a:endParaRPr lang="en-US" sz="2800" dirty="0">
              <a:latin typeface="Calibri" panose="020F0502020204030204" pitchFamily="34" charset="0"/>
              <a:ea typeface="PMingLiU" panose="02020500000000000000" pitchFamily="18" charset="-120"/>
              <a:cs typeface="Times New Roman" panose="02020603050405020304" pitchFamily="18" charset="0"/>
            </a:endParaRPr>
          </a:p>
        </p:txBody>
      </p:sp>
      <p:sp>
        <p:nvSpPr>
          <p:cNvPr id="3" name="Rectangle 2"/>
          <p:cNvSpPr/>
          <p:nvPr/>
        </p:nvSpPr>
        <p:spPr>
          <a:xfrm>
            <a:off x="341276" y="483518"/>
            <a:ext cx="8461448" cy="523220"/>
          </a:xfrm>
          <a:prstGeom prst="rect">
            <a:avLst/>
          </a:prstGeom>
        </p:spPr>
        <p:txBody>
          <a:bodyPr wrap="square">
            <a:spAutoFit/>
          </a:bodyPr>
          <a:lstStyle/>
          <a:p>
            <a:r>
              <a:rPr lang="zh-TW" altLang="en-US" sz="2800" dirty="0">
                <a:solidFill>
                  <a:srgbClr val="222222"/>
                </a:solidFill>
                <a:latin typeface="Calibri" panose="020F0502020204030204" pitchFamily="34" charset="0"/>
                <a:ea typeface="PMingLiU" panose="02020500000000000000" pitchFamily="18" charset="-120"/>
                <a:cs typeface="Calibri" panose="020F0502020204030204" pitchFamily="34" charset="0"/>
              </a:rPr>
              <a:t>神給我們地</a:t>
            </a:r>
            <a:r>
              <a:rPr lang="zh-TW" altLang="en-US" sz="2800" dirty="0" smtClean="0">
                <a:solidFill>
                  <a:srgbClr val="222222"/>
                </a:solidFill>
                <a:latin typeface="Calibri" panose="020F0502020204030204" pitchFamily="34" charset="0"/>
                <a:ea typeface="PMingLiU" panose="02020500000000000000" pitchFamily="18" charset="-120"/>
                <a:cs typeface="Calibri" panose="020F0502020204030204" pitchFamily="34" charset="0"/>
              </a:rPr>
              <a:t>上的</a:t>
            </a:r>
            <a:r>
              <a:rPr lang="zh-TW" altLang="en-US" sz="2800" dirty="0" smtClean="0">
                <a:solidFill>
                  <a:srgbClr val="FF0000"/>
                </a:solidFill>
                <a:latin typeface="Calibri" panose="020F0502020204030204" pitchFamily="34" charset="0"/>
                <a:ea typeface="PMingLiU" panose="02020500000000000000" pitchFamily="18" charset="-120"/>
                <a:cs typeface="Calibri" panose="020F0502020204030204" pitchFamily="34" charset="0"/>
              </a:rPr>
              <a:t>產業</a:t>
            </a:r>
            <a:r>
              <a:rPr lang="en-US" sz="2800" dirty="0" smtClean="0">
                <a:solidFill>
                  <a:srgbClr val="222222"/>
                </a:solidFill>
                <a:latin typeface="Calibri" panose="020F0502020204030204" pitchFamily="34" charset="0"/>
                <a:ea typeface="PMingLiU" panose="02020500000000000000" pitchFamily="18" charset="-120"/>
                <a:cs typeface="Calibri" panose="020F0502020204030204" pitchFamily="34" charset="0"/>
              </a:rPr>
              <a:t>. </a:t>
            </a:r>
            <a:r>
              <a:rPr lang="en-US" sz="2800" dirty="0">
                <a:solidFill>
                  <a:srgbClr val="222222"/>
                </a:solidFill>
                <a:latin typeface="Calibri" panose="020F0502020204030204" pitchFamily="34" charset="0"/>
                <a:ea typeface="PMingLiU" panose="02020500000000000000" pitchFamily="18" charset="-120"/>
                <a:cs typeface="Calibri" panose="020F0502020204030204" pitchFamily="34" charset="0"/>
              </a:rPr>
              <a:t>God gives us </a:t>
            </a:r>
            <a:r>
              <a:rPr lang="en-US" sz="2800" dirty="0">
                <a:latin typeface="Calibri" panose="020F0502020204030204" pitchFamily="34" charset="0"/>
                <a:ea typeface="PMingLiU" panose="02020500000000000000" pitchFamily="18" charset="-120"/>
                <a:cs typeface="Calibri" panose="020F0502020204030204" pitchFamily="34" charset="0"/>
              </a:rPr>
              <a:t>earthly</a:t>
            </a:r>
            <a:r>
              <a:rPr lang="en-US" sz="2800" dirty="0">
                <a:solidFill>
                  <a:srgbClr val="FF0000"/>
                </a:solidFill>
                <a:latin typeface="Calibri" panose="020F0502020204030204" pitchFamily="34" charset="0"/>
                <a:ea typeface="PMingLiU" panose="02020500000000000000" pitchFamily="18" charset="-120"/>
                <a:cs typeface="Calibri" panose="020F0502020204030204" pitchFamily="34" charset="0"/>
              </a:rPr>
              <a:t> </a:t>
            </a:r>
            <a:r>
              <a:rPr lang="en-US" sz="2800" dirty="0" smtClean="0">
                <a:solidFill>
                  <a:srgbClr val="FF0000"/>
                </a:solidFill>
                <a:latin typeface="Calibri" panose="020F0502020204030204" pitchFamily="34" charset="0"/>
                <a:ea typeface="PMingLiU" panose="02020500000000000000" pitchFamily="18" charset="-120"/>
                <a:cs typeface="Calibri" panose="020F0502020204030204" pitchFamily="34" charset="0"/>
              </a:rPr>
              <a:t>inheritance</a:t>
            </a:r>
            <a:r>
              <a:rPr lang="en-US" sz="2800" dirty="0" smtClean="0">
                <a:solidFill>
                  <a:srgbClr val="222222"/>
                </a:solidFill>
                <a:latin typeface="Calibri" panose="020F0502020204030204" pitchFamily="34" charset="0"/>
                <a:ea typeface="PMingLiU" panose="02020500000000000000" pitchFamily="18" charset="-120"/>
                <a:cs typeface="Calibri" panose="020F0502020204030204" pitchFamily="34" charset="0"/>
              </a:rPr>
              <a:t>.</a:t>
            </a:r>
            <a:endParaRPr lang="en-US" sz="2800" dirty="0">
              <a:latin typeface="Calibri" panose="020F0502020204030204" pitchFamily="34" charset="0"/>
              <a:ea typeface="PMingLiU" panose="02020500000000000000" pitchFamily="18" charset="-120"/>
              <a:cs typeface="Times New Roman" panose="02020603050405020304" pitchFamily="18" charset="0"/>
            </a:endParaRPr>
          </a:p>
        </p:txBody>
      </p:sp>
      <p:sp>
        <p:nvSpPr>
          <p:cNvPr id="5" name="Rectangle 4"/>
          <p:cNvSpPr/>
          <p:nvPr/>
        </p:nvSpPr>
        <p:spPr>
          <a:xfrm>
            <a:off x="395536" y="1491630"/>
            <a:ext cx="7488832" cy="523220"/>
          </a:xfrm>
          <a:prstGeom prst="rect">
            <a:avLst/>
          </a:prstGeom>
        </p:spPr>
        <p:txBody>
          <a:bodyPr wrap="square">
            <a:spAutoFit/>
          </a:bodyPr>
          <a:lstStyle/>
          <a:p>
            <a:r>
              <a:rPr lang="zh-TW" altLang="en-US" sz="2800" dirty="0">
                <a:solidFill>
                  <a:srgbClr val="222222"/>
                </a:solidFill>
                <a:latin typeface="Calibri" panose="020F0502020204030204" pitchFamily="34" charset="0"/>
                <a:ea typeface="PMingLiU" panose="02020500000000000000" pitchFamily="18" charset="-120"/>
                <a:cs typeface="Calibri" panose="020F0502020204030204" pitchFamily="34" charset="0"/>
              </a:rPr>
              <a:t>神給我們地上</a:t>
            </a:r>
            <a:r>
              <a:rPr lang="zh-TW" altLang="en-US" sz="2800" dirty="0" smtClean="0">
                <a:solidFill>
                  <a:srgbClr val="222222"/>
                </a:solidFill>
                <a:latin typeface="Calibri" panose="020F0502020204030204" pitchFamily="34" charset="0"/>
                <a:ea typeface="PMingLiU" panose="02020500000000000000" pitchFamily="18" charset="-120"/>
                <a:cs typeface="Calibri" panose="020F0502020204030204" pitchFamily="34" charset="0"/>
              </a:rPr>
              <a:t>的</a:t>
            </a:r>
            <a:r>
              <a:rPr lang="zh-TW" altLang="en-US" sz="2800" dirty="0" smtClean="0">
                <a:solidFill>
                  <a:srgbClr val="FF0000"/>
                </a:solidFill>
                <a:latin typeface="Calibri" panose="020F0502020204030204" pitchFamily="34" charset="0"/>
                <a:ea typeface="PMingLiU" panose="02020500000000000000" pitchFamily="18" charset="-120"/>
                <a:cs typeface="Calibri" panose="020F0502020204030204" pitchFamily="34" charset="0"/>
              </a:rPr>
              <a:t>關係</a:t>
            </a:r>
            <a:r>
              <a:rPr lang="en-US" sz="2800" dirty="0" smtClean="0">
                <a:solidFill>
                  <a:srgbClr val="222222"/>
                </a:solidFill>
                <a:latin typeface="Calibri" panose="020F0502020204030204" pitchFamily="34" charset="0"/>
                <a:ea typeface="PMingLiU" panose="02020500000000000000" pitchFamily="18" charset="-120"/>
                <a:cs typeface="Calibri" panose="020F0502020204030204" pitchFamily="34" charset="0"/>
              </a:rPr>
              <a:t>. </a:t>
            </a:r>
            <a:r>
              <a:rPr lang="en-US" sz="2800" dirty="0">
                <a:solidFill>
                  <a:srgbClr val="222222"/>
                </a:solidFill>
                <a:latin typeface="Calibri" panose="020F0502020204030204" pitchFamily="34" charset="0"/>
                <a:ea typeface="PMingLiU" panose="02020500000000000000" pitchFamily="18" charset="-120"/>
                <a:cs typeface="Calibri" panose="020F0502020204030204" pitchFamily="34" charset="0"/>
              </a:rPr>
              <a:t>God gives us </a:t>
            </a:r>
            <a:r>
              <a:rPr lang="en-US" sz="2800" dirty="0" smtClean="0">
                <a:solidFill>
                  <a:srgbClr val="FF0000"/>
                </a:solidFill>
                <a:latin typeface="Calibri" panose="020F0502020204030204" pitchFamily="34" charset="0"/>
                <a:ea typeface="PMingLiU" panose="02020500000000000000" pitchFamily="18" charset="-120"/>
                <a:cs typeface="Calibri" panose="020F0502020204030204" pitchFamily="34" charset="0"/>
              </a:rPr>
              <a:t>relationship</a:t>
            </a:r>
            <a:r>
              <a:rPr lang="en-US" sz="2800" dirty="0" smtClean="0">
                <a:solidFill>
                  <a:srgbClr val="222222"/>
                </a:solidFill>
                <a:latin typeface="Calibri" panose="020F0502020204030204" pitchFamily="34" charset="0"/>
                <a:ea typeface="PMingLiU" panose="02020500000000000000" pitchFamily="18" charset="-120"/>
                <a:cs typeface="Calibri" panose="020F0502020204030204" pitchFamily="34" charset="0"/>
              </a:rPr>
              <a:t>.</a:t>
            </a:r>
            <a:endParaRPr lang="en-US" sz="2800" dirty="0">
              <a:latin typeface="Calibri" panose="020F0502020204030204" pitchFamily="34" charset="0"/>
              <a:ea typeface="PMingLiU"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1027198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528" y="1419622"/>
            <a:ext cx="9433048" cy="3046988"/>
          </a:xfrm>
          <a:prstGeom prst="rect">
            <a:avLst/>
          </a:prstGeom>
        </p:spPr>
        <p:txBody>
          <a:bodyPr wrap="square">
            <a:spAutoFit/>
          </a:bodyPr>
          <a:lstStyle/>
          <a:p>
            <a:pPr marL="457200" marR="457200">
              <a:spcBef>
                <a:spcPts val="0"/>
              </a:spcBef>
              <a:spcAft>
                <a:spcPts val="0"/>
              </a:spcAft>
            </a:pPr>
            <a:r>
              <a:rPr lang="en-US" sz="2400"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13</a:t>
            </a:r>
            <a:r>
              <a:rPr lang="zh-TW" altLang="en-US" sz="24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你們既聽見真理的道，就是那叫你們得救的福音，也信了基督，既然信他，就受了所應許的聖靈為印記。</a:t>
            </a:r>
            <a:r>
              <a:rPr lang="en-US" sz="2400"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14</a:t>
            </a:r>
            <a:r>
              <a:rPr lang="zh-TW" altLang="en-US" sz="24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這聖靈是我們得基業的憑據（原文作：質），直等到神之民（民原文作：產業）被贖，使他的榮耀得著稱讚。</a:t>
            </a:r>
            <a:r>
              <a:rPr lang="en-US" altLang="zh-TW" sz="24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r>
              <a:rPr lang="zh-TW" altLang="en-US" sz="24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弗</a:t>
            </a:r>
            <a:r>
              <a:rPr lang="en-US" sz="24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 1:13~14</a:t>
            </a:r>
            <a:r>
              <a:rPr lang="en-US" altLang="zh-TW" sz="24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r>
              <a:rPr lang="en-US" sz="24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
            </a:r>
            <a:br>
              <a:rPr lang="en-US" sz="24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br>
            <a:r>
              <a:rPr lang="en-US" sz="2400"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13</a:t>
            </a:r>
            <a:r>
              <a:rPr lang="en-US" sz="24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In him you also, when you heard the word of truth, the gospel of your salvation, and believed in him, were sealed with the promised Holy Spirit, </a:t>
            </a:r>
            <a:r>
              <a:rPr lang="en-US" sz="2400"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14</a:t>
            </a:r>
            <a:r>
              <a:rPr lang="en-US" sz="24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who is the guarantee of our inheritance until we acquire possession of it, to the praise of his glory. </a:t>
            </a:r>
            <a:r>
              <a:rPr lang="en-US" altLang="zh-TW" sz="24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r>
              <a:rPr lang="en-US" sz="2400" dirty="0" err="1">
                <a:solidFill>
                  <a:srgbClr val="404040"/>
                </a:solidFill>
                <a:latin typeface="Calibri" panose="020F0502020204030204" pitchFamily="34" charset="0"/>
                <a:ea typeface="PMingLiU" panose="02020500000000000000" pitchFamily="18" charset="-120"/>
                <a:cs typeface="Times New Roman" panose="02020603050405020304" pitchFamily="18" charset="0"/>
              </a:rPr>
              <a:t>Eph</a:t>
            </a:r>
            <a:r>
              <a:rPr lang="en-US" sz="24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 1:13~14</a:t>
            </a:r>
            <a:r>
              <a:rPr lang="en-US" altLang="zh-TW" sz="24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endParaRPr lang="en-US" sz="2400" dirty="0">
              <a:solidFill>
                <a:srgbClr val="404040"/>
              </a:solidFill>
              <a:latin typeface="Calibri" panose="020F0502020204030204" pitchFamily="34" charset="0"/>
              <a:ea typeface="PMingLiU" panose="02020500000000000000" pitchFamily="18" charset="-120"/>
              <a:cs typeface="Times New Roman" panose="02020603050405020304" pitchFamily="18" charset="0"/>
            </a:endParaRPr>
          </a:p>
        </p:txBody>
      </p:sp>
      <p:sp>
        <p:nvSpPr>
          <p:cNvPr id="3" name="TextBox 2"/>
          <p:cNvSpPr txBox="1"/>
          <p:nvPr/>
        </p:nvSpPr>
        <p:spPr>
          <a:xfrm>
            <a:off x="251520" y="411510"/>
            <a:ext cx="7560840" cy="523220"/>
          </a:xfrm>
          <a:prstGeom prst="rect">
            <a:avLst/>
          </a:prstGeom>
          <a:noFill/>
        </p:spPr>
        <p:txBody>
          <a:bodyPr wrap="square" rtlCol="0">
            <a:spAutoFit/>
          </a:bodyPr>
          <a:lstStyle/>
          <a:p>
            <a:r>
              <a:rPr lang="zh-TW" altLang="en-US" sz="2800" b="1" dirty="0" smtClean="0">
                <a:solidFill>
                  <a:srgbClr val="C00000"/>
                </a:solidFill>
              </a:rPr>
              <a:t>聖靈是我們的憑據</a:t>
            </a:r>
            <a:r>
              <a:rPr lang="en-US" altLang="zh-TW" sz="2800" b="1" dirty="0" smtClean="0">
                <a:solidFill>
                  <a:srgbClr val="C00000"/>
                </a:solidFill>
              </a:rPr>
              <a:t>/Holy Spirit is our Guarantee.</a:t>
            </a:r>
            <a:endParaRPr lang="en-US" sz="2800" b="1" dirty="0">
              <a:solidFill>
                <a:srgbClr val="C00000"/>
              </a:solidFill>
            </a:endParaRPr>
          </a:p>
        </p:txBody>
      </p:sp>
    </p:spTree>
    <p:extLst>
      <p:ext uri="{BB962C8B-B14F-4D97-AF65-F5344CB8AC3E}">
        <p14:creationId xmlns:p14="http://schemas.microsoft.com/office/powerpoint/2010/main" val="22605760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339502"/>
            <a:ext cx="2678938" cy="523220"/>
          </a:xfrm>
          <a:prstGeom prst="rect">
            <a:avLst/>
          </a:prstGeom>
          <a:solidFill>
            <a:srgbClr val="FFFF00"/>
          </a:solidFill>
        </p:spPr>
        <p:txBody>
          <a:bodyPr wrap="none">
            <a:spAutoFit/>
          </a:bodyPr>
          <a:lstStyle/>
          <a:p>
            <a:r>
              <a:rPr lang="en-US" altLang="zh-TW" sz="2800" b="1" dirty="0" smtClean="0"/>
              <a:t>Conclusion/</a:t>
            </a:r>
            <a:r>
              <a:rPr lang="zh-TW" altLang="en-US" sz="2800" b="1" dirty="0" smtClean="0"/>
              <a:t>結論</a:t>
            </a:r>
            <a:endParaRPr lang="zh-TW" altLang="en-US" sz="2800" b="1" dirty="0"/>
          </a:p>
        </p:txBody>
      </p:sp>
      <p:sp>
        <p:nvSpPr>
          <p:cNvPr id="4" name="矩形 3"/>
          <p:cNvSpPr/>
          <p:nvPr/>
        </p:nvSpPr>
        <p:spPr>
          <a:xfrm>
            <a:off x="323528" y="1279089"/>
            <a:ext cx="8568952" cy="2893100"/>
          </a:xfrm>
          <a:prstGeom prst="rect">
            <a:avLst/>
          </a:prstGeom>
        </p:spPr>
        <p:txBody>
          <a:bodyPr wrap="square">
            <a:spAutoFit/>
          </a:bodyPr>
          <a:lstStyle/>
          <a:p>
            <a:r>
              <a:rPr lang="en-US" altLang="zh-TW" sz="2600" b="1" baseline="30000" dirty="0"/>
              <a:t>9</a:t>
            </a:r>
            <a:r>
              <a:rPr lang="zh-TW" altLang="zh-TW" sz="2600" b="1" dirty="0"/>
              <a:t>惟有你們是被揀選的族類，是有君尊的祭司，是聖潔的國度，是屬神的子民，要叫你們宣揚那召你們出黑暗入奇妙光明者的美德。【彼前</a:t>
            </a:r>
            <a:r>
              <a:rPr lang="en-US" altLang="zh-TW" sz="2600" b="1" dirty="0"/>
              <a:t> 2:9</a:t>
            </a:r>
            <a:r>
              <a:rPr lang="zh-TW" altLang="zh-TW" sz="2600" b="1" dirty="0"/>
              <a:t>】</a:t>
            </a:r>
            <a:r>
              <a:rPr lang="en-US" altLang="zh-TW" sz="2600" b="1" dirty="0"/>
              <a:t/>
            </a:r>
            <a:br>
              <a:rPr lang="en-US" altLang="zh-TW" sz="2600" b="1" dirty="0"/>
            </a:br>
            <a:r>
              <a:rPr lang="en-US" altLang="zh-TW" sz="2600" b="1" baseline="30000" dirty="0"/>
              <a:t>9</a:t>
            </a:r>
            <a:r>
              <a:rPr lang="en-US" altLang="zh-TW" sz="2600" b="1" dirty="0"/>
              <a:t>But you are a chosen race, a royal priesthood, a holy nation, a people for his own possession, that you may proclaim the </a:t>
            </a:r>
            <a:r>
              <a:rPr lang="en-US" altLang="zh-TW" sz="2600" b="1" dirty="0" err="1"/>
              <a:t>excellencies</a:t>
            </a:r>
            <a:r>
              <a:rPr lang="en-US" altLang="zh-TW" sz="2600" b="1" dirty="0"/>
              <a:t> of him who called you out of darkness into his marvelous light. </a:t>
            </a:r>
            <a:r>
              <a:rPr lang="zh-TW" altLang="zh-TW" sz="2600" b="1" dirty="0"/>
              <a:t>【</a:t>
            </a:r>
            <a:r>
              <a:rPr lang="en-US" altLang="zh-TW" sz="2600" b="1" dirty="0"/>
              <a:t>1Pet 2:9</a:t>
            </a:r>
            <a:r>
              <a:rPr lang="zh-TW" altLang="zh-TW" sz="2600" b="1" dirty="0"/>
              <a:t>】</a:t>
            </a:r>
            <a:endParaRPr lang="zh-TW" altLang="en-US" sz="2600" b="1" dirty="0"/>
          </a:p>
        </p:txBody>
      </p:sp>
    </p:spTree>
    <p:extLst>
      <p:ext uri="{BB962C8B-B14F-4D97-AF65-F5344CB8AC3E}">
        <p14:creationId xmlns:p14="http://schemas.microsoft.com/office/powerpoint/2010/main" val="19638146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1560" y="411510"/>
            <a:ext cx="7632848" cy="2092881"/>
          </a:xfrm>
          <a:prstGeom prst="rect">
            <a:avLst/>
          </a:prstGeom>
        </p:spPr>
        <p:txBody>
          <a:bodyPr wrap="square">
            <a:spAutoFit/>
          </a:bodyPr>
          <a:lstStyle/>
          <a:p>
            <a:r>
              <a:rPr lang="en-US" altLang="zh-TW" sz="2600" b="1" baseline="30000" dirty="0"/>
              <a:t>18</a:t>
            </a:r>
            <a:r>
              <a:rPr lang="zh-TW" altLang="zh-TW" sz="2600" b="1" dirty="0"/>
              <a:t>他為孤兒寡婦伸冤，又憐愛寄居的，賜給他衣食</a:t>
            </a:r>
            <a:r>
              <a:rPr lang="zh-TW" altLang="zh-TW" sz="2600" b="1" dirty="0" smtClean="0"/>
              <a:t>。</a:t>
            </a:r>
            <a:endParaRPr lang="en-US" altLang="zh-TW" sz="2600" b="1" dirty="0" smtClean="0"/>
          </a:p>
          <a:p>
            <a:r>
              <a:rPr lang="zh-TW" altLang="zh-TW" sz="2600" b="1" dirty="0" smtClean="0"/>
              <a:t>【</a:t>
            </a:r>
            <a:r>
              <a:rPr lang="zh-TW" altLang="zh-TW" sz="2600" b="1" dirty="0"/>
              <a:t>申</a:t>
            </a:r>
            <a:r>
              <a:rPr lang="en-US" altLang="zh-TW" sz="2600" b="1" dirty="0"/>
              <a:t> 10:18</a:t>
            </a:r>
            <a:r>
              <a:rPr lang="zh-TW" altLang="zh-TW" sz="2600" b="1" dirty="0" smtClean="0"/>
              <a:t>】</a:t>
            </a:r>
            <a:r>
              <a:rPr lang="en-US" altLang="zh-TW" sz="2600" b="1" dirty="0"/>
              <a:t/>
            </a:r>
            <a:br>
              <a:rPr lang="en-US" altLang="zh-TW" sz="2600" b="1" dirty="0"/>
            </a:br>
            <a:r>
              <a:rPr lang="en-US" altLang="zh-TW" sz="2600" b="1" baseline="30000" dirty="0"/>
              <a:t>18</a:t>
            </a:r>
            <a:r>
              <a:rPr lang="en-US" altLang="zh-TW" sz="2600" b="1" dirty="0"/>
              <a:t>He executes justice for the fatherless and the widow, and loves the sojourner, giving him food and clothing. </a:t>
            </a:r>
            <a:r>
              <a:rPr lang="zh-TW" altLang="zh-TW" sz="2600" b="1" dirty="0"/>
              <a:t>【</a:t>
            </a:r>
            <a:r>
              <a:rPr lang="en-US" altLang="zh-TW" sz="2600" b="1" dirty="0" err="1"/>
              <a:t>Deut</a:t>
            </a:r>
            <a:r>
              <a:rPr lang="en-US" altLang="zh-TW" sz="2600" b="1" dirty="0"/>
              <a:t> 10:18</a:t>
            </a:r>
            <a:r>
              <a:rPr lang="zh-TW" altLang="zh-TW" sz="2600" b="1" dirty="0"/>
              <a: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2451144"/>
            <a:ext cx="1855833"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2787774"/>
            <a:ext cx="2664296" cy="1775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54124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76856" y="3608133"/>
            <a:ext cx="6791487" cy="1384995"/>
          </a:xfrm>
          <a:prstGeom prst="rect">
            <a:avLst/>
          </a:prstGeom>
        </p:spPr>
        <p:txBody>
          <a:bodyPr wrap="square">
            <a:spAutoFit/>
          </a:bodyPr>
          <a:lstStyle/>
          <a:p>
            <a:r>
              <a:rPr lang="zh-TW" altLang="en-US" sz="2800" b="1" dirty="0" smtClean="0">
                <a:solidFill>
                  <a:srgbClr val="0070C0"/>
                </a:solidFill>
                <a:sym typeface="Wingdings"/>
              </a:rPr>
              <a:t></a:t>
            </a:r>
            <a:r>
              <a:rPr lang="zh-TW" altLang="en-US" sz="2800" b="1" dirty="0" smtClean="0"/>
              <a:t>寄居者沒有產業   </a:t>
            </a:r>
            <a:endParaRPr lang="en-US" altLang="zh-TW" sz="2800" b="1" dirty="0" smtClean="0"/>
          </a:p>
          <a:p>
            <a:r>
              <a:rPr lang="en-US" altLang="zh-TW" sz="2800" b="1" dirty="0"/>
              <a:t> </a:t>
            </a:r>
            <a:r>
              <a:rPr lang="en-US" altLang="zh-TW" sz="2800" b="1" dirty="0" smtClean="0"/>
              <a:t>  </a:t>
            </a:r>
            <a:r>
              <a:rPr lang="zh-TW" altLang="en-US" sz="2800" b="1" dirty="0" smtClean="0"/>
              <a:t>  </a:t>
            </a:r>
            <a:r>
              <a:rPr lang="en-US" altLang="zh-TW" sz="2800" b="1" dirty="0" smtClean="0"/>
              <a:t>The sojourner  </a:t>
            </a:r>
            <a:r>
              <a:rPr lang="en-US" altLang="zh-TW" sz="2800" b="1" dirty="0"/>
              <a:t>has no </a:t>
            </a:r>
            <a:r>
              <a:rPr lang="en-US" altLang="zh-TW" sz="2800" b="1" dirty="0" smtClean="0"/>
              <a:t>inheritance.</a:t>
            </a:r>
          </a:p>
          <a:p>
            <a:r>
              <a:rPr lang="en-US" altLang="zh-TW" sz="2800" b="1" dirty="0"/>
              <a:t> </a:t>
            </a:r>
            <a:r>
              <a:rPr lang="en-US" altLang="zh-TW" sz="2800" b="1" dirty="0" smtClean="0"/>
              <a:t>   </a:t>
            </a:r>
            <a:endParaRPr lang="zh-TW" altLang="en-US" sz="2800" b="1" dirty="0"/>
          </a:p>
        </p:txBody>
      </p:sp>
      <p:sp>
        <p:nvSpPr>
          <p:cNvPr id="3" name="矩形 2"/>
          <p:cNvSpPr/>
          <p:nvPr/>
        </p:nvSpPr>
        <p:spPr>
          <a:xfrm>
            <a:off x="730574" y="279807"/>
            <a:ext cx="7389587" cy="954107"/>
          </a:xfrm>
          <a:prstGeom prst="rect">
            <a:avLst/>
          </a:prstGeom>
        </p:spPr>
        <p:txBody>
          <a:bodyPr wrap="none">
            <a:spAutoFit/>
          </a:bodyPr>
          <a:lstStyle/>
          <a:p>
            <a:r>
              <a:rPr lang="zh-TW" altLang="en-US" sz="2800" b="1" dirty="0" smtClean="0">
                <a:solidFill>
                  <a:srgbClr val="FF0000"/>
                </a:solidFill>
                <a:sym typeface="Wingdings"/>
              </a:rPr>
              <a:t></a:t>
            </a:r>
            <a:r>
              <a:rPr lang="zh-TW" altLang="zh-TW" sz="2800" b="1" dirty="0" smtClean="0"/>
              <a:t>這三</a:t>
            </a:r>
            <a:r>
              <a:rPr lang="zh-TW" altLang="zh-TW" sz="2800" b="1" dirty="0"/>
              <a:t>種人</a:t>
            </a:r>
            <a:r>
              <a:rPr lang="en-US" altLang="zh-TW" sz="2800" b="1" dirty="0"/>
              <a:t>, </a:t>
            </a:r>
            <a:r>
              <a:rPr lang="zh-TW" altLang="zh-TW" sz="2800" b="1" dirty="0"/>
              <a:t>我們都知道是可憐的人</a:t>
            </a:r>
            <a:r>
              <a:rPr lang="en-US" altLang="zh-TW" sz="2800" b="1" dirty="0" smtClean="0"/>
              <a:t>.</a:t>
            </a:r>
            <a:r>
              <a:rPr lang="zh-TW" altLang="en-US" sz="2800" b="1" dirty="0" smtClean="0"/>
              <a:t>因為</a:t>
            </a:r>
            <a:r>
              <a:rPr lang="en-US" altLang="zh-TW" sz="2800" b="1" dirty="0" smtClean="0"/>
              <a:t>:</a:t>
            </a:r>
          </a:p>
          <a:p>
            <a:r>
              <a:rPr lang="en-US" altLang="zh-TW" sz="2800" b="1" dirty="0" smtClean="0"/>
              <a:t>  These </a:t>
            </a:r>
            <a:r>
              <a:rPr lang="en-US" altLang="zh-TW" sz="2800" b="1" dirty="0"/>
              <a:t>three kinds of </a:t>
            </a:r>
            <a:r>
              <a:rPr lang="en-US" altLang="zh-TW" sz="2800" b="1" dirty="0" smtClean="0"/>
              <a:t>people are </a:t>
            </a:r>
            <a:r>
              <a:rPr lang="en-US" altLang="zh-TW" sz="2800" b="1" dirty="0"/>
              <a:t>poor </a:t>
            </a:r>
            <a:r>
              <a:rPr lang="en-US" altLang="zh-TW" sz="2800" b="1" dirty="0" smtClean="0"/>
              <a:t>because:  </a:t>
            </a:r>
            <a:endParaRPr lang="zh-TW" altLang="en-US" sz="2800" b="1" dirty="0"/>
          </a:p>
        </p:txBody>
      </p:sp>
      <p:sp>
        <p:nvSpPr>
          <p:cNvPr id="4" name="矩形 3"/>
          <p:cNvSpPr/>
          <p:nvPr/>
        </p:nvSpPr>
        <p:spPr>
          <a:xfrm>
            <a:off x="839755" y="1419622"/>
            <a:ext cx="6336030" cy="954107"/>
          </a:xfrm>
          <a:prstGeom prst="rect">
            <a:avLst/>
          </a:prstGeom>
        </p:spPr>
        <p:txBody>
          <a:bodyPr wrap="none">
            <a:spAutoFit/>
          </a:bodyPr>
          <a:lstStyle/>
          <a:p>
            <a:r>
              <a:rPr lang="zh-TW" altLang="en-US" sz="2800" b="1" dirty="0" smtClean="0">
                <a:solidFill>
                  <a:srgbClr val="0070C0"/>
                </a:solidFill>
                <a:sym typeface="Wingdings"/>
              </a:rPr>
              <a:t></a:t>
            </a:r>
            <a:r>
              <a:rPr lang="zh-TW" altLang="en-US" sz="2800" b="1" dirty="0" smtClean="0"/>
              <a:t>孤兒</a:t>
            </a:r>
            <a:r>
              <a:rPr lang="zh-TW" altLang="en-US" sz="2800" b="1" dirty="0"/>
              <a:t>沒有</a:t>
            </a:r>
            <a:r>
              <a:rPr lang="zh-TW" altLang="en-US" sz="2800" b="1" dirty="0" smtClean="0"/>
              <a:t>愛</a:t>
            </a:r>
            <a:endParaRPr lang="en-US" altLang="zh-TW" sz="2800" b="1" dirty="0"/>
          </a:p>
          <a:p>
            <a:r>
              <a:rPr lang="en-US" altLang="zh-TW" sz="2800" b="1" dirty="0" smtClean="0"/>
              <a:t>     The fatherless has no one to  love him.</a:t>
            </a:r>
            <a:endParaRPr lang="zh-TW" altLang="en-US" sz="2800" b="1" dirty="0"/>
          </a:p>
        </p:txBody>
      </p:sp>
      <p:sp>
        <p:nvSpPr>
          <p:cNvPr id="5" name="矩形 4"/>
          <p:cNvSpPr/>
          <p:nvPr/>
        </p:nvSpPr>
        <p:spPr>
          <a:xfrm>
            <a:off x="876857" y="2499742"/>
            <a:ext cx="6152133" cy="954107"/>
          </a:xfrm>
          <a:prstGeom prst="rect">
            <a:avLst/>
          </a:prstGeom>
        </p:spPr>
        <p:txBody>
          <a:bodyPr wrap="none">
            <a:spAutoFit/>
          </a:bodyPr>
          <a:lstStyle/>
          <a:p>
            <a:r>
              <a:rPr lang="zh-TW" altLang="en-US" sz="2800" b="1" dirty="0" smtClean="0">
                <a:solidFill>
                  <a:srgbClr val="0070C0"/>
                </a:solidFill>
                <a:sym typeface="Wingdings"/>
              </a:rPr>
              <a:t></a:t>
            </a:r>
            <a:r>
              <a:rPr lang="zh-TW" altLang="en-US" sz="2800" b="1" dirty="0" smtClean="0"/>
              <a:t>寡婦沒有人供養她</a:t>
            </a:r>
            <a:endParaRPr lang="en-US" altLang="zh-TW" sz="2800" b="1" dirty="0" smtClean="0"/>
          </a:p>
          <a:p>
            <a:r>
              <a:rPr lang="en-US" altLang="zh-TW" sz="2800" b="1" dirty="0" smtClean="0"/>
              <a:t>    The </a:t>
            </a:r>
            <a:r>
              <a:rPr lang="en-US" altLang="zh-TW" sz="2800" b="1" dirty="0"/>
              <a:t>widow has no one to support her.</a:t>
            </a:r>
            <a:endParaRPr lang="zh-TW" altLang="en-US" sz="2800" b="1" dirty="0"/>
          </a:p>
        </p:txBody>
      </p:sp>
    </p:spTree>
    <p:extLst>
      <p:ext uri="{BB962C8B-B14F-4D97-AF65-F5344CB8AC3E}">
        <p14:creationId xmlns:p14="http://schemas.microsoft.com/office/powerpoint/2010/main" val="623897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538" y="2097278"/>
            <a:ext cx="2016224"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656008" y="231483"/>
            <a:ext cx="7560840" cy="1200329"/>
          </a:xfrm>
          <a:prstGeom prst="rect">
            <a:avLst/>
          </a:prstGeom>
        </p:spPr>
        <p:txBody>
          <a:bodyPr wrap="square">
            <a:spAutoFit/>
          </a:bodyPr>
          <a:lstStyle/>
          <a:p>
            <a:r>
              <a:rPr lang="zh-TW" altLang="en-US" sz="2400" b="1" dirty="0" smtClean="0">
                <a:solidFill>
                  <a:srgbClr val="FF0000"/>
                </a:solidFill>
                <a:sym typeface="Wingdings"/>
              </a:rPr>
              <a:t></a:t>
            </a:r>
            <a:r>
              <a:rPr lang="zh-TW" altLang="en-US" sz="2400" b="1" dirty="0" smtClean="0"/>
              <a:t>在美國有綠卡的人</a:t>
            </a:r>
            <a:r>
              <a:rPr lang="en-US" altLang="zh-TW" sz="2400" b="1" dirty="0" smtClean="0"/>
              <a:t>, </a:t>
            </a:r>
            <a:r>
              <a:rPr lang="zh-TW" altLang="en-US" sz="2400" b="1" dirty="0" smtClean="0"/>
              <a:t>叫做 “</a:t>
            </a:r>
            <a:r>
              <a:rPr lang="en-US" altLang="zh-TW" sz="2400" b="1" dirty="0" smtClean="0"/>
              <a:t>resident alien”</a:t>
            </a:r>
          </a:p>
          <a:p>
            <a:r>
              <a:rPr lang="en-US" altLang="zh-TW" sz="2400" b="1" dirty="0" smtClean="0"/>
              <a:t>     A </a:t>
            </a:r>
            <a:r>
              <a:rPr lang="en-US" altLang="zh-TW" sz="2400" b="1" dirty="0"/>
              <a:t>person with a green card in the United States </a:t>
            </a:r>
            <a:r>
              <a:rPr lang="en-US" altLang="zh-TW" sz="2400" b="1" dirty="0" smtClean="0"/>
              <a:t>called</a:t>
            </a:r>
          </a:p>
          <a:p>
            <a:r>
              <a:rPr lang="en-US" altLang="zh-TW" sz="2400" b="1" dirty="0" smtClean="0"/>
              <a:t>     “resident alien”.</a:t>
            </a:r>
            <a:endParaRPr lang="zh-TW" altLang="en-US" sz="2400" b="1" dirty="0"/>
          </a:p>
        </p:txBody>
      </p:sp>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2304290"/>
            <a:ext cx="1102314" cy="160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656008" y="4299942"/>
            <a:ext cx="1857111" cy="461665"/>
          </a:xfrm>
          <a:prstGeom prst="rect">
            <a:avLst/>
          </a:prstGeom>
        </p:spPr>
        <p:txBody>
          <a:bodyPr wrap="none">
            <a:spAutoFit/>
          </a:bodyPr>
          <a:lstStyle/>
          <a:p>
            <a:r>
              <a:rPr lang="zh-TW" altLang="en-US" sz="2400" b="1" dirty="0"/>
              <a:t>寄居者</a:t>
            </a:r>
            <a:r>
              <a:rPr lang="en-US" altLang="zh-TW" sz="2400" b="1" dirty="0"/>
              <a:t>/</a:t>
            </a:r>
            <a:r>
              <a:rPr lang="en-US" altLang="zh-TW" sz="2400" b="1" dirty="0" smtClean="0"/>
              <a:t>alien</a:t>
            </a:r>
            <a:endParaRPr lang="zh-TW" altLang="en-US" sz="2400" b="1" dirty="0"/>
          </a:p>
        </p:txBody>
      </p:sp>
      <p:sp>
        <p:nvSpPr>
          <p:cNvPr id="4" name="矩形 3"/>
          <p:cNvSpPr/>
          <p:nvPr/>
        </p:nvSpPr>
        <p:spPr>
          <a:xfrm>
            <a:off x="5419154" y="4113502"/>
            <a:ext cx="2468689" cy="830997"/>
          </a:xfrm>
          <a:prstGeom prst="rect">
            <a:avLst/>
          </a:prstGeom>
        </p:spPr>
        <p:txBody>
          <a:bodyPr wrap="none">
            <a:spAutoFit/>
          </a:bodyPr>
          <a:lstStyle/>
          <a:p>
            <a:r>
              <a:rPr lang="zh-TW" altLang="en-US" sz="2400" b="1" dirty="0"/>
              <a:t>寄居者</a:t>
            </a:r>
            <a:r>
              <a:rPr lang="en-US" altLang="zh-TW" sz="2400" b="1" dirty="0"/>
              <a:t>/</a:t>
            </a:r>
            <a:r>
              <a:rPr lang="en-US" altLang="zh-TW" sz="2400" b="1" dirty="0" smtClean="0"/>
              <a:t>sojourner</a:t>
            </a:r>
          </a:p>
          <a:p>
            <a:r>
              <a:rPr lang="zh-TW" altLang="en-US" sz="2400" b="1" dirty="0" smtClean="0"/>
              <a:t>表示</a:t>
            </a:r>
            <a:r>
              <a:rPr lang="zh-TW" altLang="en-US" sz="2400" b="1" dirty="0"/>
              <a:t>是外鄉人</a:t>
            </a:r>
            <a:endParaRPr lang="en-US" altLang="zh-TW" sz="2400" b="1" dirty="0"/>
          </a:p>
        </p:txBody>
      </p:sp>
      <p:sp>
        <p:nvSpPr>
          <p:cNvPr id="5" name="矩形 4"/>
          <p:cNvSpPr/>
          <p:nvPr/>
        </p:nvSpPr>
        <p:spPr>
          <a:xfrm>
            <a:off x="179512" y="1635613"/>
            <a:ext cx="3208764" cy="461665"/>
          </a:xfrm>
          <a:prstGeom prst="rect">
            <a:avLst/>
          </a:prstGeom>
        </p:spPr>
        <p:txBody>
          <a:bodyPr wrap="none">
            <a:spAutoFit/>
          </a:bodyPr>
          <a:lstStyle/>
          <a:p>
            <a:r>
              <a:rPr lang="en-US" altLang="zh-TW" sz="2400" b="1" dirty="0" smtClean="0"/>
              <a:t>   before “Man </a:t>
            </a:r>
            <a:r>
              <a:rPr lang="en-US" altLang="zh-TW" sz="2400" b="1" dirty="0"/>
              <a:t>in Black”</a:t>
            </a:r>
            <a:endParaRPr lang="zh-TW" altLang="en-US" sz="2400" b="1" dirty="0"/>
          </a:p>
        </p:txBody>
      </p:sp>
      <p:sp>
        <p:nvSpPr>
          <p:cNvPr id="6" name="矩形 5"/>
          <p:cNvSpPr/>
          <p:nvPr/>
        </p:nvSpPr>
        <p:spPr>
          <a:xfrm>
            <a:off x="5004048" y="1639638"/>
            <a:ext cx="2780889" cy="461665"/>
          </a:xfrm>
          <a:prstGeom prst="rect">
            <a:avLst/>
          </a:prstGeom>
        </p:spPr>
        <p:txBody>
          <a:bodyPr wrap="none">
            <a:spAutoFit/>
          </a:bodyPr>
          <a:lstStyle/>
          <a:p>
            <a:r>
              <a:rPr lang="en-US" altLang="zh-TW" sz="2400" b="1" dirty="0"/>
              <a:t>a</a:t>
            </a:r>
            <a:r>
              <a:rPr lang="en-US" altLang="zh-TW" sz="2400" b="1" dirty="0" smtClean="0"/>
              <a:t>fter </a:t>
            </a:r>
            <a:r>
              <a:rPr lang="en-US" altLang="zh-TW" sz="2400" b="1" dirty="0"/>
              <a:t>“Man in Black”</a:t>
            </a:r>
          </a:p>
        </p:txBody>
      </p:sp>
      <p:sp>
        <p:nvSpPr>
          <p:cNvPr id="7" name="向右箭號 6"/>
          <p:cNvSpPr/>
          <p:nvPr/>
        </p:nvSpPr>
        <p:spPr>
          <a:xfrm>
            <a:off x="3275856" y="3003798"/>
            <a:ext cx="1728192"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158115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19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90939" y="267494"/>
            <a:ext cx="5224187" cy="523220"/>
          </a:xfrm>
          <a:prstGeom prst="rect">
            <a:avLst/>
          </a:prstGeom>
          <a:solidFill>
            <a:srgbClr val="FFFF00"/>
          </a:solidFill>
        </p:spPr>
        <p:txBody>
          <a:bodyPr wrap="none">
            <a:spAutoFit/>
          </a:bodyPr>
          <a:lstStyle/>
          <a:p>
            <a:r>
              <a:rPr lang="en-US" altLang="zh-TW" sz="2800" b="1" dirty="0" smtClean="0">
                <a:solidFill>
                  <a:srgbClr val="FF0000"/>
                </a:solidFill>
              </a:rPr>
              <a:t>I. </a:t>
            </a:r>
            <a:r>
              <a:rPr lang="en-US" altLang="zh-TW" sz="2800" b="1" dirty="0" smtClean="0"/>
              <a:t>God of the Fatherless/</a:t>
            </a:r>
            <a:r>
              <a:rPr lang="zh-TW" altLang="en-US" sz="2800" b="1" dirty="0" smtClean="0"/>
              <a:t>孤兒的神</a:t>
            </a:r>
            <a:endParaRPr lang="zh-TW" altLang="en-US" sz="2800" b="1" dirty="0"/>
          </a:p>
        </p:txBody>
      </p:sp>
      <p:sp>
        <p:nvSpPr>
          <p:cNvPr id="3" name="矩形 2"/>
          <p:cNvSpPr/>
          <p:nvPr/>
        </p:nvSpPr>
        <p:spPr>
          <a:xfrm>
            <a:off x="490939" y="1077172"/>
            <a:ext cx="6774419" cy="461665"/>
          </a:xfrm>
          <a:prstGeom prst="rect">
            <a:avLst/>
          </a:prstGeom>
        </p:spPr>
        <p:txBody>
          <a:bodyPr wrap="none">
            <a:spAutoFit/>
          </a:bodyPr>
          <a:lstStyle/>
          <a:p>
            <a:r>
              <a:rPr lang="zh-TW" altLang="en-US" sz="2400" b="1" dirty="0" smtClean="0"/>
              <a:t>孤兒沒有愛</a:t>
            </a:r>
            <a:r>
              <a:rPr lang="en-US" altLang="zh-TW" sz="2400" b="1" dirty="0" smtClean="0"/>
              <a:t>/The fatherless </a:t>
            </a:r>
            <a:r>
              <a:rPr lang="en-US" altLang="zh-TW" sz="2400" b="1" dirty="0"/>
              <a:t>has no one to  love him</a:t>
            </a:r>
            <a:r>
              <a:rPr lang="en-US" altLang="zh-TW" sz="2400" b="1" dirty="0" smtClean="0"/>
              <a:t>.</a:t>
            </a:r>
            <a:endParaRPr lang="zh-TW" altLang="en-US" sz="2400" b="1" dirty="0"/>
          </a:p>
        </p:txBody>
      </p:sp>
      <p:sp>
        <p:nvSpPr>
          <p:cNvPr id="4" name="矩形 3"/>
          <p:cNvSpPr/>
          <p:nvPr/>
        </p:nvSpPr>
        <p:spPr>
          <a:xfrm>
            <a:off x="400319" y="1707654"/>
            <a:ext cx="8712968" cy="2677656"/>
          </a:xfrm>
          <a:prstGeom prst="rect">
            <a:avLst/>
          </a:prstGeom>
        </p:spPr>
        <p:txBody>
          <a:bodyPr wrap="square">
            <a:spAutoFit/>
          </a:bodyPr>
          <a:lstStyle/>
          <a:p>
            <a:r>
              <a:rPr lang="en-US" altLang="zh-TW" sz="2400" b="1" dirty="0" smtClean="0"/>
              <a:t>We are adopted, but in God’s adoption, it is more than our natural birth. Even if a mother forgets her baby, I will not forget you.</a:t>
            </a:r>
          </a:p>
          <a:p>
            <a:r>
              <a:rPr lang="en-US" altLang="zh-TW" sz="2400" b="1" dirty="0" smtClean="0"/>
              <a:t>It is not by your effort to hold unto this relationship but by the accomplishment of Jesus, so you do not need to struggle for approval.  </a:t>
            </a:r>
            <a:r>
              <a:rPr lang="en-US" altLang="zh-TW" sz="2400" b="1" dirty="0" err="1" smtClean="0"/>
              <a:t>Eph</a:t>
            </a:r>
            <a:r>
              <a:rPr lang="en-US" altLang="zh-TW" sz="2400" b="1" dirty="0" smtClean="0"/>
              <a:t> 2:8-9</a:t>
            </a:r>
          </a:p>
          <a:p>
            <a:r>
              <a:rPr lang="en-US" altLang="zh-TW" sz="2400" b="1" dirty="0" smtClean="0"/>
              <a:t>He is not our master but father, so we do not need to fear</a:t>
            </a:r>
            <a:r>
              <a:rPr lang="zh-TW" altLang="en-US" sz="2400" b="1" dirty="0" smtClean="0"/>
              <a:t>管家</a:t>
            </a:r>
            <a:r>
              <a:rPr lang="en-US" altLang="zh-TW" sz="2400" b="1" dirty="0" smtClean="0"/>
              <a:t>—》</a:t>
            </a:r>
            <a:r>
              <a:rPr lang="zh-TW" altLang="en-US" sz="2400" b="1" dirty="0" smtClean="0"/>
              <a:t>父親</a:t>
            </a:r>
            <a:endParaRPr lang="zh-TW" altLang="en-US" sz="2400" b="1"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7" y="4011910"/>
            <a:ext cx="1700477" cy="1131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5358" y="508789"/>
            <a:ext cx="1419502" cy="1127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083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1635646"/>
            <a:ext cx="7776864" cy="3046988"/>
          </a:xfrm>
          <a:prstGeom prst="rect">
            <a:avLst/>
          </a:prstGeom>
        </p:spPr>
        <p:txBody>
          <a:bodyPr wrap="square">
            <a:spAutoFit/>
          </a:bodyPr>
          <a:lstStyle/>
          <a:p>
            <a:r>
              <a:rPr lang="en-US" sz="3200" baseline="30000" dirty="0">
                <a:latin typeface="Calibri" panose="020F0502020204030204" pitchFamily="34" charset="0"/>
                <a:ea typeface="PMingLiU" panose="02020500000000000000" pitchFamily="18" charset="-120"/>
                <a:cs typeface="Times New Roman" panose="02020603050405020304" pitchFamily="18" charset="0"/>
              </a:rPr>
              <a:t>1</a:t>
            </a:r>
            <a:r>
              <a:rPr lang="zh-TW" altLang="en-US" sz="3200" dirty="0">
                <a:latin typeface="Calibri" panose="020F0502020204030204" pitchFamily="34" charset="0"/>
                <a:ea typeface="PMingLiU" panose="02020500000000000000" pitchFamily="18" charset="-120"/>
                <a:cs typeface="Times New Roman" panose="02020603050405020304" pitchFamily="18" charset="0"/>
              </a:rPr>
              <a:t>凡信耶穌是基督的，都是從神而生，凡愛生他之神的，也必愛從神生的。</a:t>
            </a:r>
            <a:r>
              <a:rPr lang="en-US" altLang="zh-TW" sz="3200" dirty="0">
                <a:latin typeface="Calibri" panose="020F0502020204030204" pitchFamily="34" charset="0"/>
                <a:ea typeface="PMingLiU" panose="02020500000000000000" pitchFamily="18" charset="-120"/>
                <a:cs typeface="Times New Roman" panose="02020603050405020304" pitchFamily="18" charset="0"/>
              </a:rPr>
              <a:t>【</a:t>
            </a:r>
            <a:r>
              <a:rPr lang="zh-TW" altLang="en-US" sz="3200" dirty="0">
                <a:latin typeface="Calibri" panose="020F0502020204030204" pitchFamily="34" charset="0"/>
                <a:ea typeface="PMingLiU" panose="02020500000000000000" pitchFamily="18" charset="-120"/>
                <a:cs typeface="Times New Roman" panose="02020603050405020304" pitchFamily="18" charset="0"/>
              </a:rPr>
              <a:t>約一</a:t>
            </a:r>
            <a:r>
              <a:rPr lang="en-US" sz="3200" dirty="0">
                <a:latin typeface="Calibri" panose="020F0502020204030204" pitchFamily="34" charset="0"/>
                <a:ea typeface="PMingLiU" panose="02020500000000000000" pitchFamily="18" charset="-120"/>
                <a:cs typeface="Times New Roman" panose="02020603050405020304" pitchFamily="18" charset="0"/>
              </a:rPr>
              <a:t> 5:1</a:t>
            </a:r>
            <a:r>
              <a:rPr lang="en-US" altLang="zh-TW" sz="3200" dirty="0">
                <a:latin typeface="Calibri" panose="020F0502020204030204" pitchFamily="34" charset="0"/>
                <a:ea typeface="PMingLiU" panose="02020500000000000000" pitchFamily="18" charset="-120"/>
                <a:cs typeface="Times New Roman" panose="02020603050405020304" pitchFamily="18" charset="0"/>
              </a:rPr>
              <a:t>】</a:t>
            </a:r>
            <a:r>
              <a:rPr lang="en-US" sz="3200" dirty="0">
                <a:latin typeface="Calibri" panose="020F0502020204030204" pitchFamily="34" charset="0"/>
                <a:ea typeface="PMingLiU" panose="02020500000000000000" pitchFamily="18" charset="-120"/>
                <a:cs typeface="Times New Roman" panose="02020603050405020304" pitchFamily="18" charset="0"/>
              </a:rPr>
              <a:t/>
            </a:r>
            <a:br>
              <a:rPr lang="en-US" sz="3200" dirty="0">
                <a:latin typeface="Calibri" panose="020F0502020204030204" pitchFamily="34" charset="0"/>
                <a:ea typeface="PMingLiU" panose="02020500000000000000" pitchFamily="18" charset="-120"/>
                <a:cs typeface="Times New Roman" panose="02020603050405020304" pitchFamily="18" charset="0"/>
              </a:rPr>
            </a:br>
            <a:r>
              <a:rPr lang="en-US" sz="3200" baseline="30000" dirty="0">
                <a:latin typeface="Calibri" panose="020F0502020204030204" pitchFamily="34" charset="0"/>
                <a:ea typeface="PMingLiU" panose="02020500000000000000" pitchFamily="18" charset="-120"/>
                <a:cs typeface="Times New Roman" panose="02020603050405020304" pitchFamily="18" charset="0"/>
              </a:rPr>
              <a:t>1</a:t>
            </a:r>
            <a:r>
              <a:rPr lang="en-US" sz="3200" dirty="0">
                <a:latin typeface="Calibri" panose="020F0502020204030204" pitchFamily="34" charset="0"/>
                <a:ea typeface="PMingLiU" panose="02020500000000000000" pitchFamily="18" charset="-120"/>
                <a:cs typeface="Times New Roman" panose="02020603050405020304" pitchFamily="18" charset="0"/>
              </a:rPr>
              <a:t>Everyone who believes that Jesus is the Christ has been born of God, and everyone who loves the Father loves whoever has been born of him. </a:t>
            </a:r>
            <a:r>
              <a:rPr lang="en-US" altLang="zh-TW" sz="3200" dirty="0">
                <a:latin typeface="Calibri" panose="020F0502020204030204" pitchFamily="34" charset="0"/>
                <a:ea typeface="PMingLiU" panose="02020500000000000000" pitchFamily="18" charset="-120"/>
                <a:cs typeface="Times New Roman" panose="02020603050405020304" pitchFamily="18" charset="0"/>
              </a:rPr>
              <a:t>【</a:t>
            </a:r>
            <a:r>
              <a:rPr lang="en-US" sz="3200" dirty="0">
                <a:latin typeface="Calibri" panose="020F0502020204030204" pitchFamily="34" charset="0"/>
                <a:ea typeface="PMingLiU" panose="02020500000000000000" pitchFamily="18" charset="-120"/>
                <a:cs typeface="Times New Roman" panose="02020603050405020304" pitchFamily="18" charset="0"/>
              </a:rPr>
              <a:t>1John 5:1</a:t>
            </a:r>
            <a:r>
              <a:rPr lang="en-US" altLang="zh-TW" sz="3200" dirty="0">
                <a:latin typeface="Calibri" panose="020F0502020204030204" pitchFamily="34" charset="0"/>
                <a:ea typeface="PMingLiU" panose="02020500000000000000" pitchFamily="18" charset="-120"/>
                <a:cs typeface="Times New Roman" panose="02020603050405020304" pitchFamily="18" charset="0"/>
              </a:rPr>
              <a:t>】</a:t>
            </a:r>
            <a:endParaRPr lang="en-US" sz="3200" dirty="0"/>
          </a:p>
        </p:txBody>
      </p:sp>
      <p:sp>
        <p:nvSpPr>
          <p:cNvPr id="3" name="TextBox 2"/>
          <p:cNvSpPr txBox="1"/>
          <p:nvPr/>
        </p:nvSpPr>
        <p:spPr>
          <a:xfrm>
            <a:off x="683568" y="483518"/>
            <a:ext cx="7560840" cy="523220"/>
          </a:xfrm>
          <a:prstGeom prst="rect">
            <a:avLst/>
          </a:prstGeom>
          <a:noFill/>
        </p:spPr>
        <p:txBody>
          <a:bodyPr wrap="square" rtlCol="0">
            <a:spAutoFit/>
          </a:bodyPr>
          <a:lstStyle/>
          <a:p>
            <a:r>
              <a:rPr lang="en-US" sz="2800" b="1" dirty="0" smtClean="0">
                <a:solidFill>
                  <a:srgbClr val="C00000"/>
                </a:solidFill>
              </a:rPr>
              <a:t>We are born of God. </a:t>
            </a:r>
            <a:r>
              <a:rPr lang="zh-TW" altLang="en-US" sz="2800" b="1" dirty="0" smtClean="0">
                <a:solidFill>
                  <a:srgbClr val="C00000"/>
                </a:solidFill>
              </a:rPr>
              <a:t>我們是從神而生的</a:t>
            </a:r>
            <a:r>
              <a:rPr lang="en-US" altLang="zh-TW" sz="2800" b="1" dirty="0" smtClean="0">
                <a:solidFill>
                  <a:srgbClr val="C00000"/>
                </a:solidFill>
              </a:rPr>
              <a:t>.</a:t>
            </a:r>
            <a:endParaRPr lang="en-US" sz="2800" b="1" dirty="0">
              <a:solidFill>
                <a:srgbClr val="C00000"/>
              </a:solidFill>
            </a:endParaRPr>
          </a:p>
        </p:txBody>
      </p:sp>
    </p:spTree>
    <p:extLst>
      <p:ext uri="{BB962C8B-B14F-4D97-AF65-F5344CB8AC3E}">
        <p14:creationId xmlns:p14="http://schemas.microsoft.com/office/powerpoint/2010/main" val="30891779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12" y="1491630"/>
            <a:ext cx="9108504" cy="3539430"/>
          </a:xfrm>
          <a:prstGeom prst="rect">
            <a:avLst/>
          </a:prstGeom>
        </p:spPr>
        <p:txBody>
          <a:bodyPr wrap="square">
            <a:spAutoFit/>
          </a:bodyPr>
          <a:lstStyle/>
          <a:p>
            <a:pPr marL="457200" marR="457200">
              <a:spcBef>
                <a:spcPts val="0"/>
              </a:spcBef>
              <a:spcAft>
                <a:spcPts val="0"/>
              </a:spcAft>
            </a:pPr>
            <a:r>
              <a:rPr lang="en-US" sz="3200"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15</a:t>
            </a:r>
            <a:r>
              <a:rPr lang="zh-TW" altLang="en-US" sz="32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婦人焉能忘記他吃奶的嬰孩，不憐恤他所生的兒子？即或有忘記的，我卻不忘記你。</a:t>
            </a:r>
            <a:r>
              <a:rPr lang="en-US" altLang="zh-TW" sz="32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r>
              <a:rPr lang="zh-TW" altLang="en-US" sz="32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賽</a:t>
            </a:r>
            <a:r>
              <a:rPr lang="en-US" sz="32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 49:15</a:t>
            </a:r>
            <a:r>
              <a:rPr lang="en-US" altLang="zh-TW" sz="32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r>
              <a:rPr lang="en-US" sz="32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
            </a:r>
            <a:br>
              <a:rPr lang="en-US" sz="32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br>
            <a:r>
              <a:rPr lang="en-US" sz="3200"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15</a:t>
            </a:r>
            <a:r>
              <a:rPr lang="en-US" sz="32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"Can a woman forget her nursing child, that she should have no compassion on the son of her womb? Even these may forget, yet I will not forget you. </a:t>
            </a:r>
            <a:r>
              <a:rPr lang="en-US" altLang="zh-TW" sz="32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r>
              <a:rPr lang="en-US" sz="32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Isa 49:15</a:t>
            </a:r>
            <a:r>
              <a:rPr lang="en-US" altLang="zh-TW" sz="32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endParaRPr lang="en-US" sz="3200" dirty="0">
              <a:solidFill>
                <a:srgbClr val="404040"/>
              </a:solidFill>
              <a:latin typeface="Calibri" panose="020F0502020204030204" pitchFamily="34" charset="0"/>
              <a:ea typeface="PMingLiU" panose="02020500000000000000" pitchFamily="18" charset="-120"/>
              <a:cs typeface="Times New Roman" panose="02020603050405020304" pitchFamily="18" charset="0"/>
            </a:endParaRPr>
          </a:p>
        </p:txBody>
      </p:sp>
      <p:sp>
        <p:nvSpPr>
          <p:cNvPr id="3" name="TextBox 2"/>
          <p:cNvSpPr txBox="1"/>
          <p:nvPr/>
        </p:nvSpPr>
        <p:spPr>
          <a:xfrm>
            <a:off x="395536" y="483518"/>
            <a:ext cx="7560840" cy="523220"/>
          </a:xfrm>
          <a:prstGeom prst="rect">
            <a:avLst/>
          </a:prstGeom>
          <a:noFill/>
        </p:spPr>
        <p:txBody>
          <a:bodyPr wrap="square" rtlCol="0">
            <a:spAutoFit/>
          </a:bodyPr>
          <a:lstStyle/>
          <a:p>
            <a:r>
              <a:rPr lang="en-US" altLang="zh-TW" sz="2800" b="1" dirty="0" smtClean="0">
                <a:solidFill>
                  <a:srgbClr val="C00000"/>
                </a:solidFill>
              </a:rPr>
              <a:t>How God loves us!</a:t>
            </a:r>
            <a:r>
              <a:rPr lang="zh-TW" altLang="en-US" sz="2800" b="1" dirty="0" smtClean="0">
                <a:solidFill>
                  <a:srgbClr val="C00000"/>
                </a:solidFill>
              </a:rPr>
              <a:t> 神何等的愛我們</a:t>
            </a:r>
            <a:r>
              <a:rPr lang="en-US" altLang="zh-TW" sz="2800" b="1" dirty="0" smtClean="0">
                <a:solidFill>
                  <a:srgbClr val="C00000"/>
                </a:solidFill>
              </a:rPr>
              <a:t>.</a:t>
            </a:r>
            <a:endParaRPr lang="en-US" sz="2800" b="1" dirty="0">
              <a:solidFill>
                <a:srgbClr val="C00000"/>
              </a:solidFill>
            </a:endParaRPr>
          </a:p>
        </p:txBody>
      </p:sp>
    </p:spTree>
    <p:extLst>
      <p:ext uri="{BB962C8B-B14F-4D97-AF65-F5344CB8AC3E}">
        <p14:creationId xmlns:p14="http://schemas.microsoft.com/office/powerpoint/2010/main" val="30015808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520" y="1419622"/>
            <a:ext cx="9289032" cy="3539430"/>
          </a:xfrm>
          <a:prstGeom prst="rect">
            <a:avLst/>
          </a:prstGeom>
        </p:spPr>
        <p:txBody>
          <a:bodyPr wrap="square">
            <a:spAutoFit/>
          </a:bodyPr>
          <a:lstStyle/>
          <a:p>
            <a:pPr marL="457200" marR="457200">
              <a:spcBef>
                <a:spcPts val="0"/>
              </a:spcBef>
              <a:spcAft>
                <a:spcPts val="0"/>
              </a:spcAft>
            </a:pPr>
            <a:r>
              <a:rPr lang="en-US" sz="3200"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8</a:t>
            </a:r>
            <a:r>
              <a:rPr lang="zh-TW" altLang="en-US" sz="32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你們得救是本乎恩，也因著信；這並不是出於自己，乃是神所賜的；</a:t>
            </a:r>
            <a:r>
              <a:rPr lang="en-US" sz="3200"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9</a:t>
            </a:r>
            <a:r>
              <a:rPr lang="zh-TW" altLang="en-US" sz="32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也不是出於行為，免得有人自誇。</a:t>
            </a:r>
            <a:r>
              <a:rPr lang="en-US" altLang="zh-TW" sz="32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r>
              <a:rPr lang="zh-TW" altLang="en-US" sz="32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弗</a:t>
            </a:r>
            <a:r>
              <a:rPr lang="en-US" sz="32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 2:8~9</a:t>
            </a:r>
            <a:r>
              <a:rPr lang="en-US" altLang="zh-TW" sz="32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r>
              <a:rPr lang="en-US" sz="32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
            </a:r>
            <a:br>
              <a:rPr lang="en-US" sz="32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br>
            <a:r>
              <a:rPr lang="en-US" sz="3200"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8</a:t>
            </a:r>
            <a:r>
              <a:rPr lang="en-US" sz="32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For by grace you have been saved through faith. And this is not your own doing; it is the gift of God, </a:t>
            </a:r>
            <a:r>
              <a:rPr lang="en-US" sz="3200" baseline="30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9</a:t>
            </a:r>
            <a:r>
              <a:rPr lang="en-US" sz="32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not a result of works, so that no one may boast. </a:t>
            </a:r>
            <a:r>
              <a:rPr lang="en-US" altLang="zh-TW" sz="32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r>
              <a:rPr lang="en-US" sz="3200" dirty="0" err="1">
                <a:solidFill>
                  <a:srgbClr val="404040"/>
                </a:solidFill>
                <a:latin typeface="Calibri" panose="020F0502020204030204" pitchFamily="34" charset="0"/>
                <a:ea typeface="PMingLiU" panose="02020500000000000000" pitchFamily="18" charset="-120"/>
                <a:cs typeface="Times New Roman" panose="02020603050405020304" pitchFamily="18" charset="0"/>
              </a:rPr>
              <a:t>Eph</a:t>
            </a:r>
            <a:r>
              <a:rPr lang="en-US" sz="32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 2:8~9</a:t>
            </a:r>
            <a:r>
              <a:rPr lang="en-US" altLang="zh-TW" sz="32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a:t>
            </a:r>
            <a:endParaRPr lang="en-US" sz="3200" dirty="0">
              <a:solidFill>
                <a:srgbClr val="404040"/>
              </a:solidFill>
              <a:latin typeface="Calibri" panose="020F0502020204030204" pitchFamily="34" charset="0"/>
              <a:ea typeface="PMingLiU" panose="02020500000000000000" pitchFamily="18" charset="-120"/>
              <a:cs typeface="Times New Roman" panose="02020603050405020304" pitchFamily="18" charset="0"/>
            </a:endParaRPr>
          </a:p>
        </p:txBody>
      </p:sp>
      <p:sp>
        <p:nvSpPr>
          <p:cNvPr id="3" name="TextBox 2"/>
          <p:cNvSpPr txBox="1"/>
          <p:nvPr/>
        </p:nvSpPr>
        <p:spPr>
          <a:xfrm>
            <a:off x="467544" y="483518"/>
            <a:ext cx="7560840" cy="523220"/>
          </a:xfrm>
          <a:prstGeom prst="rect">
            <a:avLst/>
          </a:prstGeom>
          <a:noFill/>
        </p:spPr>
        <p:txBody>
          <a:bodyPr wrap="square" rtlCol="0">
            <a:spAutoFit/>
          </a:bodyPr>
          <a:lstStyle/>
          <a:p>
            <a:r>
              <a:rPr lang="en-US" altLang="zh-TW" sz="2800" b="1" dirty="0" smtClean="0">
                <a:solidFill>
                  <a:srgbClr val="C00000"/>
                </a:solidFill>
              </a:rPr>
              <a:t>Assurance. </a:t>
            </a:r>
            <a:r>
              <a:rPr lang="zh-TW" altLang="en-US" sz="2800" b="1" dirty="0" smtClean="0">
                <a:solidFill>
                  <a:srgbClr val="C00000"/>
                </a:solidFill>
              </a:rPr>
              <a:t>確據</a:t>
            </a:r>
            <a:r>
              <a:rPr lang="en-US" altLang="zh-TW" sz="2800" b="1" dirty="0" smtClean="0">
                <a:solidFill>
                  <a:srgbClr val="C00000"/>
                </a:solidFill>
              </a:rPr>
              <a:t>.</a:t>
            </a:r>
            <a:endParaRPr lang="en-US" sz="2800" b="1" dirty="0">
              <a:solidFill>
                <a:srgbClr val="C00000"/>
              </a:solidFill>
            </a:endParaRPr>
          </a:p>
        </p:txBody>
      </p:sp>
    </p:spTree>
    <p:extLst>
      <p:ext uri="{BB962C8B-B14F-4D97-AF65-F5344CB8AC3E}">
        <p14:creationId xmlns:p14="http://schemas.microsoft.com/office/powerpoint/2010/main" val="12513561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254</TotalTime>
  <Words>1711</Words>
  <Application>Microsoft Office PowerPoint</Application>
  <PresentationFormat>On-screen Show (16:9)</PresentationFormat>
  <Paragraphs>87</Paragraphs>
  <Slides>25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PMingLiU</vt:lpstr>
      <vt:lpstr>PMingLiU</vt:lpstr>
      <vt:lpstr>Arial</vt:lpstr>
      <vt:lpstr>Calibri</vt:lpstr>
      <vt:lpstr>Times New Roman</vt:lpstr>
      <vt:lpstr>Wingdings</vt:lpstr>
      <vt:lpstr>Office 佈景主題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msi</dc:creator>
  <cp:lastModifiedBy>Phoebe Lee</cp:lastModifiedBy>
  <cp:revision>26</cp:revision>
  <dcterms:created xsi:type="dcterms:W3CDTF">2019-10-18T18:38:15Z</dcterms:created>
  <dcterms:modified xsi:type="dcterms:W3CDTF">2019-10-23T19:57:54Z</dcterms:modified>
</cp:coreProperties>
</file>