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00" r:id="rId2"/>
    <p:sldId id="259" r:id="rId3"/>
    <p:sldId id="273" r:id="rId4"/>
    <p:sldId id="260" r:id="rId5"/>
    <p:sldId id="261" r:id="rId6"/>
    <p:sldId id="262" r:id="rId7"/>
    <p:sldId id="263" r:id="rId8"/>
    <p:sldId id="264" r:id="rId9"/>
    <p:sldId id="265" r:id="rId10"/>
    <p:sldId id="289" r:id="rId11"/>
    <p:sldId id="266" r:id="rId12"/>
    <p:sldId id="290" r:id="rId13"/>
    <p:sldId id="291" r:id="rId14"/>
    <p:sldId id="301" r:id="rId15"/>
    <p:sldId id="269" r:id="rId16"/>
    <p:sldId id="270" r:id="rId17"/>
    <p:sldId id="295" r:id="rId18"/>
    <p:sldId id="296" r:id="rId19"/>
    <p:sldId id="271" r:id="rId20"/>
    <p:sldId id="272" r:id="rId21"/>
    <p:sldId id="274" r:id="rId22"/>
    <p:sldId id="275" r:id="rId23"/>
    <p:sldId id="276" r:id="rId24"/>
    <p:sldId id="277" r:id="rId25"/>
    <p:sldId id="278" r:id="rId26"/>
    <p:sldId id="279" r:id="rId27"/>
    <p:sldId id="280" r:id="rId28"/>
    <p:sldId id="281" r:id="rId29"/>
    <p:sldId id="282" r:id="rId30"/>
    <p:sldId id="302" r:id="rId31"/>
    <p:sldId id="283" r:id="rId32"/>
    <p:sldId id="284" r:id="rId33"/>
    <p:sldId id="285" r:id="rId34"/>
    <p:sldId id="286" r:id="rId35"/>
    <p:sldId id="287" r:id="rId36"/>
    <p:sldId id="288" r:id="rId37"/>
  </p:sldIdLst>
  <p:sldSz cx="9144000" cy="5143500" type="screen16x9"/>
  <p:notesSz cx="6858000" cy="9144000"/>
  <p:embeddedFontLst>
    <p:embeddedFont>
      <p:font typeface="Bwgrki" panose="02020500000000000000" charset="0"/>
      <p:regular r:id="rId38"/>
    </p:embeddedFont>
    <p:embeddedFont>
      <p:font typeface="Calibri" panose="020F0502020204030204" pitchFamily="34" charset="0"/>
      <p:regular r:id="rId39"/>
      <p:bold r:id="rId40"/>
      <p:italic r:id="rId41"/>
      <p:boldItalic r:id="rId42"/>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30"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6F408CE4-1816-4202-8D8F-AEF400773585}" type="datetimeFigureOut">
              <a:rPr lang="zh-TW" altLang="en-US" smtClean="0"/>
              <a:t>2020/5/2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4CE4939-E999-4486-B456-799E1FA81FCC}" type="slidenum">
              <a:rPr lang="zh-TW" altLang="en-US" smtClean="0"/>
              <a:t>‹#›</a:t>
            </a:fld>
            <a:endParaRPr lang="zh-TW" altLang="en-US"/>
          </a:p>
        </p:txBody>
      </p:sp>
    </p:spTree>
    <p:extLst>
      <p:ext uri="{BB962C8B-B14F-4D97-AF65-F5344CB8AC3E}">
        <p14:creationId xmlns:p14="http://schemas.microsoft.com/office/powerpoint/2010/main" val="162400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F408CE4-1816-4202-8D8F-AEF400773585}" type="datetimeFigureOut">
              <a:rPr lang="zh-TW" altLang="en-US" smtClean="0"/>
              <a:t>2020/5/2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4CE4939-E999-4486-B456-799E1FA81FCC}" type="slidenum">
              <a:rPr lang="zh-TW" altLang="en-US" smtClean="0"/>
              <a:t>‹#›</a:t>
            </a:fld>
            <a:endParaRPr lang="zh-TW" altLang="en-US"/>
          </a:p>
        </p:txBody>
      </p:sp>
    </p:spTree>
    <p:extLst>
      <p:ext uri="{BB962C8B-B14F-4D97-AF65-F5344CB8AC3E}">
        <p14:creationId xmlns:p14="http://schemas.microsoft.com/office/powerpoint/2010/main" val="37394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54781"/>
            <a:ext cx="2057400" cy="329088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154781"/>
            <a:ext cx="6019800" cy="329088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F408CE4-1816-4202-8D8F-AEF400773585}" type="datetimeFigureOut">
              <a:rPr lang="zh-TW" altLang="en-US" smtClean="0"/>
              <a:t>2020/5/2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4CE4939-E999-4486-B456-799E1FA81FCC}" type="slidenum">
              <a:rPr lang="zh-TW" altLang="en-US" smtClean="0"/>
              <a:t>‹#›</a:t>
            </a:fld>
            <a:endParaRPr lang="zh-TW" altLang="en-US"/>
          </a:p>
        </p:txBody>
      </p:sp>
    </p:spTree>
    <p:extLst>
      <p:ext uri="{BB962C8B-B14F-4D97-AF65-F5344CB8AC3E}">
        <p14:creationId xmlns:p14="http://schemas.microsoft.com/office/powerpoint/2010/main" val="356856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F408CE4-1816-4202-8D8F-AEF400773585}" type="datetimeFigureOut">
              <a:rPr lang="zh-TW" altLang="en-US" smtClean="0"/>
              <a:t>2020/5/2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4CE4939-E999-4486-B456-799E1FA81FCC}" type="slidenum">
              <a:rPr lang="zh-TW" altLang="en-US" smtClean="0"/>
              <a:t>‹#›</a:t>
            </a:fld>
            <a:endParaRPr lang="zh-TW" altLang="en-US"/>
          </a:p>
        </p:txBody>
      </p:sp>
    </p:spTree>
    <p:extLst>
      <p:ext uri="{BB962C8B-B14F-4D97-AF65-F5344CB8AC3E}">
        <p14:creationId xmlns:p14="http://schemas.microsoft.com/office/powerpoint/2010/main" val="486673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6F408CE4-1816-4202-8D8F-AEF400773585}" type="datetimeFigureOut">
              <a:rPr lang="zh-TW" altLang="en-US" smtClean="0"/>
              <a:t>2020/5/2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4CE4939-E999-4486-B456-799E1FA81FCC}" type="slidenum">
              <a:rPr lang="zh-TW" altLang="en-US" smtClean="0"/>
              <a:t>‹#›</a:t>
            </a:fld>
            <a:endParaRPr lang="zh-TW" altLang="en-US"/>
          </a:p>
        </p:txBody>
      </p:sp>
    </p:spTree>
    <p:extLst>
      <p:ext uri="{BB962C8B-B14F-4D97-AF65-F5344CB8AC3E}">
        <p14:creationId xmlns:p14="http://schemas.microsoft.com/office/powerpoint/2010/main" val="242460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6F408CE4-1816-4202-8D8F-AEF400773585}" type="datetimeFigureOut">
              <a:rPr lang="zh-TW" altLang="en-US" smtClean="0"/>
              <a:t>2020/5/2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4CE4939-E999-4486-B456-799E1FA81FCC}" type="slidenum">
              <a:rPr lang="zh-TW" altLang="en-US" smtClean="0"/>
              <a:t>‹#›</a:t>
            </a:fld>
            <a:endParaRPr lang="zh-TW" altLang="en-US"/>
          </a:p>
        </p:txBody>
      </p:sp>
    </p:spTree>
    <p:extLst>
      <p:ext uri="{BB962C8B-B14F-4D97-AF65-F5344CB8AC3E}">
        <p14:creationId xmlns:p14="http://schemas.microsoft.com/office/powerpoint/2010/main" val="37585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9"/>
            <a:ext cx="8229600" cy="85725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6F408CE4-1816-4202-8D8F-AEF400773585}" type="datetimeFigureOut">
              <a:rPr lang="zh-TW" altLang="en-US" smtClean="0"/>
              <a:t>2020/5/2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4CE4939-E999-4486-B456-799E1FA81FCC}" type="slidenum">
              <a:rPr lang="zh-TW" altLang="en-US" smtClean="0"/>
              <a:t>‹#›</a:t>
            </a:fld>
            <a:endParaRPr lang="zh-TW" altLang="en-US"/>
          </a:p>
        </p:txBody>
      </p:sp>
    </p:spTree>
    <p:extLst>
      <p:ext uri="{BB962C8B-B14F-4D97-AF65-F5344CB8AC3E}">
        <p14:creationId xmlns:p14="http://schemas.microsoft.com/office/powerpoint/2010/main" val="152521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6F408CE4-1816-4202-8D8F-AEF400773585}" type="datetimeFigureOut">
              <a:rPr lang="zh-TW" altLang="en-US" smtClean="0"/>
              <a:t>2020/5/2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4CE4939-E999-4486-B456-799E1FA81FCC}" type="slidenum">
              <a:rPr lang="zh-TW" altLang="en-US" smtClean="0"/>
              <a:t>‹#›</a:t>
            </a:fld>
            <a:endParaRPr lang="zh-TW" altLang="en-US"/>
          </a:p>
        </p:txBody>
      </p:sp>
    </p:spTree>
    <p:extLst>
      <p:ext uri="{BB962C8B-B14F-4D97-AF65-F5344CB8AC3E}">
        <p14:creationId xmlns:p14="http://schemas.microsoft.com/office/powerpoint/2010/main" val="32245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F408CE4-1816-4202-8D8F-AEF400773585}" type="datetimeFigureOut">
              <a:rPr lang="zh-TW" altLang="en-US" smtClean="0"/>
              <a:t>2020/5/2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4CE4939-E999-4486-B456-799E1FA81FCC}" type="slidenum">
              <a:rPr lang="zh-TW" altLang="en-US" smtClean="0"/>
              <a:t>‹#›</a:t>
            </a:fld>
            <a:endParaRPr lang="zh-TW" altLang="en-US"/>
          </a:p>
        </p:txBody>
      </p:sp>
    </p:spTree>
    <p:extLst>
      <p:ext uri="{BB962C8B-B14F-4D97-AF65-F5344CB8AC3E}">
        <p14:creationId xmlns:p14="http://schemas.microsoft.com/office/powerpoint/2010/main" val="3572251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6F408CE4-1816-4202-8D8F-AEF400773585}" type="datetimeFigureOut">
              <a:rPr lang="zh-TW" altLang="en-US" smtClean="0"/>
              <a:t>2020/5/2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4CE4939-E999-4486-B456-799E1FA81FCC}" type="slidenum">
              <a:rPr lang="zh-TW" altLang="en-US" smtClean="0"/>
              <a:t>‹#›</a:t>
            </a:fld>
            <a:endParaRPr lang="zh-TW" altLang="en-US"/>
          </a:p>
        </p:txBody>
      </p:sp>
    </p:spTree>
    <p:extLst>
      <p:ext uri="{BB962C8B-B14F-4D97-AF65-F5344CB8AC3E}">
        <p14:creationId xmlns:p14="http://schemas.microsoft.com/office/powerpoint/2010/main" val="4054928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6F408CE4-1816-4202-8D8F-AEF400773585}" type="datetimeFigureOut">
              <a:rPr lang="zh-TW" altLang="en-US" smtClean="0"/>
              <a:t>2020/5/2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4CE4939-E999-4486-B456-799E1FA81FCC}" type="slidenum">
              <a:rPr lang="zh-TW" altLang="en-US" smtClean="0"/>
              <a:t>‹#›</a:t>
            </a:fld>
            <a:endParaRPr lang="zh-TW" altLang="en-US"/>
          </a:p>
        </p:txBody>
      </p:sp>
    </p:spTree>
    <p:extLst>
      <p:ext uri="{BB962C8B-B14F-4D97-AF65-F5344CB8AC3E}">
        <p14:creationId xmlns:p14="http://schemas.microsoft.com/office/powerpoint/2010/main" val="2603894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F408CE4-1816-4202-8D8F-AEF400773585}" type="datetimeFigureOut">
              <a:rPr lang="zh-TW" altLang="en-US" smtClean="0"/>
              <a:t>2020/5/2</a:t>
            </a:fld>
            <a:endParaRPr lang="zh-TW" altLang="en-US"/>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4CE4939-E999-4486-B456-799E1FA81FCC}" type="slidenum">
              <a:rPr lang="zh-TW" altLang="en-US" smtClean="0"/>
              <a:t>‹#›</a:t>
            </a:fld>
            <a:endParaRPr lang="zh-TW" altLang="en-US"/>
          </a:p>
        </p:txBody>
      </p:sp>
    </p:spTree>
    <p:extLst>
      <p:ext uri="{BB962C8B-B14F-4D97-AF65-F5344CB8AC3E}">
        <p14:creationId xmlns:p14="http://schemas.microsoft.com/office/powerpoint/2010/main" val="202402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6" y="0"/>
            <a:ext cx="912764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251520" y="4443958"/>
            <a:ext cx="9145016" cy="523220"/>
          </a:xfrm>
          <a:prstGeom prst="rect">
            <a:avLst/>
          </a:prstGeom>
          <a:effectLst>
            <a:outerShdw blurRad="50800" dist="38100" dir="5400000" algn="t" rotWithShape="0">
              <a:prstClr val="black">
                <a:alpha val="40000"/>
              </a:prstClr>
            </a:outerShdw>
          </a:effectLst>
        </p:spPr>
        <p:txBody>
          <a:bodyPr wrap="square">
            <a:spAutoFit/>
          </a:bodyPr>
          <a:lstStyle/>
          <a:p>
            <a:r>
              <a:rPr lang="en-US" altLang="zh-TW" sz="2800" b="1" dirty="0">
                <a:solidFill>
                  <a:schemeClr val="bg1"/>
                </a:solidFill>
              </a:rPr>
              <a:t>5/3/2020  Rev. Joseph Chang  BOLGPC </a:t>
            </a:r>
            <a:r>
              <a:rPr lang="zh-TW" altLang="en-US" sz="2800" b="1" dirty="0">
                <a:solidFill>
                  <a:schemeClr val="bg1"/>
                </a:solidFill>
              </a:rPr>
              <a:t>爾灣大公園靈糧堂</a:t>
            </a:r>
            <a:endParaRPr lang="zh-TW" altLang="en-US" sz="2800" dirty="0">
              <a:solidFill>
                <a:schemeClr val="bg1"/>
              </a:solidFill>
            </a:endParaRPr>
          </a:p>
        </p:txBody>
      </p:sp>
    </p:spTree>
    <p:extLst>
      <p:ext uri="{BB962C8B-B14F-4D97-AF65-F5344CB8AC3E}">
        <p14:creationId xmlns:p14="http://schemas.microsoft.com/office/powerpoint/2010/main" val="1845047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0483" y="2211710"/>
            <a:ext cx="7021877"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TW" altLang="en-US" sz="2800" b="1" dirty="0">
                <a:solidFill>
                  <a:srgbClr val="FF0000"/>
                </a:solidFill>
                <a:sym typeface="Wingdings"/>
              </a:rPr>
              <a:t></a:t>
            </a:r>
            <a:r>
              <a:rPr lang="zh-TW" altLang="en-US" sz="2800" b="1" dirty="0"/>
              <a:t>這</a:t>
            </a:r>
            <a:r>
              <a:rPr lang="zh-TW" altLang="zh-TW" sz="2800" b="1" dirty="0"/>
              <a:t>兩個 </a:t>
            </a:r>
            <a:r>
              <a:rPr lang="en-US" altLang="zh-TW" sz="2800" b="1" dirty="0"/>
              <a:t>“</a:t>
            </a:r>
            <a:r>
              <a:rPr lang="zh-TW" altLang="zh-TW" sz="2800" b="1" dirty="0"/>
              <a:t>論斷</a:t>
            </a:r>
            <a:r>
              <a:rPr lang="en-US" altLang="zh-TW" sz="2800" b="1" dirty="0"/>
              <a:t>”, </a:t>
            </a:r>
            <a:r>
              <a:rPr lang="zh-TW" altLang="zh-TW" sz="2800" b="1" dirty="0"/>
              <a:t>是我們所不應該做的</a:t>
            </a:r>
            <a:r>
              <a:rPr lang="en-US" altLang="zh-TW" sz="2800" b="1" dirty="0"/>
              <a:t>: </a:t>
            </a:r>
          </a:p>
          <a:p>
            <a:r>
              <a:rPr lang="zh-TW" altLang="en-US" sz="2800" b="1" dirty="0"/>
              <a:t>    </a:t>
            </a:r>
            <a:r>
              <a:rPr lang="en-US" altLang="zh-TW" sz="2800" b="1" dirty="0"/>
              <a:t>The following two  judgments are what we</a:t>
            </a:r>
          </a:p>
          <a:p>
            <a:r>
              <a:rPr lang="zh-TW" altLang="en-US" sz="2800" b="1" dirty="0"/>
              <a:t>   </a:t>
            </a:r>
            <a:r>
              <a:rPr lang="en-US" altLang="zh-TW" sz="2800" b="1" dirty="0"/>
              <a:t> should not do.</a:t>
            </a:r>
            <a:endParaRPr lang="zh-TW" altLang="zh-TW" sz="2800" b="1" dirty="0"/>
          </a:p>
        </p:txBody>
      </p:sp>
      <p:sp>
        <p:nvSpPr>
          <p:cNvPr id="4" name="矩形 3"/>
          <p:cNvSpPr/>
          <p:nvPr/>
        </p:nvSpPr>
        <p:spPr>
          <a:xfrm>
            <a:off x="755576" y="975688"/>
            <a:ext cx="6794168" cy="523220"/>
          </a:xfrm>
          <a:prstGeom prst="rect">
            <a:avLst/>
          </a:prstGeom>
          <a:ln w="38100"/>
        </p:spPr>
        <p:style>
          <a:lnRef idx="1">
            <a:schemeClr val="accent5"/>
          </a:lnRef>
          <a:fillRef idx="2">
            <a:schemeClr val="accent5"/>
          </a:fillRef>
          <a:effectRef idx="1">
            <a:schemeClr val="accent5"/>
          </a:effectRef>
          <a:fontRef idx="minor">
            <a:schemeClr val="dk1"/>
          </a:fontRef>
        </p:style>
        <p:txBody>
          <a:bodyPr wrap="none">
            <a:spAutoFit/>
          </a:bodyPr>
          <a:lstStyle/>
          <a:p>
            <a:r>
              <a:rPr lang="zh-TW" altLang="en-US" sz="2800" b="1" dirty="0">
                <a:solidFill>
                  <a:srgbClr val="FF0000"/>
                </a:solidFill>
                <a:sym typeface="Wingdings"/>
              </a:rPr>
              <a:t></a:t>
            </a:r>
            <a:r>
              <a:rPr lang="zh-TW" altLang="zh-TW" sz="2800" b="1" dirty="0"/>
              <a:t>錯誤的審判</a:t>
            </a:r>
            <a:r>
              <a:rPr lang="en-US" altLang="zh-TW" sz="2800" b="1" dirty="0"/>
              <a:t>/wrong judgments =</a:t>
            </a:r>
            <a:r>
              <a:rPr lang="zh-TW" altLang="en-US" sz="2800" b="1" dirty="0"/>
              <a:t>“論斷”</a:t>
            </a:r>
          </a:p>
        </p:txBody>
      </p:sp>
    </p:spTree>
    <p:extLst>
      <p:ext uri="{BB962C8B-B14F-4D97-AF65-F5344CB8AC3E}">
        <p14:creationId xmlns:p14="http://schemas.microsoft.com/office/powerpoint/2010/main" val="68644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9091" y="771550"/>
            <a:ext cx="6556824" cy="954107"/>
          </a:xfrm>
          <a:prstGeom prst="rect">
            <a:avLst/>
          </a:prstGeom>
          <a:ln w="57150"/>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TW" sz="2800" b="1" dirty="0">
                <a:solidFill>
                  <a:srgbClr val="FF0000"/>
                </a:solidFill>
              </a:rPr>
              <a:t>II. </a:t>
            </a:r>
            <a:r>
              <a:rPr lang="en-US" altLang="zh-TW" sz="2800" b="1" dirty="0"/>
              <a:t>Do not judge with different standard. </a:t>
            </a:r>
          </a:p>
          <a:p>
            <a:r>
              <a:rPr lang="en-US" altLang="zh-TW" sz="2800" b="1" dirty="0"/>
              <a:t>     </a:t>
            </a:r>
            <a:r>
              <a:rPr lang="zh-TW" altLang="zh-TW" sz="2800" b="1" dirty="0"/>
              <a:t>用不同的</a:t>
            </a:r>
            <a:r>
              <a:rPr lang="zh-TW" altLang="en-US" sz="2800" b="1" dirty="0"/>
              <a:t> </a:t>
            </a:r>
            <a:r>
              <a:rPr lang="zh-TW" altLang="zh-TW" sz="2800" b="1" dirty="0"/>
              <a:t>標準</a:t>
            </a:r>
            <a:r>
              <a:rPr lang="en-US" altLang="zh-TW" sz="2800" b="1" dirty="0"/>
              <a:t>, </a:t>
            </a:r>
            <a:r>
              <a:rPr lang="zh-TW" altLang="zh-TW" sz="2800" b="1" dirty="0"/>
              <a:t>是論斷</a:t>
            </a:r>
            <a:r>
              <a:rPr lang="en-US" altLang="zh-TW" sz="2800" b="1" dirty="0"/>
              <a:t>.</a:t>
            </a:r>
            <a:endParaRPr lang="zh-TW" altLang="en-US" sz="2800" dirty="0"/>
          </a:p>
        </p:txBody>
      </p:sp>
      <p:sp>
        <p:nvSpPr>
          <p:cNvPr id="5" name="矩形 4"/>
          <p:cNvSpPr/>
          <p:nvPr/>
        </p:nvSpPr>
        <p:spPr>
          <a:xfrm>
            <a:off x="1259632" y="2456624"/>
            <a:ext cx="6424462" cy="892552"/>
          </a:xfrm>
          <a:prstGeom prst="rect">
            <a:avLst/>
          </a:prstGeom>
        </p:spPr>
        <p:txBody>
          <a:bodyPr wrap="square">
            <a:spAutoFit/>
          </a:bodyPr>
          <a:lstStyle/>
          <a:p>
            <a:r>
              <a:rPr lang="zh-TW" altLang="zh-TW" sz="2600" b="1" dirty="0"/>
              <a:t>假冒為善的問題就是兩套標準</a:t>
            </a:r>
            <a:r>
              <a:rPr lang="en-US" altLang="zh-TW" sz="2600" b="1" dirty="0"/>
              <a:t>.</a:t>
            </a:r>
          </a:p>
          <a:p>
            <a:r>
              <a:rPr lang="en-US" altLang="zh-TW" sz="2600" b="1" dirty="0"/>
              <a:t>A  hypocrite has two sets of standards.</a:t>
            </a:r>
            <a:endParaRPr lang="zh-TW" altLang="en-US" sz="2600" b="1" dirty="0"/>
          </a:p>
        </p:txBody>
      </p:sp>
      <p:sp>
        <p:nvSpPr>
          <p:cNvPr id="6" name="向右箭號 5"/>
          <p:cNvSpPr/>
          <p:nvPr/>
        </p:nvSpPr>
        <p:spPr>
          <a:xfrm>
            <a:off x="899592" y="2557522"/>
            <a:ext cx="360040" cy="23025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Tree>
    <p:extLst>
      <p:ext uri="{BB962C8B-B14F-4D97-AF65-F5344CB8AC3E}">
        <p14:creationId xmlns:p14="http://schemas.microsoft.com/office/powerpoint/2010/main" val="137329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93" y="778648"/>
            <a:ext cx="2952328" cy="4205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611560" y="307013"/>
            <a:ext cx="2025234" cy="492443"/>
          </a:xfrm>
          <a:prstGeom prst="rect">
            <a:avLst/>
          </a:prstGeom>
        </p:spPr>
        <p:txBody>
          <a:bodyPr wrap="none">
            <a:spAutoFit/>
          </a:bodyPr>
          <a:lstStyle/>
          <a:p>
            <a:r>
              <a:rPr lang="en-US" altLang="zh-TW" sz="2600" b="1" u="sng" dirty="0"/>
              <a:t>Illustration 1:</a:t>
            </a:r>
            <a:endParaRPr lang="zh-TW" altLang="en-US" sz="2600" b="1" u="sng" dirty="0"/>
          </a:p>
        </p:txBody>
      </p:sp>
      <p:sp>
        <p:nvSpPr>
          <p:cNvPr id="4" name="矩形 3"/>
          <p:cNvSpPr/>
          <p:nvPr/>
        </p:nvSpPr>
        <p:spPr>
          <a:xfrm>
            <a:off x="5220072" y="1030593"/>
            <a:ext cx="2436436" cy="892552"/>
          </a:xfrm>
          <a:prstGeom prst="rect">
            <a:avLst/>
          </a:prstGeom>
        </p:spPr>
        <p:txBody>
          <a:bodyPr wrap="none">
            <a:spAutoFit/>
          </a:bodyPr>
          <a:lstStyle/>
          <a:p>
            <a:r>
              <a:rPr lang="zh-TW" altLang="en-US" sz="2600" b="1" dirty="0"/>
              <a:t>白內障手術</a:t>
            </a:r>
            <a:endParaRPr lang="en-US" altLang="zh-TW" sz="2600" b="1" dirty="0"/>
          </a:p>
          <a:p>
            <a:r>
              <a:rPr lang="en-US" altLang="zh-TW" sz="2600" b="1" dirty="0"/>
              <a:t>Cataract surgery</a:t>
            </a:r>
            <a:endParaRPr lang="zh-TW" altLang="en-US" sz="2600" b="1" dirty="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805" y="2238637"/>
            <a:ext cx="3528392" cy="2364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259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266190"/>
            <a:ext cx="2502031" cy="3759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圓角矩形圖說文字 1"/>
          <p:cNvSpPr/>
          <p:nvPr/>
        </p:nvSpPr>
        <p:spPr>
          <a:xfrm>
            <a:off x="4427984" y="195486"/>
            <a:ext cx="4260892" cy="1800200"/>
          </a:xfrm>
          <a:prstGeom prst="wedgeRoundRectCallout">
            <a:avLst>
              <a:gd name="adj1" fmla="val -66577"/>
              <a:gd name="adj2" fmla="val 92313"/>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5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14397"/>
            <a:ext cx="1656184" cy="15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3767" y="500294"/>
            <a:ext cx="1656067" cy="916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539552" y="314397"/>
            <a:ext cx="2025234" cy="492443"/>
          </a:xfrm>
          <a:prstGeom prst="rect">
            <a:avLst/>
          </a:prstGeom>
        </p:spPr>
        <p:txBody>
          <a:bodyPr wrap="none">
            <a:spAutoFit/>
          </a:bodyPr>
          <a:lstStyle/>
          <a:p>
            <a:r>
              <a:rPr lang="en-US" altLang="zh-TW" sz="2600" b="1" u="sng" dirty="0"/>
              <a:t>Illustration 2:</a:t>
            </a:r>
          </a:p>
        </p:txBody>
      </p:sp>
    </p:spTree>
    <p:extLst>
      <p:ext uri="{BB962C8B-B14F-4D97-AF65-F5344CB8AC3E}">
        <p14:creationId xmlns:p14="http://schemas.microsoft.com/office/powerpoint/2010/main" val="3513517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96" y="2787774"/>
            <a:ext cx="605298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80684"/>
            <a:ext cx="4320480" cy="237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352" y="442473"/>
            <a:ext cx="1975695" cy="1980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29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9512" y="195486"/>
            <a:ext cx="6120680" cy="4893647"/>
          </a:xfrm>
          <a:prstGeom prst="rect">
            <a:avLst/>
          </a:prstGeom>
        </p:spPr>
        <p:txBody>
          <a:bodyPr wrap="square">
            <a:spAutoFit/>
          </a:bodyPr>
          <a:lstStyle/>
          <a:p>
            <a:r>
              <a:rPr lang="en-US" altLang="zh-TW" sz="2600" b="1" baseline="30000" dirty="0"/>
              <a:t>1</a:t>
            </a:r>
            <a:r>
              <a:rPr lang="zh-TW" altLang="zh-TW" sz="2600" b="1" dirty="0"/>
              <a:t>你們不要論斷人，免得你們被論斷。</a:t>
            </a:r>
            <a:r>
              <a:rPr lang="en-US" altLang="zh-TW" sz="2600" b="1" baseline="30000" dirty="0"/>
              <a:t>2</a:t>
            </a:r>
            <a:r>
              <a:rPr lang="zh-TW" altLang="zh-TW" sz="2600" b="1" dirty="0"/>
              <a:t>因為你們怎樣論斷人，也必怎樣被論斷；你們用甚麼量器量給人，也必用甚麼量器量給你們。</a:t>
            </a:r>
            <a:r>
              <a:rPr lang="en-US" altLang="zh-TW" sz="2600" b="1" baseline="30000" dirty="0"/>
              <a:t>3</a:t>
            </a:r>
            <a:r>
              <a:rPr lang="zh-TW" altLang="zh-TW" sz="2600" b="1" dirty="0"/>
              <a:t>為甚麼看見你弟兄眼中有刺，卻不想自己眼中有梁木呢？</a:t>
            </a:r>
            <a:endParaRPr lang="en-US" altLang="zh-TW" sz="2600" b="1" dirty="0"/>
          </a:p>
          <a:p>
            <a:r>
              <a:rPr lang="en-US" altLang="zh-TW" sz="2600" b="1" baseline="30000" dirty="0"/>
              <a:t>1</a:t>
            </a:r>
            <a:r>
              <a:rPr lang="en-US" altLang="zh-TW" sz="2600" b="1" dirty="0"/>
              <a:t>""Judge not, that you be not judged." </a:t>
            </a:r>
            <a:r>
              <a:rPr lang="en-US" altLang="zh-TW" sz="2600" b="1" baseline="30000" dirty="0"/>
              <a:t>2</a:t>
            </a:r>
            <a:r>
              <a:rPr lang="en-US" altLang="zh-TW" sz="2600" b="1" dirty="0"/>
              <a:t>"For with the judgment you pronounce you will be judged, and with the measure you use it will be measured to you." </a:t>
            </a:r>
            <a:r>
              <a:rPr lang="en-US" altLang="zh-TW" sz="2600" b="1" baseline="30000" dirty="0"/>
              <a:t>3</a:t>
            </a:r>
            <a:r>
              <a:rPr lang="en-US" altLang="zh-TW" sz="2600" b="1" dirty="0"/>
              <a:t>"Why do you see the speck that is in your brother's eye, but do not notice the log that is in your own eye?" </a:t>
            </a:r>
            <a:endParaRPr lang="zh-TW" altLang="en-US" sz="2600" b="1" dirty="0"/>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260" y="627533"/>
            <a:ext cx="2642228" cy="363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41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528" y="123478"/>
            <a:ext cx="5760640" cy="5693866"/>
          </a:xfrm>
          <a:prstGeom prst="rect">
            <a:avLst/>
          </a:prstGeom>
        </p:spPr>
        <p:txBody>
          <a:bodyPr wrap="square">
            <a:spAutoFit/>
          </a:bodyPr>
          <a:lstStyle/>
          <a:p>
            <a:r>
              <a:rPr lang="en-US" altLang="zh-TW" sz="2600" b="1" baseline="30000" dirty="0"/>
              <a:t>4</a:t>
            </a:r>
            <a:r>
              <a:rPr lang="zh-TW" altLang="zh-TW" sz="2600" b="1" dirty="0"/>
              <a:t>你自己眼中有梁木，怎能對你弟兄說：容我去掉你眼中的刺呢？</a:t>
            </a:r>
            <a:r>
              <a:rPr lang="en-US" altLang="zh-TW" sz="2600" b="1" baseline="30000" dirty="0"/>
              <a:t>5</a:t>
            </a:r>
            <a:r>
              <a:rPr lang="zh-TW" altLang="zh-TW" sz="2600" b="1" dirty="0"/>
              <a:t>你這假冒為善的人！先去掉自己眼中的梁木，然後才能看得清楚，去掉你弟兄眼中的刺。【太</a:t>
            </a:r>
            <a:r>
              <a:rPr lang="en-US" altLang="zh-TW" sz="2600" b="1" dirty="0"/>
              <a:t> 7:1~5</a:t>
            </a:r>
            <a:r>
              <a:rPr lang="zh-TW" altLang="zh-TW" sz="2600" b="1" dirty="0"/>
              <a:t>】 </a:t>
            </a:r>
            <a:endParaRPr lang="en-US" altLang="zh-TW" sz="2600" b="1" dirty="0"/>
          </a:p>
          <a:p>
            <a:r>
              <a:rPr lang="en-US" altLang="zh-TW" sz="2600" b="1" baseline="30000" dirty="0"/>
              <a:t>4</a:t>
            </a:r>
            <a:r>
              <a:rPr lang="en-US" altLang="zh-TW" sz="2600" b="1" dirty="0"/>
              <a:t>"Or how can you say to your brother, 'Let me take the speck out of your eye,' when there is the log in your own eye?" </a:t>
            </a:r>
            <a:r>
              <a:rPr lang="en-US" altLang="zh-TW" sz="2600" b="1" baseline="30000" dirty="0"/>
              <a:t>5</a:t>
            </a:r>
            <a:r>
              <a:rPr lang="en-US" altLang="zh-TW" sz="2600" b="1" dirty="0"/>
              <a:t>"You hypocrite, first take the log out of your own eye, and then you will see clearly to take the speck out of your brother's eye. " </a:t>
            </a:r>
            <a:r>
              <a:rPr lang="zh-TW" altLang="zh-TW" sz="2600" b="1" dirty="0"/>
              <a:t>【</a:t>
            </a:r>
            <a:r>
              <a:rPr lang="en-US" altLang="zh-TW" sz="2600" b="1" dirty="0"/>
              <a:t>Matt 7:1~5</a:t>
            </a:r>
            <a:r>
              <a:rPr lang="zh-TW" altLang="zh-TW" sz="2600" b="1" dirty="0"/>
              <a:t>】</a:t>
            </a:r>
          </a:p>
          <a:p>
            <a:br>
              <a:rPr lang="en-US" altLang="zh-TW" sz="2600" dirty="0"/>
            </a:br>
            <a:endParaRPr lang="zh-TW" altLang="en-US" sz="2600"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627534"/>
            <a:ext cx="301671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69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886" y="267494"/>
            <a:ext cx="4720781" cy="458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971600" y="627534"/>
            <a:ext cx="2185214" cy="89255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zh-TW" altLang="zh-TW" sz="2600" b="1" dirty="0"/>
              <a:t>假冒為善的人</a:t>
            </a:r>
            <a:endParaRPr lang="en-US" altLang="zh-TW" sz="2600" b="1" dirty="0"/>
          </a:p>
          <a:p>
            <a:r>
              <a:rPr lang="en-US" altLang="zh-TW" sz="2600" b="1" dirty="0"/>
              <a:t>   hypocrite</a:t>
            </a:r>
            <a:endParaRPr lang="zh-TW" altLang="en-US" sz="2600" dirty="0"/>
          </a:p>
        </p:txBody>
      </p:sp>
    </p:spTree>
    <p:extLst>
      <p:ext uri="{BB962C8B-B14F-4D97-AF65-F5344CB8AC3E}">
        <p14:creationId xmlns:p14="http://schemas.microsoft.com/office/powerpoint/2010/main" val="2210213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339502"/>
            <a:ext cx="2025234" cy="492443"/>
          </a:xfrm>
          <a:prstGeom prst="rect">
            <a:avLst/>
          </a:prstGeom>
        </p:spPr>
        <p:txBody>
          <a:bodyPr wrap="none">
            <a:spAutoFit/>
          </a:bodyPr>
          <a:lstStyle/>
          <a:p>
            <a:r>
              <a:rPr lang="en-US" altLang="zh-TW" sz="2600" b="1" u="sng" dirty="0"/>
              <a:t>Illustration 3:</a:t>
            </a:r>
            <a:endParaRPr lang="zh-TW" altLang="zh-TW" sz="2600" b="1" u="sng"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942" y="987574"/>
            <a:ext cx="6144683"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847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9632" y="564521"/>
            <a:ext cx="5768142" cy="954107"/>
          </a:xfrm>
          <a:prstGeom prst="rect">
            <a:avLst/>
          </a:prstGeom>
          <a:ln w="57150"/>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TW" sz="2800" b="1" dirty="0">
                <a:solidFill>
                  <a:srgbClr val="FF0000"/>
                </a:solidFill>
              </a:rPr>
              <a:t>III. </a:t>
            </a:r>
            <a:r>
              <a:rPr lang="en-US" altLang="zh-TW" sz="2800" b="1" dirty="0"/>
              <a:t>Do not judge the motive lightly. </a:t>
            </a:r>
          </a:p>
          <a:p>
            <a:r>
              <a:rPr lang="en-US" altLang="zh-TW" sz="2800" b="1" dirty="0"/>
              <a:t>     </a:t>
            </a:r>
            <a:r>
              <a:rPr lang="zh-TW" altLang="zh-TW" sz="2800" b="1" dirty="0"/>
              <a:t>不要輕易論斷別人的動機</a:t>
            </a:r>
            <a:endParaRPr lang="zh-TW" altLang="en-US" sz="2800" b="1" dirty="0"/>
          </a:p>
        </p:txBody>
      </p:sp>
      <p:pic>
        <p:nvPicPr>
          <p:cNvPr id="6146" name="Picture 2" descr="https://tse4.mm.bing.net/th?id=OIP.Nk38KkhknkoQO_jGsUj2QwHaE8&amp;pid=Api&amp;P=0&amp;w=265&amp;h=1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851670"/>
            <a:ext cx="431234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114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7534"/>
            <a:ext cx="7560840" cy="954107"/>
          </a:xfrm>
          <a:prstGeom prst="rect">
            <a:avLst/>
          </a:prstGeom>
        </p:spPr>
        <p:txBody>
          <a:bodyPr wrap="square">
            <a:spAutoFit/>
          </a:bodyPr>
          <a:lstStyle/>
          <a:p>
            <a:r>
              <a:rPr lang="en-US" altLang="zh-TW" sz="2800" dirty="0">
                <a:solidFill>
                  <a:srgbClr val="FF0000"/>
                </a:solidFill>
                <a:sym typeface="Wingdings"/>
              </a:rPr>
              <a:t></a:t>
            </a:r>
            <a:r>
              <a:rPr lang="en-US" altLang="zh-TW" dirty="0"/>
              <a:t>“</a:t>
            </a:r>
            <a:r>
              <a:rPr lang="zh-TW" altLang="zh-TW" sz="2800" b="1" dirty="0"/>
              <a:t>審判</a:t>
            </a:r>
            <a:r>
              <a:rPr lang="en-US" altLang="zh-TW" sz="2800" b="1" dirty="0"/>
              <a:t>”</a:t>
            </a:r>
            <a:r>
              <a:rPr lang="zh-TW" altLang="zh-TW" sz="2800" b="1" dirty="0"/>
              <a:t>的英文是</a:t>
            </a:r>
            <a:r>
              <a:rPr lang="en-US" altLang="zh-TW" sz="2800" b="1" dirty="0"/>
              <a:t> Judge, </a:t>
            </a:r>
          </a:p>
          <a:p>
            <a:r>
              <a:rPr lang="en-US" altLang="zh-TW" sz="2800" b="1" dirty="0"/>
              <a:t>    </a:t>
            </a:r>
            <a:r>
              <a:rPr lang="zh-TW" altLang="zh-TW" sz="2800" b="1" dirty="0"/>
              <a:t>希臘文是 </a:t>
            </a:r>
            <a:r>
              <a:rPr lang="en-US" altLang="zh-TW" sz="2800" b="1" dirty="0" err="1"/>
              <a:t>krino</a:t>
            </a:r>
            <a:r>
              <a:rPr lang="en-US" altLang="zh-TW" sz="2800" b="1" dirty="0"/>
              <a:t>, “</a:t>
            </a:r>
            <a:r>
              <a:rPr lang="en-US" altLang="zh-TW" sz="2800" b="1" dirty="0" err="1">
                <a:latin typeface="Bwgrki" panose="02000400000000000000" pitchFamily="2" charset="0"/>
              </a:rPr>
              <a:t>krivnw</a:t>
            </a:r>
            <a:r>
              <a:rPr lang="en-US" altLang="zh-TW" sz="2800" b="1" dirty="0"/>
              <a:t>”.</a:t>
            </a:r>
            <a:endParaRPr lang="zh-TW" altLang="en-US" sz="2800" b="1" dirty="0"/>
          </a:p>
        </p:txBody>
      </p:sp>
      <p:sp>
        <p:nvSpPr>
          <p:cNvPr id="4" name="矩形 3"/>
          <p:cNvSpPr/>
          <p:nvPr/>
        </p:nvSpPr>
        <p:spPr>
          <a:xfrm>
            <a:off x="611560" y="2553546"/>
            <a:ext cx="5544616" cy="1384995"/>
          </a:xfrm>
          <a:prstGeom prst="rect">
            <a:avLst/>
          </a:prstGeom>
        </p:spPr>
        <p:txBody>
          <a:bodyPr wrap="square">
            <a:spAutoFit/>
          </a:bodyPr>
          <a:lstStyle/>
          <a:p>
            <a:r>
              <a:rPr lang="zh-TW" altLang="en-US" sz="2800" b="1" dirty="0">
                <a:solidFill>
                  <a:srgbClr val="FF0000"/>
                </a:solidFill>
              </a:rPr>
              <a:t>→</a:t>
            </a:r>
            <a:r>
              <a:rPr lang="zh-TW" altLang="zh-TW" sz="2800" b="1" dirty="0"/>
              <a:t>中文翻譯成為兩個詞</a:t>
            </a:r>
            <a:r>
              <a:rPr lang="en-US" altLang="zh-TW" sz="2800" b="1" dirty="0"/>
              <a:t>, </a:t>
            </a:r>
          </a:p>
          <a:p>
            <a:r>
              <a:rPr lang="en-US" altLang="zh-TW" sz="2800" b="1" dirty="0"/>
              <a:t>    </a:t>
            </a:r>
            <a:r>
              <a:rPr lang="zh-TW" altLang="zh-TW" sz="2800" b="1" dirty="0"/>
              <a:t>一個是 </a:t>
            </a:r>
            <a:r>
              <a:rPr lang="en-US" altLang="zh-TW" sz="2800" b="1" dirty="0"/>
              <a:t>“</a:t>
            </a:r>
            <a:r>
              <a:rPr lang="zh-TW" altLang="zh-TW" sz="2800" b="1" dirty="0"/>
              <a:t>審判</a:t>
            </a:r>
            <a:r>
              <a:rPr lang="en-US" altLang="zh-TW" sz="2800" b="1" dirty="0"/>
              <a:t>” </a:t>
            </a:r>
            <a:r>
              <a:rPr lang="zh-TW" altLang="zh-TW" sz="2800" b="1" dirty="0"/>
              <a:t>表是好的</a:t>
            </a:r>
            <a:endParaRPr lang="en-US" altLang="zh-TW" sz="2800" b="1" dirty="0"/>
          </a:p>
          <a:p>
            <a:r>
              <a:rPr lang="zh-TW" altLang="en-US" sz="2800" b="1" dirty="0"/>
              <a:t>    一個是 “論斷” 表示是不好的</a:t>
            </a:r>
            <a:r>
              <a:rPr lang="en-US" altLang="zh-TW" sz="2800" b="1" dirty="0"/>
              <a:t>.</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65492"/>
            <a:ext cx="266382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77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330729"/>
            <a:ext cx="2025234" cy="492443"/>
          </a:xfrm>
          <a:prstGeom prst="rect">
            <a:avLst/>
          </a:prstGeom>
        </p:spPr>
        <p:txBody>
          <a:bodyPr wrap="none">
            <a:spAutoFit/>
          </a:bodyPr>
          <a:lstStyle/>
          <a:p>
            <a:r>
              <a:rPr lang="en-US" altLang="zh-TW" sz="2600" b="1" u="sng" dirty="0"/>
              <a:t>Illustration 4</a:t>
            </a:r>
            <a:r>
              <a:rPr lang="en-US" altLang="zh-TW" sz="2600" b="1" dirty="0"/>
              <a:t>:</a:t>
            </a:r>
            <a:endParaRPr lang="zh-TW" altLang="en-US" sz="2600" b="1" dirty="0"/>
          </a:p>
        </p:txBody>
      </p:sp>
      <p:pic>
        <p:nvPicPr>
          <p:cNvPr id="5122" name="Picture 2" descr="http://ichthyosapiens.com/film/12AngryMen/JurorCountAndArrang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91630"/>
            <a:ext cx="6264696" cy="341247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054915" y="699542"/>
            <a:ext cx="1875000" cy="492443"/>
          </a:xfrm>
          <a:prstGeom prst="rect">
            <a:avLst/>
          </a:prstGeom>
        </p:spPr>
        <p:txBody>
          <a:bodyPr wrap="none">
            <a:spAutoFit/>
          </a:bodyPr>
          <a:lstStyle/>
          <a:p>
            <a:r>
              <a:rPr lang="en-US" altLang="zh-TW" sz="2600" b="1" dirty="0"/>
              <a:t>Murder trial</a:t>
            </a:r>
            <a:endParaRPr lang="zh-TW" altLang="en-US" sz="2600" b="1" dirty="0"/>
          </a:p>
        </p:txBody>
      </p:sp>
    </p:spTree>
    <p:extLst>
      <p:ext uri="{BB962C8B-B14F-4D97-AF65-F5344CB8AC3E}">
        <p14:creationId xmlns:p14="http://schemas.microsoft.com/office/powerpoint/2010/main" val="1238571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8538" y="555526"/>
            <a:ext cx="8633942" cy="3693319"/>
          </a:xfrm>
          <a:prstGeom prst="rect">
            <a:avLst/>
          </a:prstGeom>
        </p:spPr>
        <p:txBody>
          <a:bodyPr wrap="square">
            <a:spAutoFit/>
          </a:bodyPr>
          <a:lstStyle/>
          <a:p>
            <a:r>
              <a:rPr lang="en-US" altLang="zh-TW" sz="2600" b="1" baseline="30000" dirty="0"/>
              <a:t>1</a:t>
            </a:r>
            <a:r>
              <a:rPr lang="zh-TW" altLang="zh-TW" sz="2600" b="1" dirty="0"/>
              <a:t>人應當以我們為基督的執事，為神奧祕事的管家。</a:t>
            </a:r>
            <a:r>
              <a:rPr lang="en-US" altLang="zh-TW" sz="2600" b="1" baseline="30000" dirty="0"/>
              <a:t>2</a:t>
            </a:r>
            <a:r>
              <a:rPr lang="zh-TW" altLang="zh-TW" sz="2600" b="1" dirty="0"/>
              <a:t>所求於管家的，是要他有忠心。</a:t>
            </a:r>
            <a:r>
              <a:rPr lang="en-US" altLang="zh-TW" sz="2600" b="1" baseline="30000" dirty="0"/>
              <a:t>3</a:t>
            </a:r>
            <a:r>
              <a:rPr lang="zh-TW" altLang="zh-TW" sz="2600" b="1" dirty="0"/>
              <a:t>我被你們論斷，或被別人論斷，我都以為極小的事；連我自己也不論斷自己。</a:t>
            </a:r>
            <a:r>
              <a:rPr lang="en-US" altLang="zh-TW" sz="2600" b="1" baseline="30000" dirty="0"/>
              <a:t>4</a:t>
            </a:r>
            <a:r>
              <a:rPr lang="zh-TW" altLang="zh-TW" sz="2600" b="1" dirty="0"/>
              <a:t>我雖不覺得自己有錯，卻也不能因此得以稱義；但判斷我的乃是主。</a:t>
            </a:r>
            <a:r>
              <a:rPr lang="en-US" altLang="zh-TW" sz="2600" b="1" baseline="30000" dirty="0"/>
              <a:t> 1</a:t>
            </a:r>
            <a:r>
              <a:rPr lang="en-US" altLang="zh-TW" sz="2600" b="1" dirty="0"/>
              <a:t>This is how one should regard us, as servants of Christ and stewards of the mysteries of God. </a:t>
            </a:r>
            <a:r>
              <a:rPr lang="en-US" altLang="zh-TW" sz="2600" b="1" baseline="30000" dirty="0"/>
              <a:t>2</a:t>
            </a:r>
            <a:r>
              <a:rPr lang="en-US" altLang="zh-TW" sz="2600" b="1" dirty="0"/>
              <a:t>Moreover, it is required of stewards that they be found trustworthy. </a:t>
            </a:r>
            <a:r>
              <a:rPr lang="en-US" altLang="zh-TW" sz="2600" b="1" baseline="30000" dirty="0"/>
              <a:t>3</a:t>
            </a:r>
            <a:r>
              <a:rPr lang="en-US" altLang="zh-TW" sz="2600" b="1" dirty="0"/>
              <a:t>But with me it is a very small thing that I should be judged by you or by any human court. In fact, I do not even judge myself. </a:t>
            </a:r>
            <a:endParaRPr lang="zh-TW" altLang="en-US" sz="2600" b="1" dirty="0"/>
          </a:p>
        </p:txBody>
      </p:sp>
    </p:spTree>
    <p:extLst>
      <p:ext uri="{BB962C8B-B14F-4D97-AF65-F5344CB8AC3E}">
        <p14:creationId xmlns:p14="http://schemas.microsoft.com/office/powerpoint/2010/main" val="1521636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339502"/>
            <a:ext cx="8817550" cy="4493538"/>
          </a:xfrm>
          <a:prstGeom prst="rect">
            <a:avLst/>
          </a:prstGeom>
        </p:spPr>
        <p:txBody>
          <a:bodyPr wrap="square">
            <a:spAutoFit/>
          </a:bodyPr>
          <a:lstStyle/>
          <a:p>
            <a:r>
              <a:rPr lang="en-US" altLang="zh-TW" sz="2600" b="1" baseline="30000" dirty="0"/>
              <a:t>4</a:t>
            </a:r>
            <a:r>
              <a:rPr lang="zh-TW" altLang="zh-TW" sz="2600" b="1" dirty="0"/>
              <a:t>我雖不覺得自己有錯，卻也不能因此得以稱義；但判斷我的乃是主。</a:t>
            </a:r>
            <a:r>
              <a:rPr lang="en-US" altLang="zh-TW" sz="2600" b="1" baseline="30000" dirty="0"/>
              <a:t>5</a:t>
            </a:r>
            <a:r>
              <a:rPr lang="zh-TW" altLang="zh-TW" sz="2600" b="1" dirty="0"/>
              <a:t>所以，時候未到，甚麼都不要論斷，只等主來，他要照出</a:t>
            </a:r>
            <a:r>
              <a:rPr lang="zh-TW" altLang="zh-TW" sz="2600" b="1" dirty="0">
                <a:solidFill>
                  <a:srgbClr val="FF0000"/>
                </a:solidFill>
              </a:rPr>
              <a:t>暗中的隱情</a:t>
            </a:r>
            <a:r>
              <a:rPr lang="zh-TW" altLang="zh-TW" sz="2600" b="1" dirty="0"/>
              <a:t>，顯明</a:t>
            </a:r>
            <a:r>
              <a:rPr lang="zh-TW" altLang="zh-TW" sz="2600" b="1" dirty="0">
                <a:solidFill>
                  <a:srgbClr val="FF0000"/>
                </a:solidFill>
              </a:rPr>
              <a:t>人心的意念</a:t>
            </a:r>
            <a:r>
              <a:rPr lang="zh-TW" altLang="zh-TW" sz="2600" b="1" dirty="0"/>
              <a:t>。那時，各人要從神那裡得著稱讚。【林前</a:t>
            </a:r>
            <a:r>
              <a:rPr lang="en-US" altLang="zh-TW" sz="2600" b="1" dirty="0"/>
              <a:t> 4:1~5</a:t>
            </a:r>
            <a:r>
              <a:rPr lang="zh-TW" altLang="zh-TW" sz="2600" b="1" dirty="0"/>
              <a:t>】</a:t>
            </a:r>
            <a:r>
              <a:rPr lang="en-US" altLang="zh-TW" sz="2600" b="1" baseline="30000" dirty="0"/>
              <a:t> </a:t>
            </a:r>
          </a:p>
          <a:p>
            <a:r>
              <a:rPr lang="en-US" altLang="zh-TW" sz="2600" b="1" baseline="30000" dirty="0"/>
              <a:t>4</a:t>
            </a:r>
            <a:r>
              <a:rPr lang="en-US" altLang="zh-TW" sz="2600" b="1" dirty="0"/>
              <a:t>I am not aware of anything against myself, but I am not thereby acquitted. It is the Lord who judges me. </a:t>
            </a:r>
            <a:r>
              <a:rPr lang="en-US" altLang="zh-TW" sz="2600" b="1" baseline="30000" dirty="0"/>
              <a:t>5</a:t>
            </a:r>
            <a:r>
              <a:rPr lang="en-US" altLang="zh-TW" sz="2600" b="1" dirty="0"/>
              <a:t>Therefore do not pronounce judgment before the time, before the Lord comes, who will bring to light </a:t>
            </a:r>
            <a:r>
              <a:rPr lang="en-US" altLang="zh-TW" sz="2600" b="1" dirty="0">
                <a:solidFill>
                  <a:srgbClr val="FF0000"/>
                </a:solidFill>
              </a:rPr>
              <a:t>the things now hidden in darkness </a:t>
            </a:r>
            <a:r>
              <a:rPr lang="en-US" altLang="zh-TW" sz="2600" b="1" dirty="0"/>
              <a:t>and will disclose </a:t>
            </a:r>
            <a:r>
              <a:rPr lang="en-US" altLang="zh-TW" sz="2600" b="1" dirty="0">
                <a:solidFill>
                  <a:srgbClr val="FF0000"/>
                </a:solidFill>
              </a:rPr>
              <a:t>the purposes of the heart</a:t>
            </a:r>
            <a:r>
              <a:rPr lang="en-US" altLang="zh-TW" sz="2600" b="1" dirty="0"/>
              <a:t>. Then each one will receive his commendation from God. </a:t>
            </a:r>
          </a:p>
          <a:p>
            <a:r>
              <a:rPr lang="zh-TW" altLang="zh-TW" sz="2600" b="1" dirty="0"/>
              <a:t>【</a:t>
            </a:r>
            <a:r>
              <a:rPr lang="en-US" altLang="zh-TW" sz="2600" b="1" dirty="0"/>
              <a:t>1Cor 4:1~5</a:t>
            </a:r>
            <a:r>
              <a:rPr lang="zh-TW" altLang="zh-TW" sz="2600" b="1" dirty="0"/>
              <a:t>】</a:t>
            </a:r>
            <a:endParaRPr lang="zh-TW" altLang="en-US" sz="2600" b="1" dirty="0"/>
          </a:p>
        </p:txBody>
      </p:sp>
    </p:spTree>
    <p:extLst>
      <p:ext uri="{BB962C8B-B14F-4D97-AF65-F5344CB8AC3E}">
        <p14:creationId xmlns:p14="http://schemas.microsoft.com/office/powerpoint/2010/main" val="1374007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298" y="356056"/>
            <a:ext cx="2025234" cy="492443"/>
          </a:xfrm>
          <a:prstGeom prst="rect">
            <a:avLst/>
          </a:prstGeom>
        </p:spPr>
        <p:txBody>
          <a:bodyPr wrap="none">
            <a:spAutoFit/>
          </a:bodyPr>
          <a:lstStyle/>
          <a:p>
            <a:r>
              <a:rPr lang="en-US" altLang="zh-TW" sz="2600" b="1" u="sng" dirty="0"/>
              <a:t>Illustration 5:</a:t>
            </a:r>
            <a:endParaRPr lang="zh-TW" altLang="zh-TW" sz="2600" b="1" u="sng" dirty="0"/>
          </a:p>
        </p:txBody>
      </p:sp>
      <p:pic>
        <p:nvPicPr>
          <p:cNvPr id="1127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67494"/>
            <a:ext cx="4137248" cy="471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945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6992" y="38418"/>
            <a:ext cx="2450791" cy="523220"/>
          </a:xfrm>
          <a:prstGeom prst="rect">
            <a:avLst/>
          </a:prstGeom>
          <a:solidFill>
            <a:srgbClr val="FFFF00"/>
          </a:solidFill>
        </p:spPr>
        <p:txBody>
          <a:bodyPr wrap="square">
            <a:spAutoFit/>
          </a:bodyPr>
          <a:lstStyle/>
          <a:p>
            <a:r>
              <a:rPr lang="en-US" altLang="zh-TW" sz="2800" b="1" u="sng" dirty="0">
                <a:solidFill>
                  <a:srgbClr val="FF0000"/>
                </a:solidFill>
              </a:rPr>
              <a:t>Summary </a:t>
            </a:r>
            <a:r>
              <a:rPr lang="zh-TW" altLang="zh-TW" sz="2800" b="1" u="sng" dirty="0">
                <a:solidFill>
                  <a:srgbClr val="FF0000"/>
                </a:solidFill>
              </a:rPr>
              <a:t>小結</a:t>
            </a:r>
          </a:p>
        </p:txBody>
      </p:sp>
      <p:sp>
        <p:nvSpPr>
          <p:cNvPr id="3" name="矩形 2"/>
          <p:cNvSpPr/>
          <p:nvPr/>
        </p:nvSpPr>
        <p:spPr>
          <a:xfrm>
            <a:off x="154849" y="627534"/>
            <a:ext cx="8881648" cy="4154984"/>
          </a:xfrm>
          <a:prstGeom prst="rect">
            <a:avLst/>
          </a:prstGeom>
        </p:spPr>
        <p:txBody>
          <a:bodyPr wrap="square">
            <a:spAutoFit/>
          </a:bodyPr>
          <a:lstStyle/>
          <a:p>
            <a:r>
              <a:rPr lang="zh-TW" altLang="zh-TW" sz="2400" b="1" dirty="0"/>
              <a:t>我們需要做公平公正的判斷</a:t>
            </a:r>
            <a:r>
              <a:rPr lang="en-US" altLang="zh-TW" sz="2400" b="1" dirty="0"/>
              <a:t>. </a:t>
            </a:r>
            <a:r>
              <a:rPr lang="zh-TW" altLang="zh-TW" sz="2400" b="1" dirty="0"/>
              <a:t>因為這是平安健康的社會所需要的基本要素</a:t>
            </a:r>
            <a:r>
              <a:rPr lang="en-US" altLang="zh-TW" sz="2400" b="1" dirty="0"/>
              <a:t>. </a:t>
            </a:r>
          </a:p>
          <a:p>
            <a:r>
              <a:rPr lang="en-US" altLang="zh-TW" sz="2400" b="1" dirty="0"/>
              <a:t>We need to make fair and equitable judgments because this is the basic element required for a safe and healthy society.</a:t>
            </a:r>
          </a:p>
          <a:p>
            <a:r>
              <a:rPr lang="zh-TW" altLang="en-US" sz="2400" b="1" dirty="0">
                <a:solidFill>
                  <a:srgbClr val="FF0000"/>
                </a:solidFill>
                <a:sym typeface="Wingdings"/>
              </a:rPr>
              <a:t></a:t>
            </a:r>
            <a:r>
              <a:rPr lang="zh-TW" altLang="zh-TW" sz="2400" b="1" dirty="0"/>
              <a:t>兩種不對的審判</a:t>
            </a:r>
            <a:r>
              <a:rPr lang="en-US" altLang="zh-TW" sz="2400" b="1" dirty="0"/>
              <a:t>, </a:t>
            </a:r>
            <a:r>
              <a:rPr lang="zh-TW" altLang="zh-TW" sz="2400" b="1" dirty="0"/>
              <a:t>或者說論斷是</a:t>
            </a:r>
            <a:r>
              <a:rPr lang="en-US" altLang="zh-TW" sz="2400" b="1" dirty="0"/>
              <a:t>:The two wrong judgments are:</a:t>
            </a:r>
            <a:endParaRPr lang="zh-TW" altLang="zh-TW" sz="2400" b="1" dirty="0"/>
          </a:p>
          <a:p>
            <a:r>
              <a:rPr lang="en-US" altLang="zh-TW" sz="2400" b="1" dirty="0">
                <a:solidFill>
                  <a:srgbClr val="FF0000"/>
                </a:solidFill>
              </a:rPr>
              <a:t>1. </a:t>
            </a:r>
            <a:r>
              <a:rPr lang="zh-TW" altLang="zh-TW" sz="2400" b="1" dirty="0"/>
              <a:t>假冒為善</a:t>
            </a:r>
            <a:r>
              <a:rPr lang="en-US" altLang="zh-TW" sz="2400" b="1" dirty="0"/>
              <a:t>—</a:t>
            </a:r>
            <a:r>
              <a:rPr lang="zh-TW" altLang="zh-TW" sz="2400" b="1" dirty="0"/>
              <a:t>兩種不同的標準</a:t>
            </a:r>
            <a:r>
              <a:rPr lang="en-US" altLang="zh-TW" sz="2400" b="1" dirty="0"/>
              <a:t>.</a:t>
            </a:r>
          </a:p>
          <a:p>
            <a:r>
              <a:rPr lang="en-US" altLang="zh-TW" sz="2400" b="1" dirty="0"/>
              <a:t>     Hypocrite-two different standards.</a:t>
            </a:r>
            <a:endParaRPr lang="zh-TW" altLang="zh-TW" sz="2400" b="1" dirty="0"/>
          </a:p>
          <a:p>
            <a:r>
              <a:rPr lang="en-US" altLang="zh-TW" sz="2400" b="1" dirty="0">
                <a:solidFill>
                  <a:srgbClr val="FF0000"/>
                </a:solidFill>
              </a:rPr>
              <a:t>2. </a:t>
            </a:r>
            <a:r>
              <a:rPr lang="zh-TW" altLang="zh-TW" sz="2400" b="1" dirty="0"/>
              <a:t>論斷人家的動機</a:t>
            </a:r>
            <a:r>
              <a:rPr lang="en-US" altLang="zh-TW" sz="2400" b="1" dirty="0"/>
              <a:t>—</a:t>
            </a:r>
            <a:r>
              <a:rPr lang="zh-TW" altLang="zh-TW" sz="2400" b="1" dirty="0"/>
              <a:t>沒有經過審慎的調查和求證</a:t>
            </a:r>
            <a:r>
              <a:rPr lang="en-US" altLang="zh-TW" sz="2400" b="1" dirty="0"/>
              <a:t>, </a:t>
            </a:r>
            <a:r>
              <a:rPr lang="zh-TW" altLang="zh-TW" sz="2400" b="1" dirty="0"/>
              <a:t>就怪別人動機不</a:t>
            </a:r>
            <a:endParaRPr lang="en-US" altLang="zh-TW" sz="2400" b="1" dirty="0"/>
          </a:p>
          <a:p>
            <a:r>
              <a:rPr lang="en-US" altLang="zh-TW" sz="2400" b="1" dirty="0"/>
              <a:t>    </a:t>
            </a:r>
            <a:r>
              <a:rPr lang="zh-TW" altLang="zh-TW" sz="2400" b="1" dirty="0"/>
              <a:t>良</a:t>
            </a:r>
            <a:r>
              <a:rPr lang="en-US" altLang="zh-TW" sz="2400" b="1" dirty="0"/>
              <a:t>. </a:t>
            </a:r>
          </a:p>
          <a:p>
            <a:r>
              <a:rPr lang="en-US" altLang="zh-TW" sz="2400" b="1" dirty="0"/>
              <a:t>    Judging the motives of others-Without careful investigation and</a:t>
            </a:r>
          </a:p>
          <a:p>
            <a:r>
              <a:rPr lang="en-US" altLang="zh-TW" sz="2400" b="1" dirty="0"/>
              <a:t>    verification, you blame others for their poor motivations.</a:t>
            </a:r>
            <a:endParaRPr lang="zh-TW" altLang="zh-TW" sz="2400" b="1" dirty="0"/>
          </a:p>
        </p:txBody>
      </p:sp>
    </p:spTree>
    <p:extLst>
      <p:ext uri="{BB962C8B-B14F-4D97-AF65-F5344CB8AC3E}">
        <p14:creationId xmlns:p14="http://schemas.microsoft.com/office/powerpoint/2010/main" val="2175911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64820" y="509836"/>
            <a:ext cx="4608512" cy="954107"/>
          </a:xfrm>
          <a:prstGeom prst="rect">
            <a:avLst/>
          </a:prstGeom>
          <a:ln w="57150"/>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TW" sz="2800" b="1" dirty="0">
                <a:solidFill>
                  <a:srgbClr val="FF0000"/>
                </a:solidFill>
              </a:rPr>
              <a:t>IV. </a:t>
            </a:r>
            <a:r>
              <a:rPr lang="en-US" altLang="zh-TW" sz="2800" b="1" dirty="0"/>
              <a:t>Better Way—Forgiveness</a:t>
            </a:r>
          </a:p>
          <a:p>
            <a:r>
              <a:rPr lang="en-US" altLang="zh-TW" sz="2800" b="1" dirty="0"/>
              <a:t>     </a:t>
            </a:r>
            <a:r>
              <a:rPr lang="zh-TW" altLang="zh-TW" sz="2800" b="1" dirty="0"/>
              <a:t>更好的方法</a:t>
            </a:r>
            <a:r>
              <a:rPr lang="en-US" altLang="zh-TW" sz="2800" b="1" dirty="0"/>
              <a:t>—</a:t>
            </a:r>
            <a:r>
              <a:rPr lang="zh-TW" altLang="zh-TW" sz="2800" b="1" dirty="0"/>
              <a:t>赦免</a:t>
            </a:r>
            <a:r>
              <a:rPr lang="en-US" altLang="zh-TW" sz="2800" b="1" dirty="0"/>
              <a:t>.</a:t>
            </a:r>
            <a:endParaRPr lang="zh-TW" altLang="zh-TW" sz="2800" dirty="0"/>
          </a:p>
        </p:txBody>
      </p:sp>
      <p:pic>
        <p:nvPicPr>
          <p:cNvPr id="15364" name="Picture 4" descr="https://news.continuingstudies.wisc.edu/wp-content/uploads/photo_forgiveness-2015-e15337345717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5" y="1779662"/>
            <a:ext cx="4537637"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852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411510"/>
            <a:ext cx="2025234" cy="492443"/>
          </a:xfrm>
          <a:prstGeom prst="rect">
            <a:avLst/>
          </a:prstGeom>
        </p:spPr>
        <p:txBody>
          <a:bodyPr wrap="none">
            <a:spAutoFit/>
          </a:bodyPr>
          <a:lstStyle/>
          <a:p>
            <a:r>
              <a:rPr lang="en-US" altLang="zh-TW" sz="2600" b="1" u="sng" dirty="0"/>
              <a:t>Illustration 6:</a:t>
            </a:r>
            <a:endParaRPr lang="zh-TW" altLang="en-US" sz="2600" b="1" u="sng" dirty="0"/>
          </a:p>
        </p:txBody>
      </p:sp>
      <p:pic>
        <p:nvPicPr>
          <p:cNvPr id="16386" name="Picture 2" descr="https://assets.bwbx.io/images/users/iqjWHBFdfxIU/i7ulEI1rDnhU/v1/-1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131590"/>
            <a:ext cx="4968552" cy="331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95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536894"/>
            <a:ext cx="8568952" cy="3693319"/>
          </a:xfrm>
          <a:prstGeom prst="rect">
            <a:avLst/>
          </a:prstGeom>
        </p:spPr>
        <p:txBody>
          <a:bodyPr wrap="square">
            <a:spAutoFit/>
          </a:bodyPr>
          <a:lstStyle/>
          <a:p>
            <a:r>
              <a:rPr lang="en-US" altLang="zh-TW" sz="2600" b="1" baseline="30000" dirty="0"/>
              <a:t>1</a:t>
            </a:r>
            <a:r>
              <a:rPr lang="zh-TW" altLang="zh-TW" sz="2600" b="1" dirty="0"/>
              <a:t>耶穌卻往橄欖山去，</a:t>
            </a:r>
            <a:r>
              <a:rPr lang="en-US" altLang="zh-TW" sz="2600" b="1" baseline="30000" dirty="0"/>
              <a:t>2</a:t>
            </a:r>
            <a:r>
              <a:rPr lang="zh-TW" altLang="zh-TW" sz="2600" b="1" dirty="0"/>
              <a:t>清早又回到殿裡。眾百姓都到他那裡去，他就坐下，教訓他們。</a:t>
            </a:r>
            <a:r>
              <a:rPr lang="en-US" altLang="zh-TW" sz="2600" b="1" baseline="30000" dirty="0"/>
              <a:t>3</a:t>
            </a:r>
            <a:r>
              <a:rPr lang="zh-TW" altLang="zh-TW" sz="2600" b="1" dirty="0"/>
              <a:t>文士和法利賽人帶著一個行淫時被拿的婦人來，叫他站在當中，</a:t>
            </a:r>
            <a:r>
              <a:rPr lang="en-US" altLang="zh-TW" sz="2600" b="1" baseline="30000" dirty="0"/>
              <a:t>4</a:t>
            </a:r>
            <a:r>
              <a:rPr lang="zh-TW" altLang="zh-TW" sz="2600" b="1" dirty="0"/>
              <a:t>就對耶穌說：夫子，這婦人是正行淫之時被拿的。</a:t>
            </a:r>
            <a:r>
              <a:rPr lang="en-US" altLang="zh-TW" sz="2600" b="1" baseline="30000" dirty="0"/>
              <a:t> </a:t>
            </a:r>
          </a:p>
          <a:p>
            <a:r>
              <a:rPr lang="en-US" altLang="zh-TW" sz="2600" b="1" baseline="30000" dirty="0"/>
              <a:t>1</a:t>
            </a:r>
            <a:r>
              <a:rPr lang="en-US" altLang="zh-TW" sz="2600" b="1" dirty="0"/>
              <a:t>but Jesus went to the Mount of Olives. </a:t>
            </a:r>
            <a:r>
              <a:rPr lang="en-US" altLang="zh-TW" sz="2600" b="1" baseline="30000" dirty="0"/>
              <a:t>2</a:t>
            </a:r>
            <a:r>
              <a:rPr lang="en-US" altLang="zh-TW" sz="2600" b="1" dirty="0"/>
              <a:t>Early in the morning he came again to the temple. All the people came to him, and he sat down and taught them. </a:t>
            </a:r>
            <a:r>
              <a:rPr lang="en-US" altLang="zh-TW" sz="2600" b="1" baseline="30000" dirty="0"/>
              <a:t>3</a:t>
            </a:r>
            <a:r>
              <a:rPr lang="en-US" altLang="zh-TW" sz="2600" b="1" dirty="0"/>
              <a:t>The scribes and the Pharisees brought a woman who had been caught in adultery, and placing her in the midst </a:t>
            </a:r>
            <a:endParaRPr lang="zh-TW" altLang="en-US" sz="2600" b="1" dirty="0"/>
          </a:p>
        </p:txBody>
      </p:sp>
    </p:spTree>
    <p:extLst>
      <p:ext uri="{BB962C8B-B14F-4D97-AF65-F5344CB8AC3E}">
        <p14:creationId xmlns:p14="http://schemas.microsoft.com/office/powerpoint/2010/main" val="894744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7439" y="125518"/>
            <a:ext cx="8784976" cy="4893647"/>
          </a:xfrm>
          <a:prstGeom prst="rect">
            <a:avLst/>
          </a:prstGeom>
        </p:spPr>
        <p:txBody>
          <a:bodyPr wrap="square">
            <a:spAutoFit/>
          </a:bodyPr>
          <a:lstStyle/>
          <a:p>
            <a:r>
              <a:rPr lang="en-US" altLang="zh-TW" sz="2600" b="1" baseline="30000" dirty="0"/>
              <a:t>5</a:t>
            </a:r>
            <a:r>
              <a:rPr lang="zh-TW" altLang="zh-TW" sz="2600" b="1" dirty="0"/>
              <a:t>摩西在律法上吩咐我們把這樣的婦人用石頭打死。你說該把他怎麼樣呢？</a:t>
            </a:r>
            <a:r>
              <a:rPr lang="en-US" altLang="zh-TW" sz="2600" b="1" baseline="30000" dirty="0"/>
              <a:t>6</a:t>
            </a:r>
            <a:r>
              <a:rPr lang="zh-TW" altLang="zh-TW" sz="2600" b="1" dirty="0"/>
              <a:t>他們說這話，乃試探耶穌，要得著告他的把柄。耶穌卻彎著腰，用指頭在地上畫字。</a:t>
            </a:r>
            <a:r>
              <a:rPr lang="en-US" altLang="zh-TW" sz="2600" b="1" baseline="30000" dirty="0"/>
              <a:t>7</a:t>
            </a:r>
            <a:r>
              <a:rPr lang="zh-TW" altLang="zh-TW" sz="2600" b="1" dirty="0"/>
              <a:t>他們還是不住的問他，耶穌就直起腰來，對他們說：你們中間誰是沒有罪的，誰就可以先拿石頭打他。</a:t>
            </a:r>
            <a:endParaRPr lang="en-US" altLang="zh-TW" sz="2600" b="1" dirty="0"/>
          </a:p>
          <a:p>
            <a:r>
              <a:rPr lang="en-US" altLang="zh-TW" sz="2600" b="1" baseline="30000" dirty="0"/>
              <a:t>5</a:t>
            </a:r>
            <a:r>
              <a:rPr lang="en-US" altLang="zh-TW" sz="2600" b="1" dirty="0"/>
              <a:t>Now in the Law Moses commanded us to stone such women. So what do you say?" </a:t>
            </a:r>
            <a:r>
              <a:rPr lang="en-US" altLang="zh-TW" sz="2600" b="1" baseline="30000" dirty="0"/>
              <a:t>6</a:t>
            </a:r>
            <a:r>
              <a:rPr lang="en-US" altLang="zh-TW" sz="2600" b="1" dirty="0"/>
              <a:t>This they said to test him, that they might have some charge to bring against him. Jesus bent down and wrote with his finger on the ground. </a:t>
            </a:r>
            <a:r>
              <a:rPr lang="en-US" altLang="zh-TW" sz="2600" b="1" baseline="30000" dirty="0"/>
              <a:t>7</a:t>
            </a:r>
            <a:r>
              <a:rPr lang="en-US" altLang="zh-TW" sz="2600" b="1" dirty="0"/>
              <a:t>And as they continued to ask him, he stood up and said to them, "Let him who is without sin among you be the first to throw a stone at her."</a:t>
            </a:r>
            <a:endParaRPr lang="zh-TW" altLang="en-US" sz="2600" b="1" dirty="0"/>
          </a:p>
        </p:txBody>
      </p:sp>
    </p:spTree>
    <p:extLst>
      <p:ext uri="{BB962C8B-B14F-4D97-AF65-F5344CB8AC3E}">
        <p14:creationId xmlns:p14="http://schemas.microsoft.com/office/powerpoint/2010/main" val="2048012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51470"/>
            <a:ext cx="9036496" cy="5447645"/>
          </a:xfrm>
          <a:prstGeom prst="rect">
            <a:avLst/>
          </a:prstGeom>
        </p:spPr>
        <p:txBody>
          <a:bodyPr wrap="square">
            <a:spAutoFit/>
          </a:bodyPr>
          <a:lstStyle/>
          <a:p>
            <a:r>
              <a:rPr lang="en-US" altLang="zh-TW" sz="2600" b="1" baseline="30000" dirty="0"/>
              <a:t>8</a:t>
            </a:r>
            <a:r>
              <a:rPr lang="zh-TW" altLang="zh-TW" sz="2600" b="1" dirty="0"/>
              <a:t>於是又彎著腰，用指頭在地上畫字。</a:t>
            </a:r>
            <a:r>
              <a:rPr lang="en-US" altLang="zh-TW" sz="2600" b="1" baseline="30000" dirty="0"/>
              <a:t>9</a:t>
            </a:r>
            <a:r>
              <a:rPr lang="zh-TW" altLang="zh-TW" sz="2600" b="1" dirty="0"/>
              <a:t>他們聽見這話，就從老到少，一個一個的都出去了，只剩下耶穌一人，還有那婦人仍然站在當中。</a:t>
            </a:r>
            <a:r>
              <a:rPr lang="en-US" altLang="zh-TW" sz="2600" b="1" baseline="30000" dirty="0"/>
              <a:t>10</a:t>
            </a:r>
            <a:r>
              <a:rPr lang="zh-TW" altLang="zh-TW" sz="2600" b="1" dirty="0"/>
              <a:t>耶穌就直起腰來，對他說：婦人，那些人在那裡呢？沒有人定你的罪麼？</a:t>
            </a:r>
            <a:r>
              <a:rPr lang="en-US" altLang="zh-TW" sz="2600" b="1" baseline="30000" dirty="0"/>
              <a:t>11</a:t>
            </a:r>
            <a:r>
              <a:rPr lang="zh-TW" altLang="zh-TW" sz="2600" b="1" dirty="0"/>
              <a:t>他說：主阿，沒有。耶穌說：我也不定你的罪。去罷，從此不要再犯罪了！【約</a:t>
            </a:r>
            <a:r>
              <a:rPr lang="en-US" altLang="zh-TW" sz="2600" b="1" dirty="0"/>
              <a:t> 8:1~11</a:t>
            </a:r>
            <a:r>
              <a:rPr lang="zh-TW" altLang="zh-TW" sz="2600" b="1" dirty="0"/>
              <a:t>】</a:t>
            </a:r>
            <a:r>
              <a:rPr lang="en-US" altLang="zh-TW" sz="2600" b="1" baseline="30000" dirty="0"/>
              <a:t> 8</a:t>
            </a:r>
            <a:r>
              <a:rPr lang="en-US" altLang="zh-TW" sz="2600" b="1" dirty="0"/>
              <a:t>And once more he bent down and wrote on the ground. </a:t>
            </a:r>
            <a:r>
              <a:rPr lang="en-US" altLang="zh-TW" sz="2600" b="1" baseline="30000" dirty="0"/>
              <a:t>9</a:t>
            </a:r>
            <a:r>
              <a:rPr lang="en-US" altLang="zh-TW" sz="2600" b="1" dirty="0"/>
              <a:t>But when they heard it, they went away one by one, beginning with the older ones, and Jesus was left alone with the woman standing before him. </a:t>
            </a:r>
            <a:r>
              <a:rPr lang="en-US" altLang="zh-TW" sz="2600" b="1" baseline="30000" dirty="0"/>
              <a:t>10</a:t>
            </a:r>
            <a:r>
              <a:rPr lang="en-US" altLang="zh-TW" sz="2600" b="1" dirty="0"/>
              <a:t>Jesus stood up and said to her, "Woman, where are they? Has no one condemned you?" </a:t>
            </a:r>
            <a:r>
              <a:rPr lang="en-US" altLang="zh-TW" sz="2600" b="1" baseline="30000" dirty="0"/>
              <a:t>11</a:t>
            </a:r>
            <a:r>
              <a:rPr lang="en-US" altLang="zh-TW" sz="2600" b="1" dirty="0"/>
              <a:t>She said, "No one, Lord." And Jesus said, "Neither do I condemn you; go, and from now on sin no more."</a:t>
            </a:r>
            <a:r>
              <a:rPr lang="zh-TW" altLang="zh-TW" sz="2600" b="1"/>
              <a:t>【</a:t>
            </a:r>
            <a:r>
              <a:rPr lang="en-US" altLang="zh-TW" sz="2600" b="1" dirty="0"/>
              <a:t>John 8:1~11</a:t>
            </a:r>
            <a:r>
              <a:rPr lang="zh-TW" altLang="zh-TW" sz="2600" b="1" dirty="0"/>
              <a:t>】</a:t>
            </a:r>
            <a:br>
              <a:rPr lang="en-US" altLang="zh-TW" dirty="0"/>
            </a:br>
            <a:br>
              <a:rPr lang="en-US" altLang="zh-TW" dirty="0"/>
            </a:br>
            <a:endParaRPr lang="zh-TW" altLang="en-US" dirty="0"/>
          </a:p>
        </p:txBody>
      </p:sp>
    </p:spTree>
    <p:extLst>
      <p:ext uri="{BB962C8B-B14F-4D97-AF65-F5344CB8AC3E}">
        <p14:creationId xmlns:p14="http://schemas.microsoft.com/office/powerpoint/2010/main" val="1743268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1640" y="547526"/>
            <a:ext cx="5360915" cy="523220"/>
          </a:xfrm>
          <a:prstGeom prst="rect">
            <a:avLst/>
          </a:prstGeom>
          <a:ln w="57150"/>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TW" sz="2800" b="1" dirty="0">
                <a:solidFill>
                  <a:srgbClr val="FF0000"/>
                </a:solidFill>
              </a:rPr>
              <a:t>I. </a:t>
            </a:r>
            <a:r>
              <a:rPr lang="en-US" altLang="zh-TW" sz="2800" b="1" dirty="0"/>
              <a:t>Can we judge? </a:t>
            </a:r>
            <a:r>
              <a:rPr lang="zh-TW" altLang="zh-TW" sz="2800" b="1" dirty="0"/>
              <a:t>我們可以審判嗎</a:t>
            </a:r>
            <a:r>
              <a:rPr lang="en-US" altLang="zh-TW" sz="2800" b="1" dirty="0"/>
              <a:t>?</a:t>
            </a:r>
            <a:endParaRPr lang="zh-TW" altLang="en-US" sz="2800" dirty="0"/>
          </a:p>
        </p:txBody>
      </p:sp>
      <p:pic>
        <p:nvPicPr>
          <p:cNvPr id="3" name="Picture 2" descr="https://gautengnewspaper.co.za/wp-content/uploads/2019/01/Judge-Gav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563638"/>
            <a:ext cx="604867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827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91305"/>
            <a:ext cx="35718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55526"/>
            <a:ext cx="4057168" cy="413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507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2697" y="843558"/>
            <a:ext cx="8761303" cy="3785652"/>
          </a:xfrm>
          <a:prstGeom prst="rect">
            <a:avLst/>
          </a:prstGeom>
        </p:spPr>
        <p:txBody>
          <a:bodyPr wrap="square">
            <a:spAutoFit/>
          </a:bodyPr>
          <a:lstStyle/>
          <a:p>
            <a:r>
              <a:rPr lang="en-US" altLang="zh-TW" sz="2400" b="1" baseline="30000" dirty="0"/>
              <a:t>23</a:t>
            </a:r>
            <a:r>
              <a:rPr lang="zh-TW" altLang="zh-TW" sz="2400" b="1" dirty="0"/>
              <a:t>若有處女已經許配丈夫，有人在城裡遇見他，與他行淫，</a:t>
            </a:r>
            <a:r>
              <a:rPr lang="en-US" altLang="zh-TW" sz="2400" b="1" baseline="30000" dirty="0"/>
              <a:t>24</a:t>
            </a:r>
            <a:r>
              <a:rPr lang="zh-TW" altLang="zh-TW" sz="2400" b="1" dirty="0"/>
              <a:t>你們就要把這二人帶到本城門，用石頭打死</a:t>
            </a:r>
            <a:r>
              <a:rPr lang="en-US" altLang="zh-TW" sz="2400" b="1" dirty="0"/>
              <a:t>─</a:t>
            </a:r>
            <a:r>
              <a:rPr lang="zh-TW" altLang="zh-TW" sz="2400" b="1" dirty="0"/>
              <a:t>女子是因為雖在城裡卻沒有喊叫；男子是因為玷污別人的妻。這樣，就把那惡從你們中間除掉。【申</a:t>
            </a:r>
            <a:r>
              <a:rPr lang="en-US" altLang="zh-TW" sz="2400" b="1" dirty="0"/>
              <a:t> 22:23~24</a:t>
            </a:r>
            <a:r>
              <a:rPr lang="zh-TW" altLang="zh-TW" sz="2400" b="1" dirty="0"/>
              <a:t>】</a:t>
            </a:r>
            <a:endParaRPr lang="en-US" altLang="zh-TW" sz="2400" b="1" dirty="0"/>
          </a:p>
          <a:p>
            <a:r>
              <a:rPr lang="en-US" altLang="zh-TW" sz="2400" b="1" baseline="30000" dirty="0"/>
              <a:t> 23</a:t>
            </a:r>
            <a:r>
              <a:rPr lang="en-US" altLang="zh-TW" sz="2400" b="1" dirty="0"/>
              <a:t>"If there is a betrothed virgin, and a man meets her in the city and lies with her, </a:t>
            </a:r>
            <a:r>
              <a:rPr lang="en-US" altLang="zh-TW" sz="2400" b="1" baseline="30000" dirty="0"/>
              <a:t>24</a:t>
            </a:r>
            <a:r>
              <a:rPr lang="en-US" altLang="zh-TW" sz="2400" b="1" dirty="0"/>
              <a:t>then you shall bring them both out to the gate of that city, and you shall stone them to death with stones, the young woman because she did not cry for help though she was in the city, and the man because he violated his neighbor's wife. So you shall purge the evil from your midst. </a:t>
            </a:r>
            <a:r>
              <a:rPr lang="zh-TW" altLang="zh-TW" sz="2400" b="1" dirty="0"/>
              <a:t>【</a:t>
            </a:r>
            <a:r>
              <a:rPr lang="en-US" altLang="zh-TW" sz="2400" b="1" dirty="0" err="1"/>
              <a:t>Deut</a:t>
            </a:r>
            <a:r>
              <a:rPr lang="en-US" altLang="zh-TW" sz="2400" b="1" dirty="0"/>
              <a:t> 22:23~24</a:t>
            </a:r>
            <a:r>
              <a:rPr lang="zh-TW" altLang="zh-TW" sz="2400" b="1" dirty="0"/>
              <a:t>】</a:t>
            </a:r>
          </a:p>
        </p:txBody>
      </p:sp>
      <p:sp>
        <p:nvSpPr>
          <p:cNvPr id="3" name="矩形 2"/>
          <p:cNvSpPr/>
          <p:nvPr/>
        </p:nvSpPr>
        <p:spPr>
          <a:xfrm>
            <a:off x="539552" y="186194"/>
            <a:ext cx="3697422" cy="492443"/>
          </a:xfrm>
          <a:prstGeom prst="rect">
            <a:avLst/>
          </a:prstGeom>
        </p:spPr>
        <p:txBody>
          <a:bodyPr wrap="none">
            <a:spAutoFit/>
          </a:bodyPr>
          <a:lstStyle/>
          <a:p>
            <a:r>
              <a:rPr lang="zh-TW" altLang="zh-TW" sz="2600" b="1" dirty="0"/>
              <a:t>摩西的律法</a:t>
            </a:r>
            <a:r>
              <a:rPr lang="en-US" altLang="zh-TW" sz="2600" b="1" dirty="0"/>
              <a:t>/Moses' Law:</a:t>
            </a:r>
            <a:endParaRPr lang="zh-TW" altLang="en-US" sz="2600" b="1" dirty="0"/>
          </a:p>
        </p:txBody>
      </p:sp>
    </p:spTree>
    <p:extLst>
      <p:ext uri="{BB962C8B-B14F-4D97-AF65-F5344CB8AC3E}">
        <p14:creationId xmlns:p14="http://schemas.microsoft.com/office/powerpoint/2010/main" val="3432143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1419622"/>
            <a:ext cx="8630766" cy="3293209"/>
          </a:xfrm>
          <a:prstGeom prst="rect">
            <a:avLst/>
          </a:prstGeom>
        </p:spPr>
        <p:txBody>
          <a:bodyPr wrap="square">
            <a:spAutoFit/>
          </a:bodyPr>
          <a:lstStyle/>
          <a:p>
            <a:r>
              <a:rPr lang="en-US" altLang="zh-TW" sz="2600" b="1" baseline="30000" dirty="0"/>
              <a:t>17</a:t>
            </a:r>
            <a:r>
              <a:rPr lang="zh-TW" altLang="zh-TW" sz="2600" b="1" dirty="0"/>
              <a:t>莫想我來要廢掉律法和先知。我來不是要廢掉，乃是要成全。</a:t>
            </a:r>
            <a:r>
              <a:rPr lang="en-US" altLang="zh-TW" sz="2600" b="1" baseline="30000" dirty="0"/>
              <a:t>18</a:t>
            </a:r>
            <a:r>
              <a:rPr lang="zh-TW" altLang="zh-TW" sz="2600" b="1" dirty="0"/>
              <a:t>我實在告訴你們，就是到天地都廢去了，律法的一點一畫也不能廢去，都要成全。【太</a:t>
            </a:r>
            <a:r>
              <a:rPr lang="en-US" altLang="zh-TW" sz="2600" b="1" dirty="0"/>
              <a:t> 5:17~18</a:t>
            </a:r>
            <a:r>
              <a:rPr lang="zh-TW" altLang="zh-TW" sz="2600" b="1" dirty="0"/>
              <a:t>】</a:t>
            </a:r>
            <a:br>
              <a:rPr lang="en-US" altLang="zh-TW" sz="2600" b="1" dirty="0"/>
            </a:br>
            <a:r>
              <a:rPr lang="en-US" altLang="zh-TW" sz="2600" b="1" baseline="30000" dirty="0"/>
              <a:t>17</a:t>
            </a:r>
            <a:r>
              <a:rPr lang="en-US" altLang="zh-TW" sz="2600" b="1" dirty="0"/>
              <a:t>""Do not think that I have come to abolish the Law or the Prophets; I have not come to abolish them but to fulfill them." </a:t>
            </a:r>
            <a:r>
              <a:rPr lang="en-US" altLang="zh-TW" sz="2600" b="1" baseline="30000" dirty="0"/>
              <a:t>18</a:t>
            </a:r>
            <a:r>
              <a:rPr lang="en-US" altLang="zh-TW" sz="2600" b="1" dirty="0"/>
              <a:t>"For truly, I say to you, until heaven and earth pass away, not an iota, not a dot, will pass from the Law until all is accomplished." </a:t>
            </a:r>
            <a:r>
              <a:rPr lang="zh-TW" altLang="zh-TW" sz="2600" b="1" dirty="0"/>
              <a:t>【</a:t>
            </a:r>
            <a:r>
              <a:rPr lang="en-US" altLang="zh-TW" sz="2600" b="1" dirty="0"/>
              <a:t>Matt 5:17~18</a:t>
            </a:r>
            <a:r>
              <a:rPr lang="zh-TW" altLang="zh-TW" sz="2600" b="1" dirty="0"/>
              <a:t>】</a:t>
            </a:r>
          </a:p>
        </p:txBody>
      </p:sp>
      <p:sp>
        <p:nvSpPr>
          <p:cNvPr id="3" name="矩形 2"/>
          <p:cNvSpPr/>
          <p:nvPr/>
        </p:nvSpPr>
        <p:spPr>
          <a:xfrm>
            <a:off x="363275" y="339502"/>
            <a:ext cx="6992684" cy="892552"/>
          </a:xfrm>
          <a:prstGeom prst="rect">
            <a:avLst/>
          </a:prstGeom>
        </p:spPr>
        <p:txBody>
          <a:bodyPr wrap="none">
            <a:spAutoFit/>
          </a:bodyPr>
          <a:lstStyle/>
          <a:p>
            <a:r>
              <a:rPr lang="en-US" altLang="zh-TW" sz="2600" b="1" dirty="0">
                <a:solidFill>
                  <a:srgbClr val="FF0000"/>
                </a:solidFill>
              </a:rPr>
              <a:t>Q:</a:t>
            </a:r>
            <a:r>
              <a:rPr lang="zh-TW" altLang="en-US" sz="2600" b="1" dirty="0"/>
              <a:t>為什麼主耶穌可以不定婦人的罪呢</a:t>
            </a:r>
            <a:r>
              <a:rPr lang="en-US" altLang="zh-TW" sz="2600" b="1" dirty="0"/>
              <a:t>?</a:t>
            </a:r>
          </a:p>
          <a:p>
            <a:r>
              <a:rPr lang="en-US" altLang="zh-TW" sz="2600" b="1" dirty="0"/>
              <a:t>    Why didn’t the Lord Jesus  convict the woman?</a:t>
            </a:r>
            <a:endParaRPr lang="zh-TW" altLang="en-US" sz="2600" b="1" dirty="0"/>
          </a:p>
        </p:txBody>
      </p:sp>
    </p:spTree>
    <p:extLst>
      <p:ext uri="{BB962C8B-B14F-4D97-AF65-F5344CB8AC3E}">
        <p14:creationId xmlns:p14="http://schemas.microsoft.com/office/powerpoint/2010/main" val="354915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282959"/>
            <a:ext cx="2025234" cy="492443"/>
          </a:xfrm>
          <a:prstGeom prst="rect">
            <a:avLst/>
          </a:prstGeom>
        </p:spPr>
        <p:txBody>
          <a:bodyPr wrap="none">
            <a:spAutoFit/>
          </a:bodyPr>
          <a:lstStyle/>
          <a:p>
            <a:r>
              <a:rPr lang="en-US" altLang="zh-TW" sz="2600" b="1" u="sng" dirty="0"/>
              <a:t>Illustration 7:</a:t>
            </a:r>
            <a:endParaRPr lang="zh-TW" altLang="zh-TW" sz="2600" b="1" u="sng" dirty="0"/>
          </a:p>
        </p:txBody>
      </p:sp>
      <p:pic>
        <p:nvPicPr>
          <p:cNvPr id="17410" name="Picture 2" descr="https://is1-ssl.mzstatic.com/image/thumb/Video2/v4/98/3f/ec/983fec14-18b0-8fdf-790e-8e8e99970240/PL307_MLPE_EN_JesusChristSuperStar_1400x2100_.jpg/268x0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23478"/>
            <a:ext cx="3240360" cy="486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721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123478"/>
            <a:ext cx="8784976" cy="2492990"/>
          </a:xfrm>
          <a:prstGeom prst="rect">
            <a:avLst/>
          </a:prstGeom>
        </p:spPr>
        <p:txBody>
          <a:bodyPr wrap="square">
            <a:spAutoFit/>
          </a:bodyPr>
          <a:lstStyle/>
          <a:p>
            <a:r>
              <a:rPr lang="en-US" altLang="zh-TW" sz="2600" b="1" baseline="30000" dirty="0"/>
              <a:t>21</a:t>
            </a:r>
            <a:r>
              <a:rPr lang="zh-TW" altLang="zh-TW" sz="2600" b="1" dirty="0"/>
              <a:t>人子必要去世，正如經上指著他所寫的；但賣人子的人有禍了！那人不生在世上倒好。【可</a:t>
            </a:r>
            <a:r>
              <a:rPr lang="en-US" altLang="zh-TW" sz="2600" b="1" dirty="0"/>
              <a:t> 14:21</a:t>
            </a:r>
            <a:r>
              <a:rPr lang="zh-TW" altLang="zh-TW" sz="2600" b="1" dirty="0"/>
              <a:t>】</a:t>
            </a:r>
            <a:br>
              <a:rPr lang="en-US" altLang="zh-TW" sz="2600" b="1" dirty="0"/>
            </a:br>
            <a:r>
              <a:rPr lang="en-US" altLang="zh-TW" sz="2600" b="1" baseline="30000" dirty="0"/>
              <a:t>21</a:t>
            </a:r>
            <a:r>
              <a:rPr lang="en-US" altLang="zh-TW" sz="2600" b="1" dirty="0"/>
              <a:t>"For the Son of Man goes as it is written of him, but woe to that man by whom the Son of Man is betrayed! It would have been better for that man if he had not been born." " </a:t>
            </a:r>
          </a:p>
          <a:p>
            <a:r>
              <a:rPr lang="zh-TW" altLang="zh-TW" sz="2600" b="1" dirty="0"/>
              <a:t>【</a:t>
            </a:r>
            <a:r>
              <a:rPr lang="en-US" altLang="zh-TW" sz="2600" b="1" dirty="0"/>
              <a:t>Mark 14:21</a:t>
            </a:r>
            <a:r>
              <a:rPr lang="zh-TW" altLang="zh-TW" sz="2600" b="1" dirty="0"/>
              <a:t>】</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348015"/>
            <a:ext cx="4680520" cy="263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36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5064" y="267494"/>
            <a:ext cx="2025234" cy="492443"/>
          </a:xfrm>
          <a:prstGeom prst="rect">
            <a:avLst/>
          </a:prstGeom>
        </p:spPr>
        <p:txBody>
          <a:bodyPr wrap="none">
            <a:spAutoFit/>
          </a:bodyPr>
          <a:lstStyle/>
          <a:p>
            <a:r>
              <a:rPr lang="en-US" altLang="zh-TW" sz="2600" b="1" u="sng" dirty="0"/>
              <a:t>Illustration 8:</a:t>
            </a:r>
            <a:endParaRPr lang="zh-TW" altLang="zh-TW" sz="2600" b="1" u="sng" dirty="0"/>
          </a:p>
        </p:txBody>
      </p:sp>
      <p:pic>
        <p:nvPicPr>
          <p:cNvPr id="19458" name="Picture 2" descr="http://www.adamegarzalaw.com/wp-content/uploads/2015/10/Sexual-Ass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46" y="1061823"/>
            <a:ext cx="3015809" cy="2013983"/>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67493"/>
            <a:ext cx="3279746" cy="262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6917" y="1943149"/>
            <a:ext cx="3017283" cy="305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83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3641" y="267494"/>
            <a:ext cx="7992888" cy="1692771"/>
          </a:xfrm>
          <a:prstGeom prst="rect">
            <a:avLst/>
          </a:prstGeom>
        </p:spPr>
        <p:txBody>
          <a:bodyPr wrap="square">
            <a:spAutoFit/>
          </a:bodyPr>
          <a:lstStyle/>
          <a:p>
            <a:r>
              <a:rPr lang="en-US" altLang="zh-TW" sz="2600" b="1" baseline="30000" dirty="0"/>
              <a:t>10</a:t>
            </a:r>
            <a:r>
              <a:rPr lang="zh-TW" altLang="zh-TW" sz="2600" b="1" dirty="0"/>
              <a:t>慈愛</a:t>
            </a:r>
            <a:r>
              <a:rPr lang="en-US" altLang="zh-TW" sz="2600" b="1" dirty="0"/>
              <a:t>(</a:t>
            </a:r>
            <a:r>
              <a:rPr lang="zh-TW" altLang="zh-TW" sz="2600" b="1" dirty="0"/>
              <a:t>守約的愛</a:t>
            </a:r>
            <a:r>
              <a:rPr lang="en-US" altLang="zh-TW" sz="2600" b="1" dirty="0"/>
              <a:t>)</a:t>
            </a:r>
            <a:r>
              <a:rPr lang="zh-TW" altLang="zh-TW" sz="2600" b="1" dirty="0"/>
              <a:t>和誠實</a:t>
            </a:r>
            <a:r>
              <a:rPr lang="en-US" altLang="zh-TW" sz="2600" b="1" dirty="0"/>
              <a:t>(</a:t>
            </a:r>
            <a:r>
              <a:rPr lang="zh-TW" altLang="zh-TW" sz="2600" b="1" dirty="0"/>
              <a:t>真理</a:t>
            </a:r>
            <a:r>
              <a:rPr lang="en-US" altLang="zh-TW" sz="2600" b="1" dirty="0"/>
              <a:t>)</a:t>
            </a:r>
            <a:r>
              <a:rPr lang="zh-TW" altLang="zh-TW" sz="2600" b="1" dirty="0"/>
              <a:t>彼此相遇；公義和平安彼此相親。【詩</a:t>
            </a:r>
            <a:r>
              <a:rPr lang="en-US" altLang="zh-TW" sz="2600" b="1" dirty="0"/>
              <a:t> 85:10</a:t>
            </a:r>
            <a:r>
              <a:rPr lang="zh-TW" altLang="zh-TW" sz="2600" b="1" dirty="0"/>
              <a:t>】</a:t>
            </a:r>
            <a:br>
              <a:rPr lang="en-US" altLang="zh-TW" sz="2600" b="1" dirty="0"/>
            </a:br>
            <a:r>
              <a:rPr lang="en-US" altLang="zh-TW" sz="2600" b="1" baseline="30000" dirty="0"/>
              <a:t>10</a:t>
            </a:r>
            <a:r>
              <a:rPr lang="en-US" altLang="zh-TW" sz="2600" b="1" dirty="0"/>
              <a:t>Steadfast love and faithfulness meet; righteousness and peace kiss each other. </a:t>
            </a:r>
            <a:r>
              <a:rPr lang="zh-TW" altLang="zh-TW" sz="2600" b="1" dirty="0"/>
              <a:t>【</a:t>
            </a:r>
            <a:r>
              <a:rPr lang="en-US" altLang="zh-TW" sz="2600" b="1" dirty="0"/>
              <a:t>Ps 85:10</a:t>
            </a:r>
            <a:r>
              <a:rPr lang="zh-TW" altLang="zh-TW" sz="2600" b="1" dirty="0"/>
              <a:t>】</a:t>
            </a:r>
            <a:endParaRPr lang="zh-TW" altLang="en-US" sz="2600" b="1"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783" y="1960265"/>
            <a:ext cx="5181600" cy="299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69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九月| 2016 | 靈修閱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8575" y="1975148"/>
            <a:ext cx="3168352"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95536" y="483518"/>
            <a:ext cx="8208912" cy="1692771"/>
          </a:xfrm>
          <a:prstGeom prst="rect">
            <a:avLst/>
          </a:prstGeom>
        </p:spPr>
        <p:txBody>
          <a:bodyPr wrap="square">
            <a:spAutoFit/>
          </a:bodyPr>
          <a:lstStyle/>
          <a:p>
            <a:r>
              <a:rPr lang="en-US" altLang="zh-TW" sz="2600" b="1" baseline="30000" dirty="0"/>
              <a:t>35</a:t>
            </a:r>
            <a:r>
              <a:rPr lang="zh-TW" altLang="zh-TW" sz="2600" b="1" dirty="0"/>
              <a:t>你們施行審判，不可行不義；在尺、秤、升、斗上也是如此。【利</a:t>
            </a:r>
            <a:r>
              <a:rPr lang="en-US" altLang="zh-TW" sz="2600" b="1" dirty="0"/>
              <a:t> 19:35</a:t>
            </a:r>
            <a:r>
              <a:rPr lang="zh-TW" altLang="zh-TW" sz="2600" b="1" dirty="0"/>
              <a:t>】</a:t>
            </a:r>
            <a:br>
              <a:rPr lang="en-US" altLang="zh-TW" sz="2600" b="1" dirty="0"/>
            </a:br>
            <a:r>
              <a:rPr lang="en-US" altLang="zh-TW" sz="2600" b="1" baseline="30000" dirty="0"/>
              <a:t>35</a:t>
            </a:r>
            <a:r>
              <a:rPr lang="en-US" altLang="zh-TW" sz="2600" b="1" dirty="0"/>
              <a:t>"You shall do no wrong in judgment, in measures of length or weight or quantity. </a:t>
            </a:r>
            <a:r>
              <a:rPr lang="zh-TW" altLang="zh-TW" sz="2600" b="1" dirty="0"/>
              <a:t>【</a:t>
            </a:r>
            <a:r>
              <a:rPr lang="en-US" altLang="zh-TW" sz="2600" b="1" dirty="0"/>
              <a:t>Lev 19:35</a:t>
            </a:r>
            <a:r>
              <a:rPr lang="zh-TW" altLang="zh-TW" sz="2600" b="1" dirty="0"/>
              <a:t>】</a:t>
            </a:r>
          </a:p>
        </p:txBody>
      </p:sp>
    </p:spTree>
    <p:extLst>
      <p:ext uri="{BB962C8B-B14F-4D97-AF65-F5344CB8AC3E}">
        <p14:creationId xmlns:p14="http://schemas.microsoft.com/office/powerpoint/2010/main" val="291972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1748" y="199586"/>
            <a:ext cx="8712968" cy="1692771"/>
          </a:xfrm>
          <a:prstGeom prst="rect">
            <a:avLst/>
          </a:prstGeom>
        </p:spPr>
        <p:txBody>
          <a:bodyPr wrap="square">
            <a:spAutoFit/>
          </a:bodyPr>
          <a:lstStyle/>
          <a:p>
            <a:r>
              <a:rPr lang="en-US" altLang="zh-TW" sz="2600" b="1" baseline="30000" dirty="0"/>
              <a:t>10</a:t>
            </a:r>
            <a:r>
              <a:rPr lang="zh-TW" altLang="zh-TW" sz="2600" b="1" dirty="0"/>
              <a:t>慈愛和誠實彼此相遇；公義和平安彼此相親。</a:t>
            </a:r>
            <a:endParaRPr lang="en-US" altLang="zh-TW" sz="2600" b="1" dirty="0"/>
          </a:p>
          <a:p>
            <a:r>
              <a:rPr lang="zh-TW" altLang="zh-TW" sz="2600" b="1" dirty="0"/>
              <a:t>【詩</a:t>
            </a:r>
            <a:r>
              <a:rPr lang="en-US" altLang="zh-TW" sz="2600" b="1" dirty="0"/>
              <a:t> 85:10</a:t>
            </a:r>
            <a:r>
              <a:rPr lang="zh-TW" altLang="zh-TW" sz="2600" b="1" dirty="0"/>
              <a:t>】</a:t>
            </a:r>
            <a:br>
              <a:rPr lang="en-US" altLang="zh-TW" sz="2600" b="1" dirty="0"/>
            </a:br>
            <a:r>
              <a:rPr lang="en-US" altLang="zh-TW" sz="2600" b="1" baseline="30000" dirty="0"/>
              <a:t>10</a:t>
            </a:r>
            <a:r>
              <a:rPr lang="en-US" altLang="zh-TW" sz="2600" b="1" dirty="0"/>
              <a:t>Steadfast love and faithfulness meet; righteousness and peace kiss each other. </a:t>
            </a:r>
            <a:r>
              <a:rPr lang="zh-TW" altLang="zh-TW" sz="2600" b="1" dirty="0"/>
              <a:t>【</a:t>
            </a:r>
            <a:r>
              <a:rPr lang="en-US" altLang="zh-TW" sz="2600" b="1" dirty="0"/>
              <a:t>Ps 85:10</a:t>
            </a:r>
            <a:r>
              <a:rPr lang="zh-TW" altLang="zh-TW" sz="2600" b="1" dirty="0"/>
              <a:t>】</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995686"/>
            <a:ext cx="5184576" cy="299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359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ledge of Allegi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0012"/>
            <a:ext cx="8658225" cy="49244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接點 5"/>
          <p:cNvCxnSpPr/>
          <p:nvPr/>
        </p:nvCxnSpPr>
        <p:spPr>
          <a:xfrm>
            <a:off x="4860032" y="4587974"/>
            <a:ext cx="288032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95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528" y="354824"/>
            <a:ext cx="8746182" cy="1292662"/>
          </a:xfrm>
          <a:prstGeom prst="rect">
            <a:avLst/>
          </a:prstGeom>
        </p:spPr>
        <p:txBody>
          <a:bodyPr wrap="square">
            <a:spAutoFit/>
          </a:bodyPr>
          <a:lstStyle/>
          <a:p>
            <a:r>
              <a:rPr lang="en-US" altLang="zh-TW" sz="2600" b="1" baseline="30000" dirty="0"/>
              <a:t>24</a:t>
            </a:r>
            <a:r>
              <a:rPr lang="zh-TW" altLang="zh-TW" sz="2600" b="1" dirty="0"/>
              <a:t>不可按外貌斷定是非，總要按公平斷定是非。【約</a:t>
            </a:r>
            <a:r>
              <a:rPr lang="en-US" altLang="zh-TW" sz="2600" b="1" dirty="0"/>
              <a:t> 7:24</a:t>
            </a:r>
            <a:r>
              <a:rPr lang="zh-TW" altLang="zh-TW" sz="2600" b="1" dirty="0"/>
              <a:t>】</a:t>
            </a:r>
            <a:br>
              <a:rPr lang="en-US" altLang="zh-TW" sz="2600" b="1" dirty="0"/>
            </a:br>
            <a:r>
              <a:rPr lang="en-US" altLang="zh-TW" sz="2600" b="1" baseline="30000" dirty="0"/>
              <a:t>24</a:t>
            </a:r>
            <a:r>
              <a:rPr lang="en-US" altLang="zh-TW" sz="2600" b="1" dirty="0"/>
              <a:t>"Do not judge by appearances, but judge with right judgment." " </a:t>
            </a:r>
            <a:r>
              <a:rPr lang="zh-TW" altLang="zh-TW" sz="2600" b="1" dirty="0"/>
              <a:t>【</a:t>
            </a:r>
            <a:r>
              <a:rPr lang="en-US" altLang="zh-TW" sz="2600" b="1" dirty="0"/>
              <a:t>John 7:24</a:t>
            </a:r>
            <a:r>
              <a:rPr lang="zh-TW" altLang="zh-TW" sz="2600" b="1" dirty="0"/>
              <a:t>】</a:t>
            </a:r>
            <a:endParaRPr lang="zh-TW" altLang="en-US" sz="2600" b="1" dirty="0"/>
          </a:p>
        </p:txBody>
      </p:sp>
      <p:pic>
        <p:nvPicPr>
          <p:cNvPr id="10242" name="Picture 2" descr="https://qph.fs.quoracdn.net/main-qimg-bdf5e01e6661b630471114f3fe537ac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9662"/>
            <a:ext cx="3240360" cy="3190504"/>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3" y="1779662"/>
            <a:ext cx="4254005" cy="319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401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211891"/>
            <a:ext cx="8784976" cy="1938992"/>
          </a:xfrm>
          <a:prstGeom prst="rect">
            <a:avLst/>
          </a:prstGeom>
        </p:spPr>
        <p:txBody>
          <a:bodyPr wrap="square">
            <a:spAutoFit/>
          </a:bodyPr>
          <a:lstStyle/>
          <a:p>
            <a:r>
              <a:rPr lang="en-US" altLang="zh-TW" sz="2400" b="1" baseline="30000" dirty="0"/>
              <a:t>1</a:t>
            </a:r>
            <a:r>
              <a:rPr lang="zh-TW" altLang="zh-TW" sz="2400" b="1" dirty="0"/>
              <a:t>親愛的弟兄阿，一切的靈，你們不可都信，總要試驗那些靈是出於神的不是，因為世上有許多假先知已經出來了。【約一</a:t>
            </a:r>
            <a:r>
              <a:rPr lang="en-US" altLang="zh-TW" sz="2400" b="1" dirty="0"/>
              <a:t> 4:1</a:t>
            </a:r>
            <a:r>
              <a:rPr lang="zh-TW" altLang="zh-TW" sz="2400" b="1" dirty="0"/>
              <a:t>】</a:t>
            </a:r>
            <a:br>
              <a:rPr lang="en-US" altLang="zh-TW" sz="2400" b="1" dirty="0"/>
            </a:br>
            <a:r>
              <a:rPr lang="en-US" altLang="zh-TW" sz="2400" b="1" baseline="30000" dirty="0"/>
              <a:t>1</a:t>
            </a:r>
            <a:r>
              <a:rPr lang="en-US" altLang="zh-TW" sz="2400" b="1" dirty="0"/>
              <a:t>Beloved, do not believe every spirit, but test the spirits to see whether they are from God, for many false prophets have gone out into the world. </a:t>
            </a:r>
            <a:r>
              <a:rPr lang="zh-TW" altLang="zh-TW" sz="2400" b="1" dirty="0"/>
              <a:t>【</a:t>
            </a:r>
            <a:r>
              <a:rPr lang="en-US" altLang="zh-TW" sz="2400" b="1" dirty="0"/>
              <a:t>1John 4:1</a:t>
            </a:r>
            <a:r>
              <a:rPr lang="zh-TW" altLang="zh-TW" sz="2400" b="1"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39" y="1995686"/>
            <a:ext cx="411772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48" y="2220629"/>
            <a:ext cx="2896829" cy="2896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98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3272" y="195486"/>
            <a:ext cx="8640960" cy="1292662"/>
          </a:xfrm>
          <a:prstGeom prst="rect">
            <a:avLst/>
          </a:prstGeom>
        </p:spPr>
        <p:txBody>
          <a:bodyPr wrap="square">
            <a:spAutoFit/>
          </a:bodyPr>
          <a:lstStyle/>
          <a:p>
            <a:r>
              <a:rPr lang="en-US" altLang="zh-TW" sz="2600" b="1" baseline="30000" dirty="0"/>
              <a:t>2</a:t>
            </a:r>
            <a:r>
              <a:rPr lang="zh-TW" altLang="zh-TW" sz="2600" b="1" dirty="0"/>
              <a:t>應當防備犬類，防備作惡的，防備妄自行割的。【腓</a:t>
            </a:r>
            <a:r>
              <a:rPr lang="en-US" altLang="zh-TW" sz="2600" b="1" dirty="0"/>
              <a:t> 3:2</a:t>
            </a:r>
            <a:r>
              <a:rPr lang="zh-TW" altLang="zh-TW" sz="2600" b="1" dirty="0"/>
              <a:t>】</a:t>
            </a:r>
            <a:br>
              <a:rPr lang="en-US" altLang="zh-TW" sz="2600" b="1" dirty="0"/>
            </a:br>
            <a:r>
              <a:rPr lang="en-US" altLang="zh-TW" sz="2600" b="1" baseline="30000" dirty="0"/>
              <a:t>2</a:t>
            </a:r>
            <a:r>
              <a:rPr lang="en-US" altLang="zh-TW" sz="2600" b="1" dirty="0"/>
              <a:t>Look out for the dogs, look out for the evildoers, look out for those who mutilate the flesh. </a:t>
            </a:r>
            <a:r>
              <a:rPr lang="zh-TW" altLang="zh-TW" sz="2600" b="1" dirty="0"/>
              <a:t>【</a:t>
            </a:r>
            <a:r>
              <a:rPr lang="en-US" altLang="zh-TW" sz="2600" b="1" dirty="0"/>
              <a:t>Phil 3:2</a:t>
            </a:r>
            <a:r>
              <a:rPr lang="zh-TW" altLang="zh-TW" sz="2600" b="1" dirty="0"/>
              <a:t>】</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635646"/>
            <a:ext cx="4530390" cy="3397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782480"/>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2399</Words>
  <Application>Microsoft Office PowerPoint</Application>
  <PresentationFormat>On-screen Show (16:9)</PresentationFormat>
  <Paragraphs>71</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Calibri</vt:lpstr>
      <vt:lpstr>Arial</vt:lpstr>
      <vt:lpstr>Bwgrki</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Windows 使用者</dc:creator>
  <cp:lastModifiedBy>niki chiou</cp:lastModifiedBy>
  <cp:revision>54</cp:revision>
  <dcterms:created xsi:type="dcterms:W3CDTF">2020-05-01T06:42:51Z</dcterms:created>
  <dcterms:modified xsi:type="dcterms:W3CDTF">2020-05-02T21:40:57Z</dcterms:modified>
</cp:coreProperties>
</file>