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58" r:id="rId5"/>
    <p:sldId id="260" r:id="rId6"/>
    <p:sldId id="261" r:id="rId7"/>
    <p:sldId id="262" r:id="rId8"/>
    <p:sldId id="282" r:id="rId9"/>
    <p:sldId id="265" r:id="rId10"/>
    <p:sldId id="292" r:id="rId11"/>
    <p:sldId id="284" r:id="rId12"/>
    <p:sldId id="293" r:id="rId13"/>
    <p:sldId id="294" r:id="rId14"/>
    <p:sldId id="288" r:id="rId15"/>
    <p:sldId id="295" r:id="rId16"/>
    <p:sldId id="268" r:id="rId17"/>
    <p:sldId id="290" r:id="rId18"/>
    <p:sldId id="269" r:id="rId19"/>
    <p:sldId id="270" r:id="rId20"/>
    <p:sldId id="272" r:id="rId21"/>
    <p:sldId id="271" r:id="rId22"/>
    <p:sldId id="296" r:id="rId23"/>
    <p:sldId id="299" r:id="rId24"/>
    <p:sldId id="297" r:id="rId25"/>
    <p:sldId id="275" r:id="rId26"/>
    <p:sldId id="276" r:id="rId27"/>
    <p:sldId id="300" r:id="rId28"/>
    <p:sldId id="277" r:id="rId29"/>
    <p:sldId id="278" r:id="rId30"/>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p:cViewPr varScale="1">
        <p:scale>
          <a:sx n="18" d="100"/>
          <a:sy n="18" d="100"/>
        </p:scale>
        <p:origin x="3279" y="2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3020597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11604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3312949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3433890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300870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391131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99122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333213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3116261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4220784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36C1EA4-D56F-4162-BD7D-7AD157AD0EDB}" type="datetimeFigureOut">
              <a:rPr lang="zh-TW" altLang="en-US" smtClean="0"/>
              <a:t>2020/6/10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94778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36C1EA4-D56F-4162-BD7D-7AD157AD0EDB}" type="datetimeFigureOut">
              <a:rPr lang="zh-TW" altLang="en-US" smtClean="0"/>
              <a:t>2020/6/10</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356211-805C-4835-91C3-80994BEB20C0}" type="slidenum">
              <a:rPr lang="zh-TW" altLang="en-US" smtClean="0"/>
              <a:t>‹#›</a:t>
            </a:fld>
            <a:endParaRPr lang="zh-TW" altLang="en-US"/>
          </a:p>
        </p:txBody>
      </p:sp>
    </p:spTree>
    <p:extLst>
      <p:ext uri="{BB962C8B-B14F-4D97-AF65-F5344CB8AC3E}">
        <p14:creationId xmlns:p14="http://schemas.microsoft.com/office/powerpoint/2010/main" val="293803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 y="0"/>
            <a:ext cx="9144000" cy="515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23528" y="2175466"/>
            <a:ext cx="4248472" cy="830997"/>
          </a:xfrm>
          <a:prstGeom prst="rect">
            <a:avLst/>
          </a:prstGeom>
        </p:spPr>
        <p:txBody>
          <a:bodyPr wrap="square">
            <a:spAutoFit/>
          </a:bodyPr>
          <a:lstStyle/>
          <a:p>
            <a:r>
              <a:rPr lang="zh-TW" altLang="zh-TW" sz="4800" b="1" dirty="0">
                <a:solidFill>
                  <a:schemeClr val="bg1"/>
                </a:solidFill>
              </a:rPr>
              <a:t>管理你的時間</a:t>
            </a:r>
            <a:endParaRPr lang="zh-TW" altLang="zh-TW" sz="4800" dirty="0">
              <a:solidFill>
                <a:schemeClr val="bg1"/>
              </a:solidFill>
            </a:endParaRPr>
          </a:p>
        </p:txBody>
      </p:sp>
      <p:sp>
        <p:nvSpPr>
          <p:cNvPr id="2" name="矩形 1"/>
          <p:cNvSpPr/>
          <p:nvPr/>
        </p:nvSpPr>
        <p:spPr>
          <a:xfrm>
            <a:off x="161764" y="3475347"/>
            <a:ext cx="4572000" cy="1384995"/>
          </a:xfrm>
          <a:prstGeom prst="rect">
            <a:avLst/>
          </a:prstGeom>
        </p:spPr>
        <p:txBody>
          <a:bodyPr>
            <a:spAutoFit/>
          </a:bodyPr>
          <a:lstStyle/>
          <a:p>
            <a:r>
              <a:rPr lang="en-US" altLang="zh-TW" sz="2800" b="1" dirty="0">
                <a:solidFill>
                  <a:schemeClr val="bg1"/>
                </a:solidFill>
              </a:rPr>
              <a:t>6/7/2019</a:t>
            </a:r>
          </a:p>
          <a:p>
            <a:r>
              <a:rPr lang="en-US" altLang="zh-TW" sz="2800" b="1" dirty="0">
                <a:solidFill>
                  <a:schemeClr val="bg1"/>
                </a:solidFill>
              </a:rPr>
              <a:t>Rev. Joseph Chang</a:t>
            </a:r>
          </a:p>
          <a:p>
            <a:r>
              <a:rPr lang="en-US" altLang="zh-TW" sz="2800" b="1" dirty="0">
                <a:solidFill>
                  <a:schemeClr val="bg1"/>
                </a:solidFill>
              </a:rPr>
              <a:t>BOLGPC </a:t>
            </a:r>
            <a:r>
              <a:rPr lang="zh-TW" altLang="en-US" sz="2800" b="1" dirty="0">
                <a:solidFill>
                  <a:schemeClr val="bg1"/>
                </a:solidFill>
              </a:rPr>
              <a:t>爾灣大公園靈糧堂</a:t>
            </a:r>
          </a:p>
        </p:txBody>
      </p:sp>
    </p:spTree>
    <p:extLst>
      <p:ext uri="{BB962C8B-B14F-4D97-AF65-F5344CB8AC3E}">
        <p14:creationId xmlns:p14="http://schemas.microsoft.com/office/powerpoint/2010/main" val="3125152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483518"/>
            <a:ext cx="5400600" cy="892552"/>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TW" sz="2600" b="1" dirty="0">
                <a:solidFill>
                  <a:srgbClr val="FF0000"/>
                </a:solidFill>
              </a:rPr>
              <a:t>A. </a:t>
            </a:r>
            <a:r>
              <a:rPr lang="en-US" altLang="zh-TW" sz="2600" b="1" dirty="0"/>
              <a:t>Discover the strength of others.</a:t>
            </a:r>
          </a:p>
          <a:p>
            <a:r>
              <a:rPr lang="en-US" altLang="zh-TW" sz="2600" b="1" dirty="0"/>
              <a:t>     </a:t>
            </a:r>
            <a:r>
              <a:rPr lang="zh-TW" altLang="zh-TW" sz="2600" b="1" dirty="0"/>
              <a:t>發掘出別人的長處</a:t>
            </a:r>
            <a:r>
              <a:rPr lang="en-US" altLang="zh-TW" sz="2600" b="1" dirty="0"/>
              <a:t>.</a:t>
            </a:r>
            <a:endParaRPr lang="zh-TW" altLang="en-US" sz="2600"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3834"/>
            <a:ext cx="3075825" cy="191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393" y="1931478"/>
            <a:ext cx="3013565" cy="225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962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9552" y="411510"/>
            <a:ext cx="8036735" cy="1692771"/>
          </a:xfrm>
          <a:prstGeom prst="rect">
            <a:avLst/>
          </a:prstGeom>
        </p:spPr>
        <p:txBody>
          <a:bodyPr wrap="square">
            <a:spAutoFit/>
          </a:bodyPr>
          <a:lstStyle/>
          <a:p>
            <a:r>
              <a:rPr lang="en-US" altLang="zh-TW" sz="2600" b="1" baseline="30000" dirty="0"/>
              <a:t>25</a:t>
            </a:r>
            <a:r>
              <a:rPr lang="zh-TW" altLang="zh-TW" sz="2600" b="1" dirty="0"/>
              <a:t>人心憂慮，屈而不伸；一句良言，使心歡樂。</a:t>
            </a:r>
            <a:endParaRPr lang="en-US" altLang="zh-TW" sz="2600" b="1" dirty="0"/>
          </a:p>
          <a:p>
            <a:r>
              <a:rPr lang="zh-TW" altLang="zh-TW" sz="2600" b="1" dirty="0"/>
              <a:t>【箴</a:t>
            </a:r>
            <a:r>
              <a:rPr lang="en-US" altLang="zh-TW" sz="2600" b="1" dirty="0"/>
              <a:t> 12:25</a:t>
            </a:r>
            <a:r>
              <a:rPr lang="zh-TW" altLang="zh-TW" sz="2600" b="1" dirty="0"/>
              <a:t>】</a:t>
            </a:r>
            <a:br>
              <a:rPr lang="en-US" altLang="zh-TW" sz="2600" b="1" dirty="0"/>
            </a:br>
            <a:r>
              <a:rPr lang="en-US" altLang="zh-TW" sz="2600" b="1" baseline="30000" dirty="0"/>
              <a:t>25</a:t>
            </a:r>
            <a:r>
              <a:rPr lang="en-US" altLang="zh-TW" sz="2600" b="1" dirty="0"/>
              <a:t>Anxiety in a man's heart weighs him down, but a good word makes him glad. </a:t>
            </a:r>
            <a:r>
              <a:rPr lang="zh-TW" altLang="zh-TW" sz="2600" b="1" dirty="0"/>
              <a:t>【</a:t>
            </a:r>
            <a:r>
              <a:rPr lang="en-US" altLang="zh-TW" sz="2600" b="1" dirty="0" err="1"/>
              <a:t>Prov</a:t>
            </a:r>
            <a:r>
              <a:rPr lang="en-US" altLang="zh-TW" sz="2600" b="1" dirty="0"/>
              <a:t> 12:25</a:t>
            </a:r>
            <a:r>
              <a:rPr lang="zh-TW" altLang="zh-TW" sz="2600" b="1" dirty="0"/>
              <a:t>】</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40" y="2437869"/>
            <a:ext cx="3514311" cy="215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341291"/>
            <a:ext cx="223202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2520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515629"/>
            <a:ext cx="7920880" cy="1692771"/>
          </a:xfrm>
          <a:prstGeom prst="rect">
            <a:avLst/>
          </a:prstGeom>
        </p:spPr>
        <p:txBody>
          <a:bodyPr wrap="square">
            <a:spAutoFit/>
          </a:bodyPr>
          <a:lstStyle/>
          <a:p>
            <a:r>
              <a:rPr lang="en-US" altLang="zh-TW" sz="2600" b="1" baseline="30000" dirty="0"/>
              <a:t>11</a:t>
            </a:r>
            <a:r>
              <a:rPr lang="zh-TW" altLang="zh-TW" sz="2600" b="1" dirty="0"/>
              <a:t>所以，你們該彼此勸慰，互相建立，正如你們素常所行的。【帖前</a:t>
            </a:r>
            <a:r>
              <a:rPr lang="en-US" altLang="zh-TW" sz="2600" b="1" dirty="0"/>
              <a:t> 5:11</a:t>
            </a:r>
            <a:r>
              <a:rPr lang="zh-TW" altLang="zh-TW" sz="2600" b="1" dirty="0"/>
              <a:t>】</a:t>
            </a:r>
            <a:br>
              <a:rPr lang="en-US" altLang="zh-TW" sz="2600" b="1" dirty="0"/>
            </a:br>
            <a:r>
              <a:rPr lang="en-US" altLang="zh-TW" sz="2600" b="1" baseline="30000" dirty="0"/>
              <a:t>11</a:t>
            </a:r>
            <a:r>
              <a:rPr lang="en-US" altLang="zh-TW" sz="2600" b="1" dirty="0"/>
              <a:t>Therefore encourage one another and build one another up, just as you are doing. </a:t>
            </a:r>
            <a:r>
              <a:rPr lang="zh-TW" altLang="zh-TW" sz="2600" b="1" dirty="0"/>
              <a:t>【</a:t>
            </a:r>
            <a:r>
              <a:rPr lang="en-US" altLang="zh-TW" sz="2600" b="1" dirty="0"/>
              <a:t>1Thess 5:11</a:t>
            </a:r>
            <a:r>
              <a:rPr lang="zh-TW" altLang="zh-TW" sz="2600" b="1" dirty="0"/>
              <a:t>】</a:t>
            </a:r>
            <a:endParaRPr lang="zh-TW" altLang="en-US" sz="26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355726"/>
            <a:ext cx="3151187"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230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57477"/>
            <a:ext cx="8208912" cy="2092881"/>
          </a:xfrm>
          <a:prstGeom prst="rect">
            <a:avLst/>
          </a:prstGeom>
        </p:spPr>
        <p:txBody>
          <a:bodyPr wrap="square">
            <a:spAutoFit/>
          </a:bodyPr>
          <a:lstStyle/>
          <a:p>
            <a:r>
              <a:rPr lang="en-US" altLang="zh-TW" sz="2600" b="1" baseline="30000" dirty="0"/>
              <a:t>29</a:t>
            </a:r>
            <a:r>
              <a:rPr lang="zh-TW" altLang="zh-TW" sz="2600" b="1" dirty="0"/>
              <a:t>污穢的言語一句不可出口，只要隨事說造就人的好話，叫聽見的人得益處。【弗</a:t>
            </a:r>
            <a:r>
              <a:rPr lang="en-US" altLang="zh-TW" sz="2600" b="1" dirty="0"/>
              <a:t> 4:29</a:t>
            </a:r>
            <a:r>
              <a:rPr lang="zh-TW" altLang="zh-TW" sz="2600" b="1" dirty="0"/>
              <a:t>】</a:t>
            </a:r>
            <a:br>
              <a:rPr lang="en-US" altLang="zh-TW" sz="2600" b="1" dirty="0"/>
            </a:br>
            <a:r>
              <a:rPr lang="en-US" altLang="zh-TW" sz="2600" b="1" baseline="30000" dirty="0"/>
              <a:t>29</a:t>
            </a:r>
            <a:r>
              <a:rPr lang="en-US" altLang="zh-TW" sz="2600" b="1" dirty="0"/>
              <a:t>Let no corrupting talk come out of your mouths, but only such as is good for building up, as fits the occasion, that it may give grace to those who hear. </a:t>
            </a:r>
            <a:r>
              <a:rPr lang="zh-TW" altLang="zh-TW" sz="2600" b="1" dirty="0"/>
              <a:t>【</a:t>
            </a:r>
            <a:r>
              <a:rPr lang="en-US" altLang="zh-TW" sz="2600" b="1" dirty="0" err="1"/>
              <a:t>Eph</a:t>
            </a:r>
            <a:r>
              <a:rPr lang="en-US" altLang="zh-TW" sz="2600" b="1" dirty="0"/>
              <a:t> 4:29</a:t>
            </a:r>
            <a:r>
              <a:rPr lang="zh-TW" altLang="zh-TW" sz="2600" b="1" dirty="0"/>
              <a:t>】</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383271"/>
            <a:ext cx="3168352" cy="260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9742"/>
            <a:ext cx="4176464" cy="255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8496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235913"/>
            <a:ext cx="6336704" cy="892552"/>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TW" sz="2600" b="1" dirty="0">
                <a:solidFill>
                  <a:srgbClr val="FF0000"/>
                </a:solidFill>
              </a:rPr>
              <a:t>B. </a:t>
            </a:r>
            <a:r>
              <a:rPr lang="en-US" altLang="zh-TW" sz="2600" b="1" dirty="0"/>
              <a:t>Do not let yourself become the bottleneck.     </a:t>
            </a:r>
            <a:br>
              <a:rPr lang="en-US" altLang="zh-TW" sz="2600" b="1" dirty="0"/>
            </a:br>
            <a:r>
              <a:rPr lang="en-US" altLang="zh-TW" sz="2600" b="1" dirty="0"/>
              <a:t>    </a:t>
            </a:r>
            <a:r>
              <a:rPr lang="zh-TW" altLang="zh-TW" sz="2600" b="1" dirty="0"/>
              <a:t>不要讓自己成為瓶頸</a:t>
            </a:r>
            <a:r>
              <a:rPr lang="en-US" altLang="zh-TW" sz="2600" b="1" dirty="0"/>
              <a:t>.</a:t>
            </a:r>
            <a:endParaRPr lang="zh-TW" altLang="zh-TW" sz="2600" b="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68" y="1419622"/>
            <a:ext cx="371969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11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779660"/>
            <a:ext cx="3935062" cy="295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827584" y="411510"/>
            <a:ext cx="6663171" cy="892552"/>
          </a:xfrm>
          <a:prstGeom prst="rect">
            <a:avLst/>
          </a:prstGeom>
        </p:spPr>
        <p:txBody>
          <a:bodyPr wrap="none">
            <a:spAutoFit/>
          </a:bodyPr>
          <a:lstStyle/>
          <a:p>
            <a:r>
              <a:rPr lang="zh-TW" altLang="zh-TW" sz="2600" b="1" dirty="0"/>
              <a:t>坡提乏是一個知人善任的人</a:t>
            </a:r>
            <a:r>
              <a:rPr lang="en-US" altLang="zh-TW" sz="2600" b="1" dirty="0"/>
              <a:t>:</a:t>
            </a:r>
            <a:endParaRPr lang="zh-TW" altLang="zh-TW" sz="2600" b="1" dirty="0"/>
          </a:p>
          <a:p>
            <a:r>
              <a:rPr lang="en-US" altLang="zh-TW" sz="2600" b="1" dirty="0"/>
              <a:t>Potiphar is a man who knows how to delegate:</a:t>
            </a:r>
            <a:endParaRPr lang="zh-TW" altLang="en-US" sz="2600" b="1"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82144"/>
            <a:ext cx="3997618" cy="295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274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4125" y="411510"/>
            <a:ext cx="8712968" cy="4493538"/>
          </a:xfrm>
          <a:prstGeom prst="rect">
            <a:avLst/>
          </a:prstGeom>
        </p:spPr>
        <p:txBody>
          <a:bodyPr wrap="square">
            <a:spAutoFit/>
          </a:bodyPr>
          <a:lstStyle/>
          <a:p>
            <a:r>
              <a:rPr lang="en-US" altLang="zh-TW" sz="2600" b="1" baseline="30000" dirty="0"/>
              <a:t>5</a:t>
            </a:r>
            <a:r>
              <a:rPr lang="zh-TW" altLang="zh-TW" sz="2600" b="1" dirty="0"/>
              <a:t>自從主人派約瑟管理家務和他一切所有的，耶和華就因約瑟的緣故賜福與那埃及人的家；凡家裡和田間一切所有的都蒙耶和華賜福。</a:t>
            </a:r>
            <a:r>
              <a:rPr lang="en-US" altLang="zh-TW" sz="2600" b="1" baseline="30000" dirty="0"/>
              <a:t>6</a:t>
            </a:r>
            <a:r>
              <a:rPr lang="zh-TW" altLang="zh-TW" sz="2600" b="1" dirty="0"/>
              <a:t>波提乏將一切所有的都交在約瑟的手中，除了自己所吃的飯，別的事一概不知。</a:t>
            </a:r>
            <a:r>
              <a:rPr lang="en-US" altLang="zh-TW" sz="2600" b="1" dirty="0"/>
              <a:t>. . .</a:t>
            </a:r>
          </a:p>
          <a:p>
            <a:r>
              <a:rPr lang="zh-TW" altLang="zh-TW" sz="2600" b="1" dirty="0"/>
              <a:t>【創</a:t>
            </a:r>
            <a:r>
              <a:rPr lang="en-US" altLang="zh-TW" sz="2600" b="1" dirty="0"/>
              <a:t> 39:5~6a</a:t>
            </a:r>
            <a:r>
              <a:rPr lang="zh-TW" altLang="zh-TW" sz="2600" b="1" dirty="0"/>
              <a:t>】</a:t>
            </a:r>
            <a:br>
              <a:rPr lang="en-US" altLang="zh-TW" sz="2600" b="1" dirty="0"/>
            </a:br>
            <a:r>
              <a:rPr lang="en-US" altLang="zh-TW" sz="2600" b="1" baseline="30000" dirty="0"/>
              <a:t>5</a:t>
            </a:r>
            <a:r>
              <a:rPr lang="en-US" altLang="zh-TW" sz="2600" b="1" dirty="0"/>
              <a:t>From the time that he made him overseer in his house and over all that he had the Lord blessed the Egyptian's house for Joseph's sake; the blessing of the Lord was on all that he had, in house and field. </a:t>
            </a:r>
            <a:r>
              <a:rPr lang="en-US" altLang="zh-TW" sz="2600" b="1" baseline="30000" dirty="0"/>
              <a:t>6</a:t>
            </a:r>
            <a:r>
              <a:rPr lang="en-US" altLang="zh-TW" sz="2600" b="1" dirty="0"/>
              <a:t>So he left all that he had in Joseph's charge, and because of him he had no concern about anything but the food he ate. . . .</a:t>
            </a:r>
            <a:r>
              <a:rPr lang="zh-TW" altLang="zh-TW" sz="2600" b="1" dirty="0"/>
              <a:t>【</a:t>
            </a:r>
            <a:r>
              <a:rPr lang="en-US" altLang="zh-TW" sz="2600" b="1" dirty="0"/>
              <a:t>Gen 39:5~6a</a:t>
            </a:r>
            <a:r>
              <a:rPr lang="zh-TW" altLang="zh-TW" sz="2600" b="1" dirty="0"/>
              <a:t>】</a:t>
            </a:r>
          </a:p>
        </p:txBody>
      </p:sp>
    </p:spTree>
    <p:extLst>
      <p:ext uri="{BB962C8B-B14F-4D97-AF65-F5344CB8AC3E}">
        <p14:creationId xmlns:p14="http://schemas.microsoft.com/office/powerpoint/2010/main" val="3205874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11510"/>
            <a:ext cx="6296669" cy="439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438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67687"/>
            <a:ext cx="8676456" cy="4893647"/>
          </a:xfrm>
          <a:prstGeom prst="rect">
            <a:avLst/>
          </a:prstGeom>
        </p:spPr>
        <p:txBody>
          <a:bodyPr wrap="square">
            <a:spAutoFit/>
          </a:bodyPr>
          <a:lstStyle/>
          <a:p>
            <a:r>
              <a:rPr lang="en-US" altLang="zh-TW" sz="2600" b="1" baseline="30000" dirty="0"/>
              <a:t>38</a:t>
            </a:r>
            <a:r>
              <a:rPr lang="zh-TW" altLang="zh-TW" sz="2600" b="1" dirty="0"/>
              <a:t>法老對臣僕說：像這樣的人，有　神的靈在他裡頭，我們豈能找得著呢？</a:t>
            </a:r>
            <a:r>
              <a:rPr lang="en-US" altLang="zh-TW" sz="2600" b="1" baseline="30000" dirty="0"/>
              <a:t>39</a:t>
            </a:r>
            <a:r>
              <a:rPr lang="zh-TW" altLang="zh-TW" sz="2600" b="1" dirty="0"/>
              <a:t>法老對約瑟說：　 神既將這事都指示你，可見沒有人像你這樣有聰明有智慧。</a:t>
            </a:r>
            <a:r>
              <a:rPr lang="en-US" altLang="zh-TW" sz="2600" b="1" baseline="30000" dirty="0"/>
              <a:t>40</a:t>
            </a:r>
            <a:r>
              <a:rPr lang="zh-TW" altLang="zh-TW" sz="2600" b="1" dirty="0"/>
              <a:t>你可以掌管我的家；我的民都必聽從你的話。惟獨在寶座上我比你大。</a:t>
            </a:r>
            <a:endParaRPr lang="en-US" altLang="zh-TW" sz="2600" b="1" dirty="0"/>
          </a:p>
          <a:p>
            <a:r>
              <a:rPr lang="zh-TW" altLang="zh-TW" sz="2600" b="1" dirty="0"/>
              <a:t>【創</a:t>
            </a:r>
            <a:r>
              <a:rPr lang="en-US" altLang="zh-TW" sz="2600" b="1" dirty="0"/>
              <a:t> 41:38~40</a:t>
            </a:r>
            <a:r>
              <a:rPr lang="zh-TW" altLang="zh-TW" sz="2600" b="1" dirty="0"/>
              <a:t>】</a:t>
            </a:r>
            <a:br>
              <a:rPr lang="en-US" altLang="zh-TW" sz="2600" b="1" dirty="0"/>
            </a:br>
            <a:r>
              <a:rPr lang="en-US" altLang="zh-TW" sz="2600" b="1" baseline="30000" dirty="0"/>
              <a:t>38</a:t>
            </a:r>
            <a:r>
              <a:rPr lang="en-US" altLang="zh-TW" sz="2600" b="1" dirty="0"/>
              <a:t>And Pharaoh said to his servants, "Can we find a man like this, in whom is the Spirit of God?" </a:t>
            </a:r>
            <a:r>
              <a:rPr lang="en-US" altLang="zh-TW" sz="2600" b="1" baseline="30000" dirty="0"/>
              <a:t>39</a:t>
            </a:r>
            <a:r>
              <a:rPr lang="en-US" altLang="zh-TW" sz="2600" b="1" dirty="0"/>
              <a:t>Then Pharaoh said to Joseph, "Since God has shown you all this, there is none so discerning and wise as you are. </a:t>
            </a:r>
            <a:r>
              <a:rPr lang="en-US" altLang="zh-TW" sz="2600" b="1" baseline="30000" dirty="0"/>
              <a:t>40</a:t>
            </a:r>
            <a:r>
              <a:rPr lang="en-US" altLang="zh-TW" sz="2600" b="1" dirty="0"/>
              <a:t>You shall be over my house, and all my people shall order themselves as you command. Only as regards the throne will I be greater than you." </a:t>
            </a:r>
          </a:p>
          <a:p>
            <a:r>
              <a:rPr lang="zh-TW" altLang="zh-TW" sz="2600" b="1" dirty="0"/>
              <a:t>【</a:t>
            </a:r>
            <a:r>
              <a:rPr lang="en-US" altLang="zh-TW" sz="2600" b="1" dirty="0"/>
              <a:t>Gen 41:38~40</a:t>
            </a:r>
            <a:r>
              <a:rPr lang="zh-TW" altLang="zh-TW" sz="2600" b="1" dirty="0"/>
              <a:t>】</a:t>
            </a:r>
          </a:p>
        </p:txBody>
      </p:sp>
    </p:spTree>
    <p:extLst>
      <p:ext uri="{BB962C8B-B14F-4D97-AF65-F5344CB8AC3E}">
        <p14:creationId xmlns:p14="http://schemas.microsoft.com/office/powerpoint/2010/main" val="1713819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0171" y="91238"/>
            <a:ext cx="2025234" cy="492443"/>
          </a:xfrm>
          <a:prstGeom prst="rect">
            <a:avLst/>
          </a:prstGeom>
        </p:spPr>
        <p:txBody>
          <a:bodyPr wrap="none">
            <a:spAutoFit/>
          </a:bodyPr>
          <a:lstStyle/>
          <a:p>
            <a:r>
              <a:rPr lang="en-US" altLang="zh-TW" sz="2600" b="1" u="sng" dirty="0"/>
              <a:t>Illustration 4:</a:t>
            </a:r>
            <a:endParaRPr lang="zh-TW" altLang="zh-TW" sz="2600" b="1" u="sng" dirty="0"/>
          </a:p>
        </p:txBody>
      </p:sp>
      <p:pic>
        <p:nvPicPr>
          <p:cNvPr id="3" name="Picture 1" descr="Elon Musk: The $20 billion man without much cas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63" y="1131590"/>
            <a:ext cx="3238368" cy="2016224"/>
          </a:xfrm>
          <a:prstGeom prst="rect">
            <a:avLst/>
          </a:prstGeom>
          <a:noFill/>
          <a:ln>
            <a:noFill/>
          </a:ln>
        </p:spPr>
      </p:pic>
      <p:sp>
        <p:nvSpPr>
          <p:cNvPr id="4" name="矩形 3"/>
          <p:cNvSpPr/>
          <p:nvPr/>
        </p:nvSpPr>
        <p:spPr>
          <a:xfrm>
            <a:off x="664515" y="652531"/>
            <a:ext cx="1736373" cy="523220"/>
          </a:xfrm>
          <a:prstGeom prst="rect">
            <a:avLst/>
          </a:prstGeom>
        </p:spPr>
        <p:txBody>
          <a:bodyPr wrap="none">
            <a:spAutoFit/>
          </a:bodyPr>
          <a:lstStyle/>
          <a:p>
            <a:r>
              <a:rPr lang="en-US" altLang="zh-TW" sz="2800" b="1" dirty="0" err="1"/>
              <a:t>Elon</a:t>
            </a:r>
            <a:r>
              <a:rPr lang="en-US" altLang="zh-TW" sz="2800" b="1" dirty="0"/>
              <a:t> Musk</a:t>
            </a:r>
            <a:endParaRPr lang="zh-TW" altLang="en-US" sz="2800" b="1" dirty="0"/>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2901" y="1064483"/>
            <a:ext cx="3168352" cy="2111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3" y="1081783"/>
            <a:ext cx="2063235" cy="206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56668" y="3651870"/>
            <a:ext cx="6369501" cy="492443"/>
          </a:xfrm>
          <a:prstGeom prst="rect">
            <a:avLst/>
          </a:prstGeom>
        </p:spPr>
        <p:txBody>
          <a:bodyPr wrap="none">
            <a:spAutoFit/>
          </a:bodyPr>
          <a:lstStyle/>
          <a:p>
            <a:r>
              <a:rPr lang="zh-TW" altLang="en-US" sz="2600" b="1" dirty="0">
                <a:solidFill>
                  <a:srgbClr val="FF0000"/>
                </a:solidFill>
              </a:rPr>
              <a:t>→</a:t>
            </a:r>
            <a:r>
              <a:rPr lang="zh-TW" altLang="zh-TW" sz="2600" b="1" dirty="0"/>
              <a:t>你必須要</a:t>
            </a:r>
            <a:r>
              <a:rPr lang="en-US" altLang="zh-TW" sz="2600" b="1" dirty="0"/>
              <a:t>Think ahead for your coworkers. </a:t>
            </a:r>
            <a:endParaRPr lang="zh-TW" altLang="zh-TW" sz="2600" b="1" dirty="0"/>
          </a:p>
        </p:txBody>
      </p:sp>
      <p:sp>
        <p:nvSpPr>
          <p:cNvPr id="6" name="矩形 5"/>
          <p:cNvSpPr/>
          <p:nvPr/>
        </p:nvSpPr>
        <p:spPr>
          <a:xfrm>
            <a:off x="229463" y="4299942"/>
            <a:ext cx="5164684" cy="492443"/>
          </a:xfrm>
          <a:prstGeom prst="rect">
            <a:avLst/>
          </a:prstGeom>
        </p:spPr>
        <p:txBody>
          <a:bodyPr wrap="none">
            <a:spAutoFit/>
          </a:bodyPr>
          <a:lstStyle/>
          <a:p>
            <a:r>
              <a:rPr lang="zh-TW" altLang="en-US" sz="2600" b="1" dirty="0">
                <a:solidFill>
                  <a:srgbClr val="FF0000"/>
                </a:solidFill>
              </a:rPr>
              <a:t>→</a:t>
            </a:r>
            <a:r>
              <a:rPr lang="zh-TW" altLang="zh-TW" sz="2600" b="1" dirty="0"/>
              <a:t>你必須要</a:t>
            </a:r>
            <a:r>
              <a:rPr lang="en-US" altLang="zh-TW" sz="2600" b="1" dirty="0"/>
              <a:t>delegate, and empower.</a:t>
            </a:r>
            <a:endParaRPr lang="zh-TW" altLang="zh-TW" sz="2600" b="1" dirty="0"/>
          </a:p>
        </p:txBody>
      </p:sp>
    </p:spTree>
    <p:extLst>
      <p:ext uri="{BB962C8B-B14F-4D97-AF65-F5344CB8AC3E}">
        <p14:creationId xmlns:p14="http://schemas.microsoft.com/office/powerpoint/2010/main" val="26514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4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402" y="771550"/>
            <a:ext cx="436213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275606"/>
            <a:ext cx="3710842"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973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6284" y="491848"/>
            <a:ext cx="6265113" cy="492443"/>
          </a:xfrm>
          <a:prstGeom prst="rect">
            <a:avLst/>
          </a:prstGeom>
          <a:ln w="38100"/>
        </p:spPr>
        <p:style>
          <a:lnRef idx="2">
            <a:schemeClr val="accent6"/>
          </a:lnRef>
          <a:fillRef idx="1">
            <a:schemeClr val="lt1"/>
          </a:fillRef>
          <a:effectRef idx="0">
            <a:schemeClr val="accent6"/>
          </a:effectRef>
          <a:fontRef idx="minor">
            <a:schemeClr val="dk1"/>
          </a:fontRef>
        </p:style>
        <p:txBody>
          <a:bodyPr wrap="none">
            <a:spAutoFit/>
          </a:bodyPr>
          <a:lstStyle/>
          <a:p>
            <a:r>
              <a:rPr lang="en-US" altLang="zh-TW" sz="2600" b="1" dirty="0">
                <a:solidFill>
                  <a:srgbClr val="FF0000"/>
                </a:solidFill>
              </a:rPr>
              <a:t>C. </a:t>
            </a:r>
            <a:r>
              <a:rPr lang="zh-TW" altLang="zh-TW" sz="2600" b="1" dirty="0"/>
              <a:t>那麼你也是要</a:t>
            </a:r>
            <a:r>
              <a:rPr lang="en-US" altLang="zh-TW" sz="2600" b="1" dirty="0"/>
              <a:t>Keep Track of the progress.</a:t>
            </a:r>
            <a:endParaRPr lang="zh-TW" altLang="zh-TW" sz="2600" b="1"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572" y="1347614"/>
            <a:ext cx="5457825"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831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12664"/>
            <a:ext cx="8124274" cy="1384995"/>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III. </a:t>
            </a:r>
            <a:r>
              <a:rPr lang="en-US" altLang="zh-TW" sz="2800" b="1" dirty="0"/>
              <a:t>Evaluation:/</a:t>
            </a:r>
            <a:r>
              <a:rPr lang="zh-TW" altLang="zh-TW" sz="2800" b="1" dirty="0"/>
              <a:t>衡量的方法</a:t>
            </a:r>
            <a:r>
              <a:rPr lang="en-US" altLang="zh-TW" sz="2800" b="1" dirty="0"/>
              <a:t>: </a:t>
            </a:r>
          </a:p>
          <a:p>
            <a:r>
              <a:rPr lang="en-US" altLang="zh-TW" sz="2800" b="1" dirty="0"/>
              <a:t>     Have I made the person better, if the project failed.</a:t>
            </a:r>
          </a:p>
          <a:p>
            <a:r>
              <a:rPr lang="en-US" altLang="zh-TW" sz="2800" b="1" dirty="0"/>
              <a:t>    </a:t>
            </a:r>
            <a:r>
              <a:rPr lang="zh-TW" altLang="zh-TW" sz="2800" b="1" dirty="0"/>
              <a:t>如果工作失敗了</a:t>
            </a:r>
            <a:r>
              <a:rPr lang="en-US" altLang="zh-TW" sz="2800" b="1" dirty="0"/>
              <a:t>, </a:t>
            </a:r>
            <a:r>
              <a:rPr lang="zh-TW" altLang="zh-TW" sz="2800" b="1" dirty="0"/>
              <a:t>我有沒有讓工作者變得更好</a:t>
            </a:r>
            <a:r>
              <a:rPr lang="en-US" altLang="zh-TW" sz="2800" b="1" dirty="0"/>
              <a:t>?</a:t>
            </a:r>
            <a:endParaRPr lang="zh-TW" altLang="zh-TW" sz="2800" dirty="0"/>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156204"/>
            <a:ext cx="3571049" cy="26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153333"/>
            <a:ext cx="3934218" cy="262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434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59921"/>
            <a:ext cx="8568952" cy="2492990"/>
          </a:xfrm>
          <a:prstGeom prst="rect">
            <a:avLst/>
          </a:prstGeom>
        </p:spPr>
        <p:txBody>
          <a:bodyPr wrap="square">
            <a:spAutoFit/>
          </a:bodyPr>
          <a:lstStyle/>
          <a:p>
            <a:r>
              <a:rPr lang="en-US" altLang="zh-TW" sz="2600" b="1" baseline="30000" dirty="0"/>
              <a:t>5</a:t>
            </a:r>
            <a:r>
              <a:rPr lang="zh-TW" altLang="zh-TW" sz="2600" b="1" dirty="0"/>
              <a:t>你們來到主面前，也就像活石，被建造成為靈宮，作聖潔的祭司，藉著耶穌基督奉獻神所悅納的靈祭。【彼前</a:t>
            </a:r>
            <a:r>
              <a:rPr lang="en-US" altLang="zh-TW" sz="2600" b="1" dirty="0"/>
              <a:t> 2:5</a:t>
            </a:r>
            <a:r>
              <a:rPr lang="zh-TW" altLang="zh-TW" sz="2600" b="1" dirty="0"/>
              <a:t>】</a:t>
            </a:r>
            <a:br>
              <a:rPr lang="en-US" altLang="zh-TW" sz="2600" b="1" dirty="0"/>
            </a:br>
            <a:r>
              <a:rPr lang="en-US" altLang="zh-TW" sz="2600" b="1" baseline="30000" dirty="0"/>
              <a:t>5</a:t>
            </a:r>
            <a:r>
              <a:rPr lang="en-US" altLang="zh-TW" sz="2600" b="1" dirty="0"/>
              <a:t>you yourselves like living stones are being built up as a spiritual house, to be a holy priesthood, to offer spiritual sacrifices acceptable to God through Jesus Christ. </a:t>
            </a:r>
          </a:p>
          <a:p>
            <a:r>
              <a:rPr lang="zh-TW" altLang="zh-TW" sz="2600" b="1" dirty="0"/>
              <a:t>【</a:t>
            </a:r>
            <a:r>
              <a:rPr lang="en-US" altLang="zh-TW" sz="2600" b="1" dirty="0"/>
              <a:t>1Pet 2:5</a:t>
            </a:r>
            <a:r>
              <a:rPr lang="zh-TW" altLang="zh-TW" sz="2600" b="1" dirty="0"/>
              <a:t>】</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652911"/>
            <a:ext cx="316835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931790"/>
            <a:ext cx="2669578" cy="156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72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 King Rehoboam | Rehoboam, Tribe of judah, 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419622"/>
            <a:ext cx="2664296" cy="335659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971600" y="1419622"/>
            <a:ext cx="1895071" cy="492443"/>
          </a:xfrm>
          <a:prstGeom prst="rect">
            <a:avLst/>
          </a:prstGeom>
        </p:spPr>
        <p:txBody>
          <a:bodyPr wrap="none">
            <a:spAutoFit/>
          </a:bodyPr>
          <a:lstStyle/>
          <a:p>
            <a:r>
              <a:rPr lang="en-US" altLang="zh-TW" sz="2600" b="1" dirty="0"/>
              <a:t>(1)</a:t>
            </a:r>
            <a:r>
              <a:rPr lang="zh-TW" altLang="zh-TW" sz="2600" b="1" dirty="0"/>
              <a:t>羅波安</a:t>
            </a:r>
            <a:r>
              <a:rPr lang="zh-TW" altLang="en-US" sz="2600" b="1" dirty="0"/>
              <a:t>王</a:t>
            </a:r>
          </a:p>
        </p:txBody>
      </p:sp>
      <p:sp>
        <p:nvSpPr>
          <p:cNvPr id="3" name="矩形 2"/>
          <p:cNvSpPr/>
          <p:nvPr/>
        </p:nvSpPr>
        <p:spPr>
          <a:xfrm>
            <a:off x="652260" y="267494"/>
            <a:ext cx="4696607" cy="892552"/>
          </a:xfrm>
          <a:prstGeom prst="rect">
            <a:avLst/>
          </a:prstGeom>
        </p:spPr>
        <p:txBody>
          <a:bodyPr wrap="none">
            <a:spAutoFit/>
          </a:bodyPr>
          <a:lstStyle/>
          <a:p>
            <a:r>
              <a:rPr lang="zh-TW" altLang="en-US" sz="2600" b="1" dirty="0">
                <a:solidFill>
                  <a:srgbClr val="FF0000"/>
                </a:solidFill>
                <a:sym typeface="Wingdings"/>
              </a:rPr>
              <a:t></a:t>
            </a:r>
            <a:r>
              <a:rPr lang="zh-TW" altLang="zh-TW" sz="2600" b="1" dirty="0"/>
              <a:t>歷史上有兩個失敗者</a:t>
            </a:r>
            <a:r>
              <a:rPr lang="en-US" altLang="zh-TW" sz="2600" b="1" dirty="0"/>
              <a:t>:</a:t>
            </a:r>
          </a:p>
          <a:p>
            <a:r>
              <a:rPr lang="en-US" altLang="zh-TW" sz="2600" b="1" dirty="0"/>
              <a:t>   There are two losers in history:</a:t>
            </a:r>
            <a:endParaRPr lang="zh-TW" altLang="zh-TW" sz="2600" b="1" dirty="0"/>
          </a:p>
        </p:txBody>
      </p:sp>
    </p:spTree>
    <p:extLst>
      <p:ext uri="{BB962C8B-B14F-4D97-AF65-F5344CB8AC3E}">
        <p14:creationId xmlns:p14="http://schemas.microsoft.com/office/powerpoint/2010/main" val="38236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67494"/>
            <a:ext cx="7704856" cy="1692771"/>
          </a:xfrm>
          <a:prstGeom prst="rect">
            <a:avLst/>
          </a:prstGeom>
        </p:spPr>
        <p:txBody>
          <a:bodyPr wrap="square">
            <a:spAutoFit/>
          </a:bodyPr>
          <a:lstStyle/>
          <a:p>
            <a:r>
              <a:rPr lang="en-US" altLang="zh-TW" sz="2600" b="1" baseline="30000" dirty="0"/>
              <a:t>25</a:t>
            </a:r>
            <a:r>
              <a:rPr lang="zh-TW" altLang="zh-TW" sz="2600" b="1" dirty="0"/>
              <a:t>羅波安王第五年，埃及王示撒上來攻取耶路撒冷，【王上</a:t>
            </a:r>
            <a:r>
              <a:rPr lang="en-US" altLang="zh-TW" sz="2600" b="1" dirty="0"/>
              <a:t> 14:25</a:t>
            </a:r>
            <a:r>
              <a:rPr lang="zh-TW" altLang="zh-TW" sz="2600" b="1" dirty="0"/>
              <a:t>】</a:t>
            </a:r>
            <a:br>
              <a:rPr lang="en-US" altLang="zh-TW" sz="2600" b="1" dirty="0"/>
            </a:br>
            <a:r>
              <a:rPr lang="en-US" altLang="zh-TW" sz="2600" b="1" baseline="30000" dirty="0"/>
              <a:t>25</a:t>
            </a:r>
            <a:r>
              <a:rPr lang="en-US" altLang="zh-TW" sz="2600" b="1" dirty="0"/>
              <a:t>In the fifth year of King </a:t>
            </a:r>
            <a:r>
              <a:rPr lang="en-US" altLang="zh-TW" sz="2600" b="1" dirty="0" err="1"/>
              <a:t>Rehoboam</a:t>
            </a:r>
            <a:r>
              <a:rPr lang="en-US" altLang="zh-TW" sz="2600" b="1" dirty="0"/>
              <a:t>, </a:t>
            </a:r>
            <a:r>
              <a:rPr lang="en-US" altLang="zh-TW" sz="2600" b="1" dirty="0" err="1"/>
              <a:t>Shishak</a:t>
            </a:r>
            <a:r>
              <a:rPr lang="en-US" altLang="zh-TW" sz="2600" b="1" dirty="0"/>
              <a:t> king of Egypt came up against Jerusalem.</a:t>
            </a:r>
            <a:r>
              <a:rPr lang="zh-TW" altLang="zh-TW" sz="2600" b="1" dirty="0"/>
              <a:t>【</a:t>
            </a:r>
            <a:r>
              <a:rPr lang="en-US" altLang="zh-TW" sz="2600" b="1" dirty="0"/>
              <a:t>1King 14:25</a:t>
            </a:r>
            <a:r>
              <a:rPr lang="zh-TW" altLang="zh-TW" sz="2600" b="1" dirty="0"/>
              <a: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355726"/>
            <a:ext cx="332710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374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7761" y="339502"/>
            <a:ext cx="8756727" cy="4493538"/>
          </a:xfrm>
          <a:prstGeom prst="rect">
            <a:avLst/>
          </a:prstGeom>
        </p:spPr>
        <p:txBody>
          <a:bodyPr wrap="square">
            <a:spAutoFit/>
          </a:bodyPr>
          <a:lstStyle/>
          <a:p>
            <a:r>
              <a:rPr lang="en-US" altLang="zh-TW" sz="2600" b="1" baseline="30000" dirty="0"/>
              <a:t>9</a:t>
            </a:r>
            <a:r>
              <a:rPr lang="zh-TW" altLang="zh-TW" sz="2600" b="1" dirty="0"/>
              <a:t>於是，埃及王示撒上來攻取耶路撒冷，奪了耶和華殿和王宮裡的寶物，盡都帶走，又奪去所羅門製造的金盾牌。</a:t>
            </a:r>
            <a:r>
              <a:rPr lang="en-US" altLang="zh-TW" sz="2600" b="1" baseline="30000" dirty="0"/>
              <a:t>10</a:t>
            </a:r>
            <a:r>
              <a:rPr lang="zh-TW" altLang="zh-TW" sz="2600" b="1" dirty="0"/>
              <a:t>羅波安王製造銅盾牌代替那金盾牌，交給守王宮門的護衛長看守。</a:t>
            </a:r>
            <a:endParaRPr lang="en-US" altLang="zh-TW" sz="2600" b="1" dirty="0"/>
          </a:p>
          <a:p>
            <a:r>
              <a:rPr lang="en-US" altLang="zh-TW" sz="2600" b="1" baseline="30000" dirty="0"/>
              <a:t>9</a:t>
            </a:r>
            <a:r>
              <a:rPr lang="en-US" altLang="zh-TW" sz="2600" b="1" dirty="0"/>
              <a:t>So </a:t>
            </a:r>
            <a:r>
              <a:rPr lang="en-US" altLang="zh-TW" sz="2600" b="1" dirty="0" err="1"/>
              <a:t>Shishak</a:t>
            </a:r>
            <a:r>
              <a:rPr lang="en-US" altLang="zh-TW" sz="2600" b="1" dirty="0"/>
              <a:t> king of Egypt came up against Jerusalem. He took away the treasures of the house of the Lord and the treasures of the king's house. He took away everything. He also took away the shields of gold that Solomon had made, </a:t>
            </a:r>
            <a:r>
              <a:rPr lang="en-US" altLang="zh-TW" sz="2600" b="1" baseline="30000" dirty="0"/>
              <a:t>10</a:t>
            </a:r>
            <a:r>
              <a:rPr lang="en-US" altLang="zh-TW" sz="2600" b="1" dirty="0"/>
              <a:t>and King </a:t>
            </a:r>
            <a:r>
              <a:rPr lang="en-US" altLang="zh-TW" sz="2600" b="1" dirty="0" err="1"/>
              <a:t>Rehoboam</a:t>
            </a:r>
            <a:r>
              <a:rPr lang="en-US" altLang="zh-TW" sz="2600" b="1" dirty="0"/>
              <a:t> made in their place shields of bronze and committed them to the hands of the officers of the guard, who kept the door of the king's house.</a:t>
            </a:r>
            <a:endParaRPr lang="zh-TW" altLang="en-US" sz="2600" b="1" dirty="0"/>
          </a:p>
        </p:txBody>
      </p:sp>
    </p:spTree>
    <p:extLst>
      <p:ext uri="{BB962C8B-B14F-4D97-AF65-F5344CB8AC3E}">
        <p14:creationId xmlns:p14="http://schemas.microsoft.com/office/powerpoint/2010/main" val="3386524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9024" y="195486"/>
            <a:ext cx="8784976" cy="4370427"/>
          </a:xfrm>
          <a:prstGeom prst="rect">
            <a:avLst/>
          </a:prstGeom>
        </p:spPr>
        <p:txBody>
          <a:bodyPr wrap="square">
            <a:spAutoFit/>
          </a:bodyPr>
          <a:lstStyle/>
          <a:p>
            <a:r>
              <a:rPr lang="en-US" altLang="zh-TW" sz="2600" b="1" baseline="30000" dirty="0"/>
              <a:t>11</a:t>
            </a:r>
            <a:r>
              <a:rPr lang="zh-TW" altLang="zh-TW" sz="2600" b="1" dirty="0"/>
              <a:t>王每逢進耶和華的殿，護衛兵就拿這盾牌，隨後仍將盾牌送回，放在護衛房。</a:t>
            </a:r>
            <a:r>
              <a:rPr lang="en-US" altLang="zh-TW" sz="2600" b="1" baseline="30000" dirty="0"/>
              <a:t>12</a:t>
            </a:r>
            <a:r>
              <a:rPr lang="zh-TW" altLang="zh-TW" sz="2600" b="1" dirty="0"/>
              <a:t>王自卑的時候，耶和華的怒氣就轉消了，不將他滅盡，並且在猶大中間也有善益的事。</a:t>
            </a:r>
            <a:endParaRPr lang="en-US" altLang="zh-TW" sz="2600" b="1" dirty="0"/>
          </a:p>
          <a:p>
            <a:r>
              <a:rPr lang="zh-TW" altLang="zh-TW" sz="2600" b="1" dirty="0"/>
              <a:t>【代下</a:t>
            </a:r>
            <a:r>
              <a:rPr lang="en-US" altLang="zh-TW" sz="2600" b="1" dirty="0"/>
              <a:t> 12:9~12</a:t>
            </a:r>
            <a:r>
              <a:rPr lang="zh-TW" altLang="zh-TW" sz="2600" b="1" dirty="0"/>
              <a:t>】</a:t>
            </a:r>
            <a:endParaRPr lang="en-US" altLang="zh-TW" sz="2600" b="1" dirty="0"/>
          </a:p>
          <a:p>
            <a:r>
              <a:rPr lang="en-US" altLang="zh-TW" sz="2600" b="1" baseline="30000" dirty="0"/>
              <a:t>11</a:t>
            </a:r>
            <a:r>
              <a:rPr lang="en-US" altLang="zh-TW" sz="2600" b="1" dirty="0"/>
              <a:t>And as often as the king went into the house of the Lord, the guard came and carried them and brought them back to the guardroom. </a:t>
            </a:r>
            <a:r>
              <a:rPr lang="en-US" altLang="zh-TW" sz="2600" b="1" baseline="30000" dirty="0"/>
              <a:t>12</a:t>
            </a:r>
            <a:r>
              <a:rPr lang="en-US" altLang="zh-TW" sz="2600" b="1" dirty="0"/>
              <a:t>And when he humbled himself the wrath of the Lord turned from him, so as not to make a complete destruction. Moreover, conditions were good in Judah. </a:t>
            </a:r>
          </a:p>
          <a:p>
            <a:r>
              <a:rPr lang="zh-TW" altLang="zh-TW" sz="2600" b="1" dirty="0"/>
              <a:t>【</a:t>
            </a:r>
            <a:r>
              <a:rPr lang="en-US" altLang="zh-TW" sz="2600" b="1" dirty="0"/>
              <a:t>2Chr 12:9~12</a:t>
            </a:r>
            <a:r>
              <a:rPr lang="zh-TW" altLang="zh-TW" sz="2600" b="1" dirty="0"/>
              <a:t>】</a:t>
            </a:r>
          </a:p>
          <a:p>
            <a:endParaRPr lang="zh-TW" altLang="en-US" dirty="0"/>
          </a:p>
        </p:txBody>
      </p:sp>
    </p:spTree>
    <p:extLst>
      <p:ext uri="{BB962C8B-B14F-4D97-AF65-F5344CB8AC3E}">
        <p14:creationId xmlns:p14="http://schemas.microsoft.com/office/powerpoint/2010/main" val="3468228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47614"/>
            <a:ext cx="4464496" cy="334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547664" y="499203"/>
            <a:ext cx="3988592" cy="492443"/>
          </a:xfrm>
          <a:prstGeom prst="rect">
            <a:avLst/>
          </a:prstGeom>
        </p:spPr>
        <p:txBody>
          <a:bodyPr wrap="none">
            <a:spAutoFit/>
          </a:bodyPr>
          <a:lstStyle/>
          <a:p>
            <a:r>
              <a:rPr lang="en-US" altLang="zh-TW" sz="2600" b="1" dirty="0"/>
              <a:t>(2)</a:t>
            </a:r>
            <a:r>
              <a:rPr lang="zh-TW" altLang="zh-TW" sz="2600" b="1" dirty="0"/>
              <a:t>瑪拿西王</a:t>
            </a:r>
            <a:r>
              <a:rPr lang="en-US" altLang="zh-TW" sz="2600" b="1" dirty="0"/>
              <a:t>King Manasseh</a:t>
            </a:r>
            <a:endParaRPr lang="zh-TW" altLang="zh-TW" sz="2600" b="1" dirty="0"/>
          </a:p>
        </p:txBody>
      </p:sp>
    </p:spTree>
    <p:extLst>
      <p:ext uri="{BB962C8B-B14F-4D97-AF65-F5344CB8AC3E}">
        <p14:creationId xmlns:p14="http://schemas.microsoft.com/office/powerpoint/2010/main" val="999472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67494"/>
            <a:ext cx="8388424" cy="4493538"/>
          </a:xfrm>
          <a:prstGeom prst="rect">
            <a:avLst/>
          </a:prstGeom>
        </p:spPr>
        <p:txBody>
          <a:bodyPr wrap="square">
            <a:spAutoFit/>
          </a:bodyPr>
          <a:lstStyle/>
          <a:p>
            <a:r>
              <a:rPr lang="en-US" altLang="zh-TW" sz="2600" b="1" baseline="30000" dirty="0"/>
              <a:t>10</a:t>
            </a:r>
            <a:r>
              <a:rPr lang="zh-TW" altLang="zh-TW" sz="2600" b="1" dirty="0"/>
              <a:t>耶和華警戒瑪拿西和他的百姓，他們卻是不聽。</a:t>
            </a:r>
            <a:r>
              <a:rPr lang="en-US" altLang="zh-TW" sz="2600" b="1" baseline="30000" dirty="0"/>
              <a:t>11</a:t>
            </a:r>
            <a:r>
              <a:rPr lang="zh-TW" altLang="zh-TW" sz="2600" b="1" dirty="0"/>
              <a:t>所以耶和華使亞述王的將帥來攻擊他們，用鐃鉤鉤住瑪拿西，用銅鍊鎖住他，帶到巴比倫去。</a:t>
            </a:r>
            <a:r>
              <a:rPr lang="en-US" altLang="zh-TW" sz="2600" b="1" baseline="30000" dirty="0"/>
              <a:t>12</a:t>
            </a:r>
            <a:r>
              <a:rPr lang="zh-TW" altLang="zh-TW" sz="2600" b="1" dirty="0"/>
              <a:t>他在急難的時候，就懇求耶和華</a:t>
            </a:r>
            <a:r>
              <a:rPr lang="en-US" altLang="zh-TW" sz="2600" b="1" dirty="0"/>
              <a:t>─</a:t>
            </a:r>
            <a:r>
              <a:rPr lang="zh-TW" altLang="zh-TW" sz="2600" b="1" dirty="0"/>
              <a:t>他的　 神，且在他列祖的　神面前極其自卑。</a:t>
            </a:r>
            <a:endParaRPr lang="en-US" altLang="zh-TW" sz="2600" b="1" dirty="0"/>
          </a:p>
          <a:p>
            <a:r>
              <a:rPr lang="en-US" altLang="zh-TW" sz="2600" b="1" baseline="30000" dirty="0"/>
              <a:t>10</a:t>
            </a:r>
            <a:r>
              <a:rPr lang="en-US" altLang="zh-TW" sz="2600" b="1" dirty="0"/>
              <a:t>The Lord spoke to Manasseh and to his people, but they paid no attention. </a:t>
            </a:r>
            <a:r>
              <a:rPr lang="en-US" altLang="zh-TW" sz="2600" b="1" baseline="30000" dirty="0"/>
              <a:t>11</a:t>
            </a:r>
            <a:r>
              <a:rPr lang="en-US" altLang="zh-TW" sz="2600" b="1" dirty="0"/>
              <a:t>Therefore the Lord brought upon them the commanders of the army of the king of Assyria, who captured Manasseh with hooks and bound him with chains of bronze and brought him to Babylon. </a:t>
            </a:r>
            <a:r>
              <a:rPr lang="en-US" altLang="zh-TW" sz="2600" b="1" baseline="30000" dirty="0"/>
              <a:t>12</a:t>
            </a:r>
            <a:r>
              <a:rPr lang="en-US" altLang="zh-TW" sz="2600" b="1" dirty="0"/>
              <a:t>And when he was in distress, he entreated the favor of the Lord his God and humbled himself greatly before the God of his fathers. </a:t>
            </a:r>
            <a:endParaRPr lang="zh-TW" altLang="en-US" sz="2600" b="1" dirty="0"/>
          </a:p>
        </p:txBody>
      </p:sp>
    </p:spTree>
    <p:extLst>
      <p:ext uri="{BB962C8B-B14F-4D97-AF65-F5344CB8AC3E}">
        <p14:creationId xmlns:p14="http://schemas.microsoft.com/office/powerpoint/2010/main" val="9261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23478"/>
            <a:ext cx="8424936" cy="3293209"/>
          </a:xfrm>
          <a:prstGeom prst="rect">
            <a:avLst/>
          </a:prstGeom>
        </p:spPr>
        <p:txBody>
          <a:bodyPr wrap="square">
            <a:spAutoFit/>
          </a:bodyPr>
          <a:lstStyle/>
          <a:p>
            <a:r>
              <a:rPr lang="en-US" altLang="zh-TW" sz="2600" b="1" baseline="30000" dirty="0"/>
              <a:t>13</a:t>
            </a:r>
            <a:r>
              <a:rPr lang="zh-TW" altLang="zh-TW" sz="2600" b="1" dirty="0"/>
              <a:t>他祈禱耶和華，耶和華就允准他的祈求，垂聽他的禱告，使他歸回耶路撒冷，仍坐國位。瑪拿西這才知道惟獨耶和華是　 神。【代下</a:t>
            </a:r>
            <a:r>
              <a:rPr lang="en-US" altLang="zh-TW" sz="2600" b="1" dirty="0"/>
              <a:t> 33:10~13</a:t>
            </a:r>
            <a:r>
              <a:rPr lang="zh-TW" altLang="zh-TW" sz="2600" b="1" dirty="0"/>
              <a:t>】</a:t>
            </a:r>
            <a:br>
              <a:rPr lang="en-US" altLang="zh-TW" sz="2600" b="1" dirty="0"/>
            </a:br>
            <a:r>
              <a:rPr lang="en-US" altLang="zh-TW" sz="2600" b="1" baseline="30000" dirty="0"/>
              <a:t>13</a:t>
            </a:r>
            <a:r>
              <a:rPr lang="en-US" altLang="zh-TW" sz="2600" b="1" dirty="0"/>
              <a:t>He prayed to him, and God was moved by his entreaty and heard his plea and brought him again to Jerusalem into his kingdom. Then Manasseh knew that the Lord was God. </a:t>
            </a:r>
            <a:r>
              <a:rPr lang="zh-TW" altLang="zh-TW" sz="2600" b="1" dirty="0"/>
              <a:t>【</a:t>
            </a:r>
            <a:r>
              <a:rPr lang="en-US" altLang="zh-TW" sz="2600" b="1" dirty="0"/>
              <a:t>2Chr 33:10~13</a:t>
            </a:r>
            <a:r>
              <a:rPr lang="zh-TW" altLang="zh-TW" sz="2600" b="1" dirty="0"/>
              <a:t>】</a:t>
            </a:r>
            <a:endParaRPr lang="zh-TW" altLang="en-US" sz="2600" b="1" dirty="0"/>
          </a:p>
          <a:p>
            <a:endParaRPr lang="zh-TW" altLang="en-US" sz="2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612876"/>
            <a:ext cx="2160240" cy="244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08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6916" y="411510"/>
            <a:ext cx="7004033" cy="1077218"/>
          </a:xfrm>
          <a:prstGeom prst="rect">
            <a:avLst/>
          </a:prstGeom>
        </p:spPr>
        <p:txBody>
          <a:bodyPr wrap="none">
            <a:spAutoFit/>
          </a:bodyPr>
          <a:lstStyle/>
          <a:p>
            <a:r>
              <a:rPr lang="zh-TW" altLang="en-US" sz="3200" b="1" dirty="0">
                <a:solidFill>
                  <a:srgbClr val="FF0000"/>
                </a:solidFill>
                <a:sym typeface="Wingdings"/>
              </a:rPr>
              <a:t></a:t>
            </a:r>
            <a:r>
              <a:rPr lang="zh-TW" altLang="zh-TW" sz="3200" b="1" dirty="0"/>
              <a:t>聖經的時間管理的觀念</a:t>
            </a:r>
            <a:r>
              <a:rPr lang="en-US" altLang="zh-TW" sz="3200" b="1" dirty="0"/>
              <a:t>:</a:t>
            </a:r>
          </a:p>
          <a:p>
            <a:r>
              <a:rPr lang="en-US" altLang="zh-TW" sz="3200" b="1" dirty="0"/>
              <a:t>    Biblical concept of time management:</a:t>
            </a:r>
            <a:endParaRPr lang="zh-TW" altLang="zh-TW" sz="3200" b="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575" y="1563638"/>
            <a:ext cx="5696033" cy="320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411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1640" y="585643"/>
            <a:ext cx="5513432" cy="523220"/>
          </a:xfrm>
          <a:prstGeom prst="rect">
            <a:avLst/>
          </a:prstGeom>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800" b="1" dirty="0">
                <a:solidFill>
                  <a:srgbClr val="FF0000"/>
                </a:solidFill>
              </a:rPr>
              <a:t>I. </a:t>
            </a:r>
            <a:r>
              <a:rPr lang="en-US" altLang="zh-TW" sz="2800" b="1" dirty="0"/>
              <a:t>We are not slaves. </a:t>
            </a:r>
            <a:r>
              <a:rPr lang="zh-TW" altLang="zh-TW" sz="2800" b="1" dirty="0"/>
              <a:t>我們不是奴隸</a:t>
            </a:r>
            <a:r>
              <a:rPr lang="en-US" altLang="zh-TW" sz="2800" b="1" dirty="0"/>
              <a:t>.</a:t>
            </a:r>
            <a:endParaRPr lang="zh-TW" altLang="zh-TW" sz="28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16" y="1858405"/>
            <a:ext cx="4337895" cy="2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347" y="1508484"/>
            <a:ext cx="32194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736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95486"/>
            <a:ext cx="2025234" cy="492443"/>
          </a:xfrm>
          <a:prstGeom prst="rect">
            <a:avLst/>
          </a:prstGeom>
        </p:spPr>
        <p:txBody>
          <a:bodyPr wrap="none">
            <a:spAutoFit/>
          </a:bodyPr>
          <a:lstStyle/>
          <a:p>
            <a:r>
              <a:rPr lang="en-US" altLang="zh-TW" sz="2600" b="1" u="sng" dirty="0"/>
              <a:t>Illustration 1:</a:t>
            </a:r>
            <a:endParaRPr lang="zh-TW" altLang="zh-TW" sz="2600" b="1" u="sng" dirty="0"/>
          </a:p>
        </p:txBody>
      </p:sp>
      <p:pic>
        <p:nvPicPr>
          <p:cNvPr id="3078" name="Picture 6" descr="https://ridgwaydvm.files.wordpress.com/2014/01/spider_web_windows_7_wallpap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987574"/>
            <a:ext cx="5016558" cy="3762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23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95486"/>
            <a:ext cx="2025234" cy="492443"/>
          </a:xfrm>
          <a:prstGeom prst="rect">
            <a:avLst/>
          </a:prstGeom>
        </p:spPr>
        <p:txBody>
          <a:bodyPr wrap="none">
            <a:spAutoFit/>
          </a:bodyPr>
          <a:lstStyle/>
          <a:p>
            <a:r>
              <a:rPr lang="en-US" altLang="zh-TW" sz="2600" b="1" u="sng" dirty="0"/>
              <a:t>Illustration 2:</a:t>
            </a:r>
            <a:endParaRPr lang="zh-TW" altLang="en-US" sz="2600" b="1" u="sn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41707"/>
            <a:ext cx="3168352" cy="224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760" y="1275606"/>
            <a:ext cx="3398407" cy="254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859782"/>
            <a:ext cx="3312368" cy="212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76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3672" y="123478"/>
            <a:ext cx="2025234" cy="492443"/>
          </a:xfrm>
          <a:prstGeom prst="rect">
            <a:avLst/>
          </a:prstGeom>
        </p:spPr>
        <p:txBody>
          <a:bodyPr wrap="none">
            <a:spAutoFit/>
          </a:bodyPr>
          <a:lstStyle/>
          <a:p>
            <a:r>
              <a:rPr lang="en-US" altLang="zh-TW" sz="2600" b="1" u="sng" dirty="0"/>
              <a:t>Illustration 3:</a:t>
            </a:r>
            <a:endParaRPr lang="zh-TW" altLang="zh-TW" sz="2600" b="1" u="sng" dirty="0"/>
          </a:p>
        </p:txBody>
      </p:sp>
      <p:sp>
        <p:nvSpPr>
          <p:cNvPr id="3" name="矩形 2"/>
          <p:cNvSpPr/>
          <p:nvPr/>
        </p:nvSpPr>
        <p:spPr>
          <a:xfrm>
            <a:off x="211422" y="843558"/>
            <a:ext cx="8664344" cy="4093428"/>
          </a:xfrm>
          <a:prstGeom prst="rect">
            <a:avLst/>
          </a:prstGeom>
        </p:spPr>
        <p:txBody>
          <a:bodyPr wrap="square">
            <a:spAutoFit/>
          </a:bodyPr>
          <a:lstStyle/>
          <a:p>
            <a:r>
              <a:rPr lang="en-US" altLang="zh-TW" sz="2600" b="1" baseline="30000" dirty="0"/>
              <a:t>1</a:t>
            </a:r>
            <a:r>
              <a:rPr lang="zh-TW" altLang="zh-TW" sz="2600" b="1" dirty="0"/>
              <a:t>（所羅門上行之詩。）若不是耶和華建造房屋，建造的人就枉然勞力；若不是耶和華看守城池，看守的人就枉然警醒。</a:t>
            </a:r>
            <a:r>
              <a:rPr lang="en-US" altLang="zh-TW" sz="2600" b="1" baseline="30000" dirty="0"/>
              <a:t>2</a:t>
            </a:r>
            <a:r>
              <a:rPr lang="zh-TW" altLang="zh-TW" sz="2600" b="1" dirty="0"/>
              <a:t>你們清晨早起，夜晚安歇，吃勞碌得來的飯，本是枉然；惟有耶和華所親愛的，必叫他安然睡覺。</a:t>
            </a:r>
            <a:endParaRPr lang="en-US" altLang="zh-TW" sz="2600" b="1" dirty="0"/>
          </a:p>
          <a:p>
            <a:r>
              <a:rPr lang="zh-TW" altLang="zh-TW" sz="2600" b="1" dirty="0"/>
              <a:t>【詩</a:t>
            </a:r>
            <a:r>
              <a:rPr lang="en-US" altLang="zh-TW" sz="2600" b="1" dirty="0"/>
              <a:t> 127:1~2</a:t>
            </a:r>
            <a:r>
              <a:rPr lang="zh-TW" altLang="zh-TW" sz="2600" b="1" dirty="0"/>
              <a:t>】</a:t>
            </a:r>
            <a:br>
              <a:rPr lang="en-US" altLang="zh-TW" sz="2600" b="1" dirty="0"/>
            </a:br>
            <a:r>
              <a:rPr lang="en-US" altLang="zh-TW" sz="2600" b="1" baseline="30000" dirty="0"/>
              <a:t>1</a:t>
            </a:r>
            <a:r>
              <a:rPr lang="en-US" altLang="zh-TW" sz="2600" b="1" dirty="0"/>
              <a:t>Unless the Lord builds the house, those who build it labor in vain. Unless the Lord</a:t>
            </a:r>
            <a:r>
              <a:rPr lang="zh-TW" altLang="en-US" sz="2600" b="1" dirty="0"/>
              <a:t> </a:t>
            </a:r>
            <a:r>
              <a:rPr lang="en-US" altLang="zh-TW" sz="2600" b="1" dirty="0"/>
              <a:t>watches over the city, the watchman stays awake in vain. </a:t>
            </a:r>
            <a:r>
              <a:rPr lang="en-US" altLang="zh-TW" sz="2600" b="1" baseline="30000" dirty="0"/>
              <a:t>2</a:t>
            </a:r>
            <a:r>
              <a:rPr lang="en-US" altLang="zh-TW" sz="2600" b="1" dirty="0"/>
              <a:t>It is in vain that you rise up early and go late to rest, eating the bread of anxious toil; for he gives to his beloved sleep. </a:t>
            </a:r>
            <a:r>
              <a:rPr lang="zh-TW" altLang="zh-TW" sz="2600" b="1" dirty="0"/>
              <a:t>【</a:t>
            </a:r>
            <a:r>
              <a:rPr lang="en-US" altLang="zh-TW" sz="2600" b="1" dirty="0"/>
              <a:t>Ps 127:1~2</a:t>
            </a:r>
            <a:r>
              <a:rPr lang="zh-TW" altLang="zh-TW" sz="2600" dirty="0"/>
              <a:t>】</a:t>
            </a:r>
          </a:p>
        </p:txBody>
      </p:sp>
    </p:spTree>
    <p:extLst>
      <p:ext uri="{BB962C8B-B14F-4D97-AF65-F5344CB8AC3E}">
        <p14:creationId xmlns:p14="http://schemas.microsoft.com/office/powerpoint/2010/main" val="2380542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7374" y="699542"/>
            <a:ext cx="4608512" cy="892552"/>
          </a:xfrm>
          <a:prstGeom prst="rect">
            <a:avLst/>
          </a:prstGeom>
        </p:spPr>
        <p:txBody>
          <a:bodyPr wrap="square">
            <a:spAutoFit/>
          </a:bodyPr>
          <a:lstStyle/>
          <a:p>
            <a:r>
              <a:rPr lang="en-US" altLang="zh-TW" sz="2600" b="1" dirty="0">
                <a:solidFill>
                  <a:srgbClr val="0070C0"/>
                </a:solidFill>
              </a:rPr>
              <a:t>1. </a:t>
            </a:r>
            <a:r>
              <a:rPr lang="zh-TW" altLang="zh-TW" sz="2600" b="1" dirty="0"/>
              <a:t>我們是耶和華所親愛的</a:t>
            </a:r>
            <a:r>
              <a:rPr lang="en-US" altLang="zh-TW" sz="2600" b="1" dirty="0"/>
              <a:t>.</a:t>
            </a:r>
            <a:br>
              <a:rPr lang="en-US" altLang="zh-TW" sz="2600" b="1" dirty="0"/>
            </a:br>
            <a:r>
              <a:rPr lang="en-US" altLang="zh-TW" sz="2600" b="1" dirty="0"/>
              <a:t>     We are beloved of God.</a:t>
            </a:r>
            <a:endParaRPr lang="zh-TW" altLang="zh-TW" sz="2600" b="1" dirty="0"/>
          </a:p>
        </p:txBody>
      </p:sp>
      <p:sp>
        <p:nvSpPr>
          <p:cNvPr id="3" name="矩形 2"/>
          <p:cNvSpPr/>
          <p:nvPr/>
        </p:nvSpPr>
        <p:spPr>
          <a:xfrm>
            <a:off x="457212" y="2139702"/>
            <a:ext cx="5902963" cy="892552"/>
          </a:xfrm>
          <a:prstGeom prst="rect">
            <a:avLst/>
          </a:prstGeom>
        </p:spPr>
        <p:txBody>
          <a:bodyPr wrap="none">
            <a:spAutoFit/>
          </a:bodyPr>
          <a:lstStyle/>
          <a:p>
            <a:r>
              <a:rPr lang="en-US" altLang="zh-TW" sz="2600" b="1" dirty="0">
                <a:solidFill>
                  <a:srgbClr val="0070C0"/>
                </a:solidFill>
              </a:rPr>
              <a:t>2. </a:t>
            </a:r>
            <a:r>
              <a:rPr lang="zh-TW" altLang="zh-TW" sz="2600" b="1" dirty="0"/>
              <a:t>神要我們每個晚上睡得很好</a:t>
            </a:r>
            <a:r>
              <a:rPr lang="en-US" altLang="zh-TW" sz="2600" b="1" dirty="0"/>
              <a:t>. </a:t>
            </a:r>
          </a:p>
          <a:p>
            <a:r>
              <a:rPr lang="en-US" altLang="zh-TW" sz="2600" b="1" dirty="0"/>
              <a:t>    God wants us to sleep well every night.</a:t>
            </a:r>
            <a:endParaRPr lang="zh-TW" altLang="en-US" sz="2600" b="1" dirty="0"/>
          </a:p>
        </p:txBody>
      </p:sp>
      <p:sp>
        <p:nvSpPr>
          <p:cNvPr id="4" name="矩形 3"/>
          <p:cNvSpPr/>
          <p:nvPr/>
        </p:nvSpPr>
        <p:spPr>
          <a:xfrm>
            <a:off x="433163" y="3579862"/>
            <a:ext cx="6592061" cy="892552"/>
          </a:xfrm>
          <a:prstGeom prst="rect">
            <a:avLst/>
          </a:prstGeom>
        </p:spPr>
        <p:txBody>
          <a:bodyPr wrap="none">
            <a:spAutoFit/>
          </a:bodyPr>
          <a:lstStyle/>
          <a:p>
            <a:r>
              <a:rPr lang="en-US" altLang="zh-TW" sz="2600" b="1" dirty="0">
                <a:solidFill>
                  <a:srgbClr val="0070C0"/>
                </a:solidFill>
              </a:rPr>
              <a:t>3. </a:t>
            </a:r>
            <a:r>
              <a:rPr lang="zh-TW" altLang="zh-TW" sz="2600" b="1" dirty="0"/>
              <a:t>要我們有住的舒適</a:t>
            </a:r>
            <a:r>
              <a:rPr lang="en-US" altLang="zh-TW" sz="2600" b="1" dirty="0"/>
              <a:t>, </a:t>
            </a:r>
            <a:r>
              <a:rPr lang="zh-TW" altLang="zh-TW" sz="2600" b="1" dirty="0"/>
              <a:t>與住的安全</a:t>
            </a:r>
            <a:r>
              <a:rPr lang="en-US" altLang="zh-TW" sz="2600" b="1" dirty="0"/>
              <a:t>. </a:t>
            </a:r>
          </a:p>
          <a:p>
            <a:r>
              <a:rPr lang="en-US" altLang="zh-TW" sz="2600" b="1" dirty="0"/>
              <a:t>    God wants us to live comfortably and safely.</a:t>
            </a:r>
            <a:endParaRPr lang="zh-TW" altLang="en-US" sz="2600"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34781"/>
            <a:ext cx="3508919" cy="197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59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376453"/>
            <a:ext cx="5256584"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 </a:t>
            </a:r>
            <a:r>
              <a:rPr lang="en-US" altLang="zh-TW" sz="2800" b="1" dirty="0"/>
              <a:t>Develop the Strength of Others. </a:t>
            </a:r>
          </a:p>
          <a:p>
            <a:r>
              <a:rPr lang="en-US" altLang="zh-TW" sz="2800" b="1" dirty="0"/>
              <a:t>    </a:t>
            </a:r>
            <a:r>
              <a:rPr lang="zh-TW" altLang="zh-TW" sz="2800" b="1" dirty="0"/>
              <a:t>發展別人的長處</a:t>
            </a:r>
            <a:r>
              <a:rPr lang="en-US" altLang="zh-TW" sz="2800" b="1" dirty="0"/>
              <a:t>.</a:t>
            </a:r>
            <a:endParaRPr lang="zh-TW" altLang="zh-TW" sz="2800" dirty="0"/>
          </a:p>
        </p:txBody>
      </p:sp>
      <p:pic>
        <p:nvPicPr>
          <p:cNvPr id="4" name="Picture 2" descr="http://churchtechtoday.com/wp-content/uploads/2015/10/5-Great-Articles-About-Church-Volunteers_Facebo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5989" y="2064384"/>
            <a:ext cx="3336371" cy="250227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067694"/>
            <a:ext cx="3384376" cy="253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26914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TotalTime>
  <Words>1761</Words>
  <Application>Microsoft Office PowerPoint</Application>
  <PresentationFormat>On-screen Show (16:9)</PresentationFormat>
  <Paragraphs>57</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Windows 使用者</dc:creator>
  <cp:lastModifiedBy>niki chiou</cp:lastModifiedBy>
  <cp:revision>36</cp:revision>
  <dcterms:created xsi:type="dcterms:W3CDTF">2020-06-04T07:48:56Z</dcterms:created>
  <dcterms:modified xsi:type="dcterms:W3CDTF">2020-06-10T16:45:45Z</dcterms:modified>
</cp:coreProperties>
</file>