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300" r:id="rId6"/>
    <p:sldId id="261" r:id="rId7"/>
    <p:sldId id="262" r:id="rId8"/>
    <p:sldId id="263" r:id="rId9"/>
    <p:sldId id="264" r:id="rId10"/>
    <p:sldId id="265" r:id="rId11"/>
    <p:sldId id="266" r:id="rId12"/>
    <p:sldId id="267" r:id="rId13"/>
    <p:sldId id="268" r:id="rId14"/>
    <p:sldId id="269" r:id="rId15"/>
    <p:sldId id="271" r:id="rId16"/>
    <p:sldId id="302" r:id="rId17"/>
    <p:sldId id="303" r:id="rId18"/>
    <p:sldId id="272" r:id="rId19"/>
    <p:sldId id="273" r:id="rId20"/>
    <p:sldId id="274" r:id="rId21"/>
    <p:sldId id="305" r:id="rId22"/>
    <p:sldId id="275" r:id="rId23"/>
    <p:sldId id="270" r:id="rId24"/>
    <p:sldId id="276" r:id="rId25"/>
    <p:sldId id="277" r:id="rId26"/>
    <p:sldId id="278" r:id="rId27"/>
    <p:sldId id="279" r:id="rId28"/>
    <p:sldId id="280" r:id="rId29"/>
    <p:sldId id="281" r:id="rId30"/>
    <p:sldId id="282" r:id="rId31"/>
    <p:sldId id="306" r:id="rId32"/>
    <p:sldId id="283" r:id="rId33"/>
    <p:sldId id="284" r:id="rId34"/>
    <p:sldId id="285" r:id="rId35"/>
    <p:sldId id="286" r:id="rId36"/>
    <p:sldId id="307" r:id="rId37"/>
    <p:sldId id="287" r:id="rId38"/>
    <p:sldId id="288" r:id="rId39"/>
    <p:sldId id="289" r:id="rId40"/>
    <p:sldId id="308" r:id="rId41"/>
    <p:sldId id="310" r:id="rId42"/>
    <p:sldId id="311" r:id="rId43"/>
    <p:sldId id="291" r:id="rId44"/>
    <p:sldId id="292" r:id="rId45"/>
    <p:sldId id="312" r:id="rId46"/>
    <p:sldId id="293" r:id="rId47"/>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75"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21265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348444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154781"/>
            <a:ext cx="2057400" cy="32908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154781"/>
            <a:ext cx="6019800" cy="32908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287993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297624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210262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330588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9"/>
            <a:ext cx="8229600"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250329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274991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359455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73392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F56BFC-CFD3-4E31-924B-1E95B630340A}" type="datetimeFigureOut">
              <a:rPr lang="zh-TW" altLang="en-US" smtClean="0"/>
              <a:t>2020/12/5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1215625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8F56BFC-CFD3-4E31-924B-1E95B630340A}" type="datetimeFigureOut">
              <a:rPr lang="zh-TW" altLang="en-US" smtClean="0"/>
              <a:t>2020/12/5</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809246-6A55-473E-8EAD-61530BEA3A9E}" type="slidenum">
              <a:rPr lang="zh-TW" altLang="en-US" smtClean="0"/>
              <a:t>‹#›</a:t>
            </a:fld>
            <a:endParaRPr lang="zh-TW" altLang="en-US"/>
          </a:p>
        </p:txBody>
      </p:sp>
    </p:spTree>
    <p:extLst>
      <p:ext uri="{BB962C8B-B14F-4D97-AF65-F5344CB8AC3E}">
        <p14:creationId xmlns:p14="http://schemas.microsoft.com/office/powerpoint/2010/main" val="10096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 y="0"/>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99592" y="1563638"/>
            <a:ext cx="7690852" cy="1569660"/>
          </a:xfrm>
          <a:prstGeom prst="rect">
            <a:avLst/>
          </a:prstGeom>
        </p:spPr>
        <p:txBody>
          <a:bodyPr wrap="square">
            <a:spAutoFit/>
          </a:bodyPr>
          <a:lstStyle/>
          <a:p>
            <a:r>
              <a:rPr lang="en-US" altLang="zh-TW" sz="4800" b="1" dirty="0"/>
              <a:t>            </a:t>
            </a:r>
            <a:r>
              <a:rPr lang="en-US" altLang="zh-TW" sz="4800" b="1" dirty="0">
                <a:solidFill>
                  <a:schemeClr val="accent1">
                    <a:lumMod val="75000"/>
                  </a:schemeClr>
                </a:solidFill>
              </a:rPr>
              <a:t>Two Advents </a:t>
            </a:r>
          </a:p>
          <a:p>
            <a:r>
              <a:rPr lang="zh-TW" altLang="en-US" sz="4800" b="1" dirty="0">
                <a:solidFill>
                  <a:schemeClr val="accent1">
                    <a:lumMod val="75000"/>
                  </a:schemeClr>
                </a:solidFill>
              </a:rPr>
              <a:t>耶穌的第一次與第二次降臨</a:t>
            </a:r>
          </a:p>
        </p:txBody>
      </p:sp>
      <p:sp>
        <p:nvSpPr>
          <p:cNvPr id="3" name="矩形 2"/>
          <p:cNvSpPr/>
          <p:nvPr/>
        </p:nvSpPr>
        <p:spPr>
          <a:xfrm>
            <a:off x="2459018" y="3723878"/>
            <a:ext cx="4572000" cy="1200329"/>
          </a:xfrm>
          <a:prstGeom prst="rect">
            <a:avLst/>
          </a:prstGeom>
        </p:spPr>
        <p:txBody>
          <a:bodyPr>
            <a:spAutoFit/>
          </a:bodyPr>
          <a:lstStyle/>
          <a:p>
            <a:r>
              <a:rPr lang="en-US" altLang="zh-TW" sz="2400" b="1" dirty="0">
                <a:solidFill>
                  <a:srgbClr val="002060"/>
                </a:solidFill>
              </a:rPr>
              <a:t>                </a:t>
            </a:r>
            <a:r>
              <a:rPr lang="en-US" altLang="zh-TW" sz="2400" b="1" dirty="0">
                <a:solidFill>
                  <a:schemeClr val="accent1">
                    <a:lumMod val="75000"/>
                  </a:schemeClr>
                </a:solidFill>
              </a:rPr>
              <a:t>12/6/2020</a:t>
            </a:r>
          </a:p>
          <a:p>
            <a:r>
              <a:rPr lang="en-US" altLang="zh-TW" sz="2400" b="1" dirty="0">
                <a:solidFill>
                  <a:schemeClr val="accent1">
                    <a:lumMod val="75000"/>
                  </a:schemeClr>
                </a:solidFill>
              </a:rPr>
              <a:t>           Rev. Joseph Chang</a:t>
            </a:r>
          </a:p>
          <a:p>
            <a:r>
              <a:rPr lang="en-US" altLang="zh-TW" sz="2400" b="1" dirty="0">
                <a:solidFill>
                  <a:schemeClr val="accent1">
                    <a:lumMod val="75000"/>
                  </a:schemeClr>
                </a:solidFill>
              </a:rPr>
              <a:t>BOLGPC </a:t>
            </a:r>
            <a:r>
              <a:rPr lang="zh-TW" altLang="en-US" sz="2400" b="1" dirty="0">
                <a:solidFill>
                  <a:schemeClr val="accent1">
                    <a:lumMod val="75000"/>
                  </a:schemeClr>
                </a:solidFill>
              </a:rPr>
              <a:t>爾灣大公園靈糧堂</a:t>
            </a:r>
          </a:p>
        </p:txBody>
      </p:sp>
    </p:spTree>
    <p:extLst>
      <p:ext uri="{BB962C8B-B14F-4D97-AF65-F5344CB8AC3E}">
        <p14:creationId xmlns:p14="http://schemas.microsoft.com/office/powerpoint/2010/main" val="2822048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1799" y="231484"/>
            <a:ext cx="8496944" cy="4524315"/>
          </a:xfrm>
          <a:prstGeom prst="rect">
            <a:avLst/>
          </a:prstGeom>
        </p:spPr>
        <p:txBody>
          <a:bodyPr wrap="square">
            <a:spAutoFit/>
          </a:bodyPr>
          <a:lstStyle/>
          <a:p>
            <a:r>
              <a:rPr lang="en-US" altLang="zh-TW" sz="2400" b="1" baseline="30000" dirty="0"/>
              <a:t>4</a:t>
            </a:r>
            <a:r>
              <a:rPr lang="zh-TW" altLang="zh-TW" sz="2400" b="1" dirty="0"/>
              <a:t>他誠然擔當我們的憂患，背負我們的痛苦；我們卻以為他受責罰，被　 神擊打苦待了。</a:t>
            </a:r>
            <a:r>
              <a:rPr lang="en-US" altLang="zh-TW" sz="2400" b="1" baseline="30000" dirty="0"/>
              <a:t>5</a:t>
            </a:r>
            <a:r>
              <a:rPr lang="zh-TW" altLang="zh-TW" sz="2400" b="1" dirty="0"/>
              <a:t>哪知他為我們的過犯受害，為我們的罪孽壓傷。因他受的刑罰，我們得平安；因他受的鞭傷，我們得醫治。</a:t>
            </a:r>
            <a:r>
              <a:rPr lang="en-US" altLang="zh-TW" sz="2400" b="1" baseline="30000" dirty="0"/>
              <a:t>6</a:t>
            </a:r>
            <a:r>
              <a:rPr lang="zh-TW" altLang="zh-TW" sz="2400" b="1" dirty="0"/>
              <a:t>我們都如羊走迷；各人偏行己路；耶和華使我們眾人的罪孽都歸在他身上。 </a:t>
            </a:r>
            <a:endParaRPr lang="en-US" altLang="zh-TW" sz="2400" b="1" dirty="0"/>
          </a:p>
          <a:p>
            <a:r>
              <a:rPr lang="en-US" altLang="zh-TW" sz="2400" b="1" baseline="30000" dirty="0"/>
              <a:t>4</a:t>
            </a:r>
            <a:r>
              <a:rPr lang="en-US" altLang="zh-TW" sz="2400" b="1" dirty="0"/>
              <a:t>Surely he has borne our </a:t>
            </a:r>
            <a:r>
              <a:rPr lang="en-US" altLang="zh-TW" sz="2400" b="1" dirty="0" err="1"/>
              <a:t>griefs</a:t>
            </a:r>
            <a:r>
              <a:rPr lang="en-US" altLang="zh-TW" sz="2400" b="1" dirty="0"/>
              <a:t> and carried our sorrows; yet we esteemed him stricken, smitten by God, and afflicted. </a:t>
            </a:r>
            <a:r>
              <a:rPr lang="en-US" altLang="zh-TW" sz="2400" b="1" baseline="30000" dirty="0"/>
              <a:t>5</a:t>
            </a:r>
            <a:r>
              <a:rPr lang="en-US" altLang="zh-TW" sz="2400" b="1" dirty="0"/>
              <a:t>But he was wounded for our transgressions; he was crushed for our iniquities; upon him was the chastisement that brought us peace, and with his stripes we are healed. </a:t>
            </a:r>
            <a:r>
              <a:rPr lang="en-US" altLang="zh-TW" sz="2400" b="1" baseline="30000" dirty="0"/>
              <a:t>6</a:t>
            </a:r>
            <a:r>
              <a:rPr lang="en-US" altLang="zh-TW" sz="2400" b="1" dirty="0"/>
              <a:t>All we like sheep have gone astray; we have turned every one to his own way; and the Lord has laid on him the iniquity of us all.</a:t>
            </a:r>
            <a:endParaRPr lang="zh-TW" altLang="en-US" sz="2400" b="1" dirty="0"/>
          </a:p>
        </p:txBody>
      </p:sp>
    </p:spTree>
    <p:extLst>
      <p:ext uri="{BB962C8B-B14F-4D97-AF65-F5344CB8AC3E}">
        <p14:creationId xmlns:p14="http://schemas.microsoft.com/office/powerpoint/2010/main" val="322934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39502"/>
            <a:ext cx="8136904" cy="4524315"/>
          </a:xfrm>
          <a:prstGeom prst="rect">
            <a:avLst/>
          </a:prstGeom>
        </p:spPr>
        <p:txBody>
          <a:bodyPr wrap="square">
            <a:spAutoFit/>
          </a:bodyPr>
          <a:lstStyle/>
          <a:p>
            <a:r>
              <a:rPr lang="en-US" altLang="zh-TW" sz="2400" b="1" baseline="30000" dirty="0"/>
              <a:t>7</a:t>
            </a:r>
            <a:r>
              <a:rPr lang="zh-TW" altLang="zh-TW" sz="2400" b="1" dirty="0"/>
              <a:t>他被欺壓，在受苦的時候卻不開口（或作：他受欺壓，卻自卑不開口）；他像羊羔被牽到宰殺之地，又像羊在剪毛的人手下無聲，他也是這樣不開口。</a:t>
            </a:r>
            <a:r>
              <a:rPr lang="en-US" altLang="zh-TW" sz="2400" b="1" baseline="30000" dirty="0"/>
              <a:t>8</a:t>
            </a:r>
            <a:r>
              <a:rPr lang="zh-TW" altLang="zh-TW" sz="2400" b="1" dirty="0"/>
              <a:t>因受欺壓和審判，他被奪去，至於他同世的人，誰想他受鞭打、從活人之地被剪除，是因我百姓的罪過呢？</a:t>
            </a:r>
            <a:endParaRPr lang="en-US" altLang="zh-TW" sz="2400" b="1" dirty="0"/>
          </a:p>
          <a:p>
            <a:r>
              <a:rPr lang="zh-TW" altLang="zh-TW" sz="2400" b="1" dirty="0"/>
              <a:t> </a:t>
            </a:r>
            <a:r>
              <a:rPr lang="en-US" altLang="zh-TW" sz="2400" b="1" baseline="30000" dirty="0"/>
              <a:t>7</a:t>
            </a:r>
            <a:r>
              <a:rPr lang="en-US" altLang="zh-TW" sz="2400" b="1" dirty="0"/>
              <a:t>He was oppressed, and he was afflicted, yet he opened not his mouth; like a lamb that is led to the slaughter, and like a sheep that before its shearers is silent, so he opened not his mouth. </a:t>
            </a:r>
            <a:r>
              <a:rPr lang="en-US" altLang="zh-TW" sz="2400" b="1" baseline="30000" dirty="0"/>
              <a:t>8</a:t>
            </a:r>
            <a:r>
              <a:rPr lang="en-US" altLang="zh-TW" sz="2400" b="1" dirty="0"/>
              <a:t>By oppression and judgment he was taken away; and as for his generation, who considered that he was cut off out of the land of the living, stricken for the transgression of my people? </a:t>
            </a:r>
            <a:endParaRPr lang="zh-TW" altLang="en-US" sz="2400" b="1" dirty="0"/>
          </a:p>
        </p:txBody>
      </p:sp>
    </p:spTree>
    <p:extLst>
      <p:ext uri="{BB962C8B-B14F-4D97-AF65-F5344CB8AC3E}">
        <p14:creationId xmlns:p14="http://schemas.microsoft.com/office/powerpoint/2010/main" val="392787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3426"/>
            <a:ext cx="8064896" cy="4524315"/>
          </a:xfrm>
          <a:prstGeom prst="rect">
            <a:avLst/>
          </a:prstGeom>
        </p:spPr>
        <p:txBody>
          <a:bodyPr wrap="square">
            <a:spAutoFit/>
          </a:bodyPr>
          <a:lstStyle/>
          <a:p>
            <a:r>
              <a:rPr lang="en-US" altLang="zh-TW" sz="2400" b="1" baseline="30000" dirty="0"/>
              <a:t>9</a:t>
            </a:r>
            <a:r>
              <a:rPr lang="zh-TW" altLang="zh-TW" sz="2400" b="1" dirty="0"/>
              <a:t>他雖然未行強暴，口中也沒有詭詐，人還使他與惡人同埋；誰知死的時候與財主同葬。</a:t>
            </a:r>
            <a:r>
              <a:rPr lang="en-US" altLang="zh-TW" sz="2400" b="1" baseline="30000" dirty="0"/>
              <a:t>10</a:t>
            </a:r>
            <a:r>
              <a:rPr lang="zh-TW" altLang="zh-TW" sz="2400" b="1" dirty="0"/>
              <a:t>耶和華卻定意（或作：喜悅）將他壓傷，使他受痛苦。耶和華以他為贖罪祭（或作：他獻本身為贖罪祭）。他必看見後裔，並且延長年日。耶和華所喜悅的事必在他手中亨通。【賽</a:t>
            </a:r>
            <a:r>
              <a:rPr lang="en-US" altLang="zh-TW" sz="2400" b="1" dirty="0"/>
              <a:t> 53:1~10</a:t>
            </a:r>
            <a:r>
              <a:rPr lang="zh-TW" altLang="zh-TW" sz="2400" b="1" dirty="0"/>
              <a:t>】</a:t>
            </a:r>
            <a:br>
              <a:rPr lang="en-US" altLang="zh-TW" sz="2400" b="1" dirty="0"/>
            </a:br>
            <a:r>
              <a:rPr lang="en-US" altLang="zh-TW" sz="2400" b="1" baseline="30000" dirty="0"/>
              <a:t>9</a:t>
            </a:r>
            <a:r>
              <a:rPr lang="en-US" altLang="zh-TW" sz="2400" b="1" dirty="0"/>
              <a:t>And they made his grave with the wicked and with a rich man in his death, although he had done no violence, and there was no deceit in his mouth. </a:t>
            </a:r>
            <a:r>
              <a:rPr lang="en-US" altLang="zh-TW" sz="2400" b="1" baseline="30000" dirty="0"/>
              <a:t>10</a:t>
            </a:r>
            <a:r>
              <a:rPr lang="en-US" altLang="zh-TW" sz="2400" b="1" dirty="0"/>
              <a:t>Yet it was the will of the Lord to crush him; he has put him to grief; when his soul makes an offering for sin, he shall see his offspring; he shall prolong his days; the will of the Lord shall prosper in his hand. </a:t>
            </a:r>
          </a:p>
          <a:p>
            <a:r>
              <a:rPr lang="zh-TW" altLang="zh-TW" sz="2400" b="1" dirty="0"/>
              <a:t>【</a:t>
            </a:r>
            <a:r>
              <a:rPr lang="en-US" altLang="zh-TW" sz="2400" b="1" dirty="0"/>
              <a:t>Isa 53:1~10</a:t>
            </a:r>
            <a:r>
              <a:rPr lang="zh-TW" altLang="zh-TW" sz="2400" b="1" dirty="0"/>
              <a:t>】</a:t>
            </a:r>
            <a:endParaRPr lang="zh-TW" altLang="en-US" sz="2400" b="1" dirty="0"/>
          </a:p>
        </p:txBody>
      </p:sp>
    </p:spTree>
    <p:extLst>
      <p:ext uri="{BB962C8B-B14F-4D97-AF65-F5344CB8AC3E}">
        <p14:creationId xmlns:p14="http://schemas.microsoft.com/office/powerpoint/2010/main" val="3914475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49376" y="4499755"/>
            <a:ext cx="237566" cy="369332"/>
          </a:xfrm>
          <a:prstGeom prst="rect">
            <a:avLst/>
          </a:prstGeom>
        </p:spPr>
        <p:txBody>
          <a:bodyPr wrap="none">
            <a:spAutoFit/>
          </a:bodyPr>
          <a:lstStyle/>
          <a:p>
            <a:r>
              <a:rPr lang="zh-TW" altLang="zh-TW" dirty="0"/>
              <a:t> </a:t>
            </a:r>
            <a:endParaRPr lang="zh-TW" altLang="en-US" dirty="0"/>
          </a:p>
        </p:txBody>
      </p:sp>
      <p:sp>
        <p:nvSpPr>
          <p:cNvPr id="5" name="矩形 4"/>
          <p:cNvSpPr/>
          <p:nvPr/>
        </p:nvSpPr>
        <p:spPr>
          <a:xfrm>
            <a:off x="179512" y="321754"/>
            <a:ext cx="8964487" cy="892552"/>
          </a:xfrm>
          <a:prstGeom prst="rect">
            <a:avLst/>
          </a:prstGeom>
        </p:spPr>
        <p:txBody>
          <a:bodyPr wrap="square">
            <a:spAutoFit/>
          </a:bodyPr>
          <a:lstStyle/>
          <a:p>
            <a:r>
              <a:rPr lang="zh-TW" altLang="en-US" sz="2600" b="1" dirty="0">
                <a:solidFill>
                  <a:srgbClr val="FF0000"/>
                </a:solidFill>
                <a:sym typeface="Wingdings"/>
              </a:rPr>
              <a:t></a:t>
            </a:r>
            <a:r>
              <a:rPr lang="zh-TW" altLang="en-US" sz="2600" b="1" dirty="0"/>
              <a:t>按照猶太人拉比的了解</a:t>
            </a:r>
            <a:r>
              <a:rPr lang="en-US" altLang="zh-TW" sz="2600" b="1" dirty="0"/>
              <a:t>,</a:t>
            </a:r>
            <a:r>
              <a:rPr lang="zh-TW" altLang="en-US" sz="2600" b="1" dirty="0"/>
              <a:t> 舊約聖經預言了兩個彌賽亞</a:t>
            </a:r>
            <a:endParaRPr lang="en-US" altLang="zh-TW" sz="2600" b="1" dirty="0"/>
          </a:p>
          <a:p>
            <a:r>
              <a:rPr lang="en-US" altLang="zh-TW" sz="2600" b="1" dirty="0"/>
              <a:t>    Acc. to Rabbis, the Old Testament prophesied two Messiahs.</a:t>
            </a:r>
          </a:p>
        </p:txBody>
      </p:sp>
      <p:sp>
        <p:nvSpPr>
          <p:cNvPr id="6" name="矩形 5"/>
          <p:cNvSpPr/>
          <p:nvPr/>
        </p:nvSpPr>
        <p:spPr>
          <a:xfrm>
            <a:off x="453860" y="1491630"/>
            <a:ext cx="8324669" cy="1292662"/>
          </a:xfrm>
          <a:prstGeom prst="rect">
            <a:avLst/>
          </a:prstGeom>
        </p:spPr>
        <p:txBody>
          <a:bodyPr wrap="square">
            <a:spAutoFit/>
          </a:bodyPr>
          <a:lstStyle/>
          <a:p>
            <a:r>
              <a:rPr lang="en-US" altLang="zh-TW" sz="2600" b="1" dirty="0">
                <a:solidFill>
                  <a:srgbClr val="FF0000"/>
                </a:solidFill>
              </a:rPr>
              <a:t>1. </a:t>
            </a:r>
            <a:r>
              <a:rPr lang="zh-TW" altLang="zh-TW" sz="2600" b="1" dirty="0"/>
              <a:t>一個是來做君王的彌賽亞</a:t>
            </a:r>
            <a:r>
              <a:rPr lang="en-US" altLang="zh-TW" sz="2600" b="1" dirty="0"/>
              <a:t>, </a:t>
            </a:r>
            <a:r>
              <a:rPr lang="zh-TW" altLang="zh-TW" sz="2600" b="1" dirty="0"/>
              <a:t>那是從猶大的支派來的</a:t>
            </a:r>
            <a:r>
              <a:rPr lang="en-US" altLang="zh-TW" sz="2600" b="1" dirty="0"/>
              <a:t>. </a:t>
            </a:r>
          </a:p>
          <a:p>
            <a:r>
              <a:rPr lang="en-US" altLang="zh-TW" sz="2600" b="1" dirty="0"/>
              <a:t>    One was the Messiah who came to be the king, and he</a:t>
            </a:r>
          </a:p>
          <a:p>
            <a:r>
              <a:rPr lang="en-US" altLang="zh-TW" sz="2600" b="1" dirty="0"/>
              <a:t>    came from the tribe of Judah. </a:t>
            </a:r>
            <a:endParaRPr lang="zh-TW" altLang="en-US" sz="2600" b="1" dirty="0"/>
          </a:p>
        </p:txBody>
      </p:sp>
      <p:sp>
        <p:nvSpPr>
          <p:cNvPr id="7" name="矩形 6"/>
          <p:cNvSpPr/>
          <p:nvPr/>
        </p:nvSpPr>
        <p:spPr>
          <a:xfrm>
            <a:off x="481796" y="3115941"/>
            <a:ext cx="8324670" cy="1292662"/>
          </a:xfrm>
          <a:prstGeom prst="rect">
            <a:avLst/>
          </a:prstGeom>
        </p:spPr>
        <p:txBody>
          <a:bodyPr wrap="square">
            <a:spAutoFit/>
          </a:bodyPr>
          <a:lstStyle/>
          <a:p>
            <a:r>
              <a:rPr lang="en-US" altLang="zh-TW" sz="2600" b="1" dirty="0">
                <a:solidFill>
                  <a:srgbClr val="FF0000"/>
                </a:solidFill>
              </a:rPr>
              <a:t>2. </a:t>
            </a:r>
            <a:r>
              <a:rPr lang="zh-TW" altLang="zh-TW" sz="2600" b="1" dirty="0"/>
              <a:t>一個是來受苦的彌賽亞</a:t>
            </a:r>
            <a:r>
              <a:rPr lang="en-US" altLang="zh-TW" sz="2600" b="1" dirty="0"/>
              <a:t>, </a:t>
            </a:r>
            <a:r>
              <a:rPr lang="zh-TW" altLang="zh-TW" sz="2600" b="1" dirty="0"/>
              <a:t>他們把祂歸為約瑟的後代</a:t>
            </a:r>
            <a:r>
              <a:rPr lang="en-US" altLang="zh-TW" sz="2600" b="1" dirty="0"/>
              <a:t>. </a:t>
            </a:r>
          </a:p>
          <a:p>
            <a:r>
              <a:rPr lang="en-US" altLang="zh-TW" sz="2600" b="1" dirty="0"/>
              <a:t>    The other was the Messiah who came to suffer, and they</a:t>
            </a:r>
          </a:p>
          <a:p>
            <a:r>
              <a:rPr lang="en-US" altLang="zh-TW" sz="2600" b="1" dirty="0"/>
              <a:t>    attributed him to Joseph's descendant.</a:t>
            </a:r>
            <a:endParaRPr lang="zh-TW" altLang="en-US" sz="2600" b="1" dirty="0"/>
          </a:p>
        </p:txBody>
      </p:sp>
    </p:spTree>
    <p:extLst>
      <p:ext uri="{BB962C8B-B14F-4D97-AF65-F5344CB8AC3E}">
        <p14:creationId xmlns:p14="http://schemas.microsoft.com/office/powerpoint/2010/main" val="36561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43758"/>
            <a:ext cx="6006161" cy="263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904068" y="253266"/>
            <a:ext cx="7756162" cy="892552"/>
          </a:xfrm>
          <a:prstGeom prst="rect">
            <a:avLst/>
          </a:prstGeom>
        </p:spPr>
        <p:txBody>
          <a:bodyPr wrap="none">
            <a:spAutoFit/>
          </a:bodyPr>
          <a:lstStyle/>
          <a:p>
            <a:r>
              <a:rPr lang="zh-TW" altLang="zh-TW" sz="2600" b="1" dirty="0"/>
              <a:t>只有一個彌賽亞</a:t>
            </a:r>
            <a:r>
              <a:rPr lang="en-US" altLang="zh-TW" sz="2600" b="1" dirty="0"/>
              <a:t>, </a:t>
            </a:r>
            <a:r>
              <a:rPr lang="zh-TW" altLang="zh-TW" sz="2600" b="1" dirty="0"/>
              <a:t>但是有兩次的來臨</a:t>
            </a:r>
            <a:r>
              <a:rPr lang="en-US" altLang="zh-TW" sz="2600" b="1" dirty="0"/>
              <a:t>. </a:t>
            </a:r>
          </a:p>
          <a:p>
            <a:r>
              <a:rPr lang="en-US" altLang="zh-TW" sz="2600" b="1" dirty="0"/>
              <a:t>There is only one Messiah, but there are two comings. </a:t>
            </a:r>
          </a:p>
        </p:txBody>
      </p:sp>
      <p:sp>
        <p:nvSpPr>
          <p:cNvPr id="4" name="矩形 3"/>
          <p:cNvSpPr/>
          <p:nvPr/>
        </p:nvSpPr>
        <p:spPr>
          <a:xfrm>
            <a:off x="972292" y="1203598"/>
            <a:ext cx="8151206" cy="1292662"/>
          </a:xfrm>
          <a:prstGeom prst="rect">
            <a:avLst/>
          </a:prstGeom>
        </p:spPr>
        <p:txBody>
          <a:bodyPr wrap="none">
            <a:spAutoFit/>
          </a:bodyPr>
          <a:lstStyle/>
          <a:p>
            <a:r>
              <a:rPr lang="zh-TW" altLang="zh-TW" sz="2600" b="1" dirty="0"/>
              <a:t>一個是</a:t>
            </a:r>
            <a:r>
              <a:rPr lang="en-US" altLang="zh-TW" sz="2600" b="1" dirty="0"/>
              <a:t>2000</a:t>
            </a:r>
            <a:r>
              <a:rPr lang="zh-TW" altLang="zh-TW" sz="2600" b="1" dirty="0"/>
              <a:t>年前的聖誕節</a:t>
            </a:r>
            <a:r>
              <a:rPr lang="en-US" altLang="zh-TW" sz="2600" b="1" dirty="0"/>
              <a:t>, </a:t>
            </a:r>
            <a:r>
              <a:rPr lang="zh-TW" altLang="zh-TW" sz="2600" b="1" dirty="0"/>
              <a:t>一個是不會太久的將來</a:t>
            </a:r>
            <a:endParaRPr lang="zh-TW" altLang="en-US" sz="2600" b="1" dirty="0"/>
          </a:p>
          <a:p>
            <a:r>
              <a:rPr lang="en-US" altLang="zh-TW" sz="2600" b="1" dirty="0"/>
              <a:t>One is the Christmas 2,000 years ago, and the other is not </a:t>
            </a:r>
          </a:p>
          <a:p>
            <a:r>
              <a:rPr lang="en-US" altLang="zh-TW" sz="2600" b="1" dirty="0"/>
              <a:t>too long in the future.</a:t>
            </a:r>
            <a:endParaRPr lang="zh-TW" altLang="en-US" sz="2600" b="1" dirty="0"/>
          </a:p>
        </p:txBody>
      </p:sp>
      <p:sp>
        <p:nvSpPr>
          <p:cNvPr id="8" name="向右箭號 7"/>
          <p:cNvSpPr/>
          <p:nvPr/>
        </p:nvSpPr>
        <p:spPr>
          <a:xfrm>
            <a:off x="511932" y="1347614"/>
            <a:ext cx="36004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9" name="向右箭號 8"/>
          <p:cNvSpPr/>
          <p:nvPr/>
        </p:nvSpPr>
        <p:spPr>
          <a:xfrm>
            <a:off x="539552" y="318793"/>
            <a:ext cx="36004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0" name="向右箭號 9"/>
          <p:cNvSpPr/>
          <p:nvPr/>
        </p:nvSpPr>
        <p:spPr>
          <a:xfrm>
            <a:off x="588278" y="2715766"/>
            <a:ext cx="36004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57058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555526"/>
            <a:ext cx="5688632" cy="423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67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4" y="0"/>
            <a:ext cx="9165554" cy="513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55776" y="4011909"/>
            <a:ext cx="1793953"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TW" sz="2400" dirty="0">
                <a:solidFill>
                  <a:srgbClr val="FF0000"/>
                </a:solidFill>
              </a:rPr>
              <a:t>We are here.</a:t>
            </a:r>
            <a:endParaRPr lang="zh-TW" altLang="en-US" sz="2400" dirty="0">
              <a:solidFill>
                <a:srgbClr val="FF0000"/>
              </a:solidFill>
            </a:endParaRPr>
          </a:p>
        </p:txBody>
      </p:sp>
    </p:spTree>
    <p:extLst>
      <p:ext uri="{BB962C8B-B14F-4D97-AF65-F5344CB8AC3E}">
        <p14:creationId xmlns:p14="http://schemas.microsoft.com/office/powerpoint/2010/main" val="2045797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Romans | Online Bible | NWT Study Bi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3" name="AutoShape 6" descr="Romans | Online Bible | NWT Study Bib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067694"/>
            <a:ext cx="4392488" cy="219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1806" y="1881313"/>
            <a:ext cx="3644649" cy="295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612775" y="1187992"/>
            <a:ext cx="8209363" cy="461665"/>
          </a:xfrm>
          <a:prstGeom prst="rect">
            <a:avLst/>
          </a:prstGeom>
        </p:spPr>
        <p:txBody>
          <a:bodyPr wrap="none">
            <a:spAutoFit/>
          </a:bodyPr>
          <a:lstStyle/>
          <a:p>
            <a:r>
              <a:rPr lang="zh-TW" altLang="en-US" sz="2400" b="1" dirty="0"/>
              <a:t>野橄欖枝就是外邦人</a:t>
            </a:r>
            <a:r>
              <a:rPr lang="en-US" altLang="zh-TW" sz="2400" b="1" dirty="0"/>
              <a:t>/The wild olive branches are  the Gentile.</a:t>
            </a:r>
            <a:endParaRPr lang="zh-TW" altLang="en-US" sz="2400" b="1" dirty="0"/>
          </a:p>
        </p:txBody>
      </p:sp>
      <p:sp>
        <p:nvSpPr>
          <p:cNvPr id="6" name="矩形 5"/>
          <p:cNvSpPr/>
          <p:nvPr/>
        </p:nvSpPr>
        <p:spPr>
          <a:xfrm>
            <a:off x="578608" y="312737"/>
            <a:ext cx="3272371" cy="461665"/>
          </a:xfrm>
          <a:prstGeom prst="rect">
            <a:avLst/>
          </a:prstGeom>
        </p:spPr>
        <p:txBody>
          <a:bodyPr wrap="none">
            <a:spAutoFit/>
          </a:bodyPr>
          <a:lstStyle/>
          <a:p>
            <a:r>
              <a:rPr lang="zh-TW" altLang="en-US" sz="2400" b="1" dirty="0">
                <a:solidFill>
                  <a:srgbClr val="FF0000"/>
                </a:solidFill>
              </a:rPr>
              <a:t>→</a:t>
            </a:r>
            <a:r>
              <a:rPr lang="zh-TW" altLang="zh-TW" sz="2400" b="1" dirty="0"/>
              <a:t>教會時期</a:t>
            </a:r>
            <a:r>
              <a:rPr lang="en-US" altLang="zh-TW" sz="2400" b="1" dirty="0"/>
              <a:t>/Church Age</a:t>
            </a:r>
            <a:endParaRPr lang="zh-TW" altLang="en-US" sz="2400" b="1" dirty="0"/>
          </a:p>
        </p:txBody>
      </p:sp>
    </p:spTree>
    <p:extLst>
      <p:ext uri="{BB962C8B-B14F-4D97-AF65-F5344CB8AC3E}">
        <p14:creationId xmlns:p14="http://schemas.microsoft.com/office/powerpoint/2010/main" val="315030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29052"/>
            <a:ext cx="8568952" cy="1569660"/>
          </a:xfrm>
          <a:prstGeom prst="rect">
            <a:avLst/>
          </a:prstGeom>
        </p:spPr>
        <p:txBody>
          <a:bodyPr wrap="square">
            <a:spAutoFit/>
          </a:bodyPr>
          <a:lstStyle/>
          <a:p>
            <a:r>
              <a:rPr lang="zh-TW" altLang="en-US" sz="2400" b="1" dirty="0">
                <a:solidFill>
                  <a:srgbClr val="FF0000"/>
                </a:solidFill>
              </a:rPr>
              <a:t>→</a:t>
            </a:r>
            <a:r>
              <a:rPr lang="zh-TW" altLang="zh-TW" sz="2400" b="1" dirty="0"/>
              <a:t>保羅在整個以弗所書第三章</a:t>
            </a:r>
            <a:r>
              <a:rPr lang="en-US" altLang="zh-TW" sz="2400" b="1" dirty="0"/>
              <a:t>, </a:t>
            </a:r>
            <a:r>
              <a:rPr lang="zh-TW" altLang="zh-TW" sz="2400" b="1" dirty="0"/>
              <a:t>就是在談神這個插入的動作</a:t>
            </a:r>
            <a:r>
              <a:rPr lang="en-US" altLang="zh-TW" sz="2400" b="1" dirty="0"/>
              <a:t>. </a:t>
            </a:r>
            <a:r>
              <a:rPr lang="zh-TW" altLang="zh-TW" sz="2400" b="1" dirty="0"/>
              <a:t>保</a:t>
            </a:r>
            <a:endParaRPr lang="en-US" altLang="zh-TW" sz="2400" b="1" dirty="0"/>
          </a:p>
          <a:p>
            <a:r>
              <a:rPr lang="en-US" altLang="zh-TW" sz="2400" b="1" dirty="0"/>
              <a:t>    </a:t>
            </a:r>
            <a:r>
              <a:rPr lang="zh-TW" altLang="zh-TW" sz="2400" b="1" dirty="0"/>
              <a:t>羅稱之為 </a:t>
            </a:r>
            <a:r>
              <a:rPr lang="en-US" altLang="zh-TW" sz="2400" b="1" dirty="0"/>
              <a:t>“</a:t>
            </a:r>
            <a:r>
              <a:rPr lang="zh-TW" altLang="zh-TW" sz="2400" b="1" dirty="0"/>
              <a:t>奧秘</a:t>
            </a:r>
            <a:r>
              <a:rPr lang="en-US" altLang="zh-TW" sz="2400" b="1" dirty="0"/>
              <a:t>/mystery”:</a:t>
            </a:r>
          </a:p>
          <a:p>
            <a:r>
              <a:rPr lang="en-US" altLang="zh-TW" sz="2400" b="1" dirty="0"/>
              <a:t>   Throughout the third chapter of Ephesians, Paul is talking about</a:t>
            </a:r>
          </a:p>
          <a:p>
            <a:r>
              <a:rPr lang="en-US" altLang="zh-TW" sz="2400" b="1" dirty="0"/>
              <a:t>    the intervening action of God. Paul calls it "mystery":</a:t>
            </a:r>
            <a:endParaRPr lang="zh-TW" altLang="zh-TW" sz="2400" b="1" dirty="0"/>
          </a:p>
        </p:txBody>
      </p:sp>
      <p:sp>
        <p:nvSpPr>
          <p:cNvPr id="3" name="矩形 2"/>
          <p:cNvSpPr/>
          <p:nvPr/>
        </p:nvSpPr>
        <p:spPr>
          <a:xfrm>
            <a:off x="437702" y="1923678"/>
            <a:ext cx="8496944" cy="3046988"/>
          </a:xfrm>
          <a:prstGeom prst="rect">
            <a:avLst/>
          </a:prstGeom>
        </p:spPr>
        <p:txBody>
          <a:bodyPr wrap="square">
            <a:spAutoFit/>
          </a:bodyPr>
          <a:lstStyle/>
          <a:p>
            <a:r>
              <a:rPr lang="en-US" altLang="zh-TW" sz="2400" b="1" baseline="30000" dirty="0"/>
              <a:t>1</a:t>
            </a:r>
            <a:r>
              <a:rPr lang="zh-TW" altLang="zh-TW" sz="2400" b="1" dirty="0"/>
              <a:t>因此，我</a:t>
            </a:r>
            <a:r>
              <a:rPr lang="en-US" altLang="zh-TW" sz="2400" b="1" dirty="0"/>
              <a:t>─</a:t>
            </a:r>
            <a:r>
              <a:rPr lang="zh-TW" altLang="zh-TW" sz="2400" b="1" dirty="0"/>
              <a:t>保羅為你們外邦人作了基督耶穌被囚的，替你們祈禱（此句乃對照十四節所加）。</a:t>
            </a:r>
            <a:r>
              <a:rPr lang="en-US" altLang="zh-TW" sz="2400" b="1" baseline="30000" dirty="0"/>
              <a:t>2</a:t>
            </a:r>
            <a:r>
              <a:rPr lang="zh-TW" altLang="zh-TW" sz="2400" b="1" dirty="0"/>
              <a:t>諒必你們曾聽見神賜恩給我，將關切你們的職分託付我，</a:t>
            </a:r>
            <a:r>
              <a:rPr lang="en-US" altLang="zh-TW" sz="2400" b="1" baseline="30000" dirty="0"/>
              <a:t>3</a:t>
            </a:r>
            <a:r>
              <a:rPr lang="zh-TW" altLang="zh-TW" sz="2400" b="1" dirty="0"/>
              <a:t>用啟示使我知道福音的奧祕，正如我以前略略寫過的。</a:t>
            </a:r>
            <a:endParaRPr lang="en-US" altLang="zh-TW" sz="2400" b="1" dirty="0"/>
          </a:p>
          <a:p>
            <a:r>
              <a:rPr lang="en-US" altLang="zh-TW" sz="2400" b="1" baseline="30000" dirty="0"/>
              <a:t>1</a:t>
            </a:r>
            <a:r>
              <a:rPr lang="en-US" altLang="zh-TW" sz="2400" b="1" dirty="0"/>
              <a:t>For this reason I, Paul, a prisoner for Christ Jesus on behalf of you Gentiles- </a:t>
            </a:r>
            <a:r>
              <a:rPr lang="en-US" altLang="zh-TW" sz="2400" b="1" baseline="30000" dirty="0"/>
              <a:t>2</a:t>
            </a:r>
            <a:r>
              <a:rPr lang="en-US" altLang="zh-TW" sz="2400" b="1" dirty="0"/>
              <a:t>assuming that you have heard of the stewardship of God's grace that was given to me for you, </a:t>
            </a:r>
            <a:r>
              <a:rPr lang="en-US" altLang="zh-TW" sz="2400" b="1" baseline="30000" dirty="0"/>
              <a:t>3</a:t>
            </a:r>
            <a:r>
              <a:rPr lang="en-US" altLang="zh-TW" sz="2400" b="1" dirty="0"/>
              <a:t>how the mystery was made known to me by revelation, as I have written briefly.</a:t>
            </a:r>
            <a:endParaRPr lang="zh-TW" altLang="en-US" sz="2400" b="1" dirty="0"/>
          </a:p>
        </p:txBody>
      </p:sp>
    </p:spTree>
    <p:extLst>
      <p:ext uri="{BB962C8B-B14F-4D97-AF65-F5344CB8AC3E}">
        <p14:creationId xmlns:p14="http://schemas.microsoft.com/office/powerpoint/2010/main" val="3230203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11510"/>
            <a:ext cx="8352928" cy="4801314"/>
          </a:xfrm>
          <a:prstGeom prst="rect">
            <a:avLst/>
          </a:prstGeom>
        </p:spPr>
        <p:txBody>
          <a:bodyPr wrap="square">
            <a:spAutoFit/>
          </a:bodyPr>
          <a:lstStyle/>
          <a:p>
            <a:r>
              <a:rPr lang="en-US" altLang="zh-TW" sz="2400" b="1" baseline="30000" dirty="0"/>
              <a:t>4</a:t>
            </a:r>
            <a:r>
              <a:rPr lang="zh-TW" altLang="zh-TW" sz="2400" b="1" dirty="0"/>
              <a:t>你們念了，就能曉得我深知基督的奧祕。</a:t>
            </a:r>
            <a:r>
              <a:rPr lang="en-US" altLang="zh-TW" sz="2400" b="1" baseline="30000" dirty="0"/>
              <a:t>5</a:t>
            </a:r>
            <a:r>
              <a:rPr lang="zh-TW" altLang="zh-TW" sz="2400" b="1" dirty="0"/>
              <a:t>這奧祕在以前的世代沒有叫人知道，像如今藉著聖靈啟示他的聖使徒和先知一樣。</a:t>
            </a:r>
            <a:r>
              <a:rPr lang="en-US" altLang="zh-TW" sz="2400" b="1" baseline="30000" dirty="0"/>
              <a:t>6</a:t>
            </a:r>
            <a:r>
              <a:rPr lang="zh-TW" altLang="zh-TW" sz="2400" b="1" dirty="0"/>
              <a:t>這奧祕就是外邦人在基督耶穌裡，藉著福音，得以同為後嗣，同為一體，同蒙應許。</a:t>
            </a:r>
            <a:endParaRPr lang="en-US" altLang="zh-TW" sz="2400" b="1" dirty="0"/>
          </a:p>
          <a:p>
            <a:r>
              <a:rPr lang="zh-TW" altLang="zh-TW" sz="2400" b="1" dirty="0"/>
              <a:t>【弗</a:t>
            </a:r>
            <a:r>
              <a:rPr lang="en-US" altLang="zh-TW" sz="2400" b="1" dirty="0"/>
              <a:t> 3:1~6</a:t>
            </a:r>
            <a:r>
              <a:rPr lang="zh-TW" altLang="zh-TW" sz="2400" b="1" dirty="0"/>
              <a:t>】</a:t>
            </a:r>
            <a:br>
              <a:rPr lang="en-US" altLang="zh-TW" sz="2400" b="1" dirty="0"/>
            </a:br>
            <a:r>
              <a:rPr lang="en-US" altLang="zh-TW" sz="2400" b="1" baseline="30000" dirty="0"/>
              <a:t>4</a:t>
            </a:r>
            <a:r>
              <a:rPr lang="en-US" altLang="zh-TW" sz="2400" b="1" dirty="0"/>
              <a:t>When you read this, you can perceive my insight into the mystery of Christ, </a:t>
            </a:r>
            <a:r>
              <a:rPr lang="en-US" altLang="zh-TW" sz="2400" b="1" baseline="30000" dirty="0"/>
              <a:t>5</a:t>
            </a:r>
            <a:r>
              <a:rPr lang="en-US" altLang="zh-TW" sz="2400" b="1" dirty="0"/>
              <a:t>which was not made known to the sons of men in other generations as it has now been revealed to his holy apostles and prophets by the Spirit. </a:t>
            </a:r>
            <a:r>
              <a:rPr lang="en-US" altLang="zh-TW" sz="2400" b="1" baseline="30000" dirty="0"/>
              <a:t>6</a:t>
            </a:r>
            <a:r>
              <a:rPr lang="en-US" altLang="zh-TW" sz="2400" b="1" dirty="0"/>
              <a:t>This mystery is that the Gentiles are fellow heirs, members of the same body, and partakers of the promise in Christ Jesus through the gospel. </a:t>
            </a:r>
            <a:r>
              <a:rPr lang="zh-TW" altLang="zh-TW" sz="2400" b="1" dirty="0"/>
              <a:t>【</a:t>
            </a:r>
            <a:r>
              <a:rPr lang="en-US" altLang="zh-TW" sz="2400" b="1" dirty="0" err="1"/>
              <a:t>Eph</a:t>
            </a:r>
            <a:r>
              <a:rPr lang="en-US" altLang="zh-TW" sz="2400" b="1" dirty="0"/>
              <a:t> 3:1~6</a:t>
            </a:r>
            <a:r>
              <a:rPr lang="zh-TW" altLang="zh-TW" sz="2400" b="1" dirty="0"/>
              <a:t>】</a:t>
            </a:r>
          </a:p>
          <a:p>
            <a:endParaRPr lang="zh-TW" altLang="en-US" dirty="0"/>
          </a:p>
        </p:txBody>
      </p:sp>
    </p:spTree>
    <p:extLst>
      <p:ext uri="{BB962C8B-B14F-4D97-AF65-F5344CB8AC3E}">
        <p14:creationId xmlns:p14="http://schemas.microsoft.com/office/powerpoint/2010/main" val="7305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9610" y="1491630"/>
            <a:ext cx="7932829" cy="1692771"/>
          </a:xfrm>
          <a:prstGeom prst="rect">
            <a:avLst/>
          </a:prstGeom>
        </p:spPr>
        <p:txBody>
          <a:bodyPr wrap="square">
            <a:spAutoFit/>
          </a:bodyPr>
          <a:lstStyle/>
          <a:p>
            <a:r>
              <a:rPr lang="zh-TW" altLang="en-US" sz="2600" b="1" dirty="0"/>
              <a:t>歷世歷代的信徒把這樣的一天稱之為彌賽亞 </a:t>
            </a:r>
            <a:r>
              <a:rPr lang="en-US" altLang="zh-TW" sz="2600" b="1" dirty="0"/>
              <a:t>(</a:t>
            </a:r>
            <a:r>
              <a:rPr lang="zh-TW" altLang="en-US" sz="2600" b="1" dirty="0"/>
              <a:t>受膏者</a:t>
            </a:r>
            <a:r>
              <a:rPr lang="en-US" altLang="zh-TW" sz="2600" b="1" dirty="0"/>
              <a:t>Hebrew/</a:t>
            </a:r>
            <a:r>
              <a:rPr lang="zh-TW" altLang="en-US" sz="2600" b="1" dirty="0"/>
              <a:t>基督</a:t>
            </a:r>
            <a:r>
              <a:rPr lang="en-US" altLang="zh-TW" sz="2600" b="1" dirty="0"/>
              <a:t>Greek)</a:t>
            </a:r>
            <a:r>
              <a:rPr lang="zh-TW" altLang="en-US" sz="2600" b="1" dirty="0"/>
              <a:t>的來臨</a:t>
            </a:r>
            <a:r>
              <a:rPr lang="en-US" altLang="zh-TW" sz="2600" b="1" dirty="0"/>
              <a:t>. </a:t>
            </a:r>
          </a:p>
          <a:p>
            <a:r>
              <a:rPr lang="en-US" altLang="zh-TW" sz="2600" b="1" dirty="0"/>
              <a:t>Believers throughout the ages call such a day the coming of  the Messiah .</a:t>
            </a:r>
            <a:endParaRPr lang="zh-TW" altLang="en-US" sz="2600" b="1" dirty="0"/>
          </a:p>
        </p:txBody>
      </p:sp>
      <p:sp>
        <p:nvSpPr>
          <p:cNvPr id="4" name="矩形 3"/>
          <p:cNvSpPr/>
          <p:nvPr/>
        </p:nvSpPr>
        <p:spPr>
          <a:xfrm>
            <a:off x="611560" y="171170"/>
            <a:ext cx="7831858" cy="1292662"/>
          </a:xfrm>
          <a:prstGeom prst="rect">
            <a:avLst/>
          </a:prstGeom>
        </p:spPr>
        <p:txBody>
          <a:bodyPr wrap="square">
            <a:spAutoFit/>
          </a:bodyPr>
          <a:lstStyle/>
          <a:p>
            <a:r>
              <a:rPr lang="zh-TW" altLang="zh-TW" sz="2600" b="1" dirty="0"/>
              <a:t>神親自降臨來到人間</a:t>
            </a:r>
            <a:r>
              <a:rPr lang="en-US" altLang="zh-TW" sz="2600" b="1" dirty="0"/>
              <a:t>, </a:t>
            </a:r>
            <a:r>
              <a:rPr lang="zh-TW" altLang="zh-TW" sz="2600" b="1" dirty="0"/>
              <a:t>這是歷史上許多信徒的盼望</a:t>
            </a:r>
            <a:r>
              <a:rPr lang="en-US" altLang="zh-TW" sz="2600" b="1" dirty="0"/>
              <a:t>. God himself came to the world, this is the hope of many believers in history.</a:t>
            </a:r>
            <a:endParaRPr lang="zh-TW" altLang="en-US" sz="2600" b="1" dirty="0"/>
          </a:p>
        </p:txBody>
      </p:sp>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8282" y="3187323"/>
            <a:ext cx="3096344" cy="174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23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8655" y="267494"/>
            <a:ext cx="7845225" cy="830997"/>
          </a:xfrm>
          <a:prstGeom prst="rect">
            <a:avLst/>
          </a:prstGeom>
        </p:spPr>
        <p:txBody>
          <a:bodyPr wrap="none">
            <a:spAutoFit/>
          </a:bodyPr>
          <a:lstStyle/>
          <a:p>
            <a:r>
              <a:rPr lang="zh-TW" altLang="en-US" sz="2400" b="1" dirty="0">
                <a:solidFill>
                  <a:srgbClr val="FF0000"/>
                </a:solidFill>
              </a:rPr>
              <a:t>→</a:t>
            </a:r>
            <a:r>
              <a:rPr lang="zh-TW" altLang="zh-TW" sz="2400" b="1" dirty="0"/>
              <a:t>聖城新耶路撒冷</a:t>
            </a:r>
            <a:r>
              <a:rPr lang="en-US" altLang="zh-TW" sz="2400" b="1" dirty="0"/>
              <a:t> </a:t>
            </a:r>
            <a:r>
              <a:rPr lang="zh-TW" altLang="zh-TW" sz="2400" b="1" dirty="0"/>
              <a:t>神奇妙的設計</a:t>
            </a:r>
            <a:r>
              <a:rPr lang="en-US" altLang="zh-TW" sz="2400" b="1" dirty="0"/>
              <a:t>:</a:t>
            </a:r>
          </a:p>
          <a:p>
            <a:r>
              <a:rPr lang="en-US" altLang="zh-TW" sz="2400" b="1" dirty="0"/>
              <a:t>    The miraculous design of the holy city of New Jerusalem : </a:t>
            </a:r>
            <a:endParaRPr lang="zh-TW" altLang="en-US" sz="2400" b="1" dirty="0"/>
          </a:p>
        </p:txBody>
      </p:sp>
      <p:sp>
        <p:nvSpPr>
          <p:cNvPr id="4" name="矩形 3"/>
          <p:cNvSpPr/>
          <p:nvPr/>
        </p:nvSpPr>
        <p:spPr>
          <a:xfrm>
            <a:off x="611560" y="1098953"/>
            <a:ext cx="8064896" cy="1938992"/>
          </a:xfrm>
          <a:prstGeom prst="rect">
            <a:avLst/>
          </a:prstGeom>
        </p:spPr>
        <p:txBody>
          <a:bodyPr wrap="square">
            <a:spAutoFit/>
          </a:bodyPr>
          <a:lstStyle/>
          <a:p>
            <a:r>
              <a:rPr lang="zh-TW" altLang="zh-TW" sz="2400" b="1" dirty="0"/>
              <a:t>第一次來臨的耶穌是整個神國度的房角石</a:t>
            </a:r>
            <a:r>
              <a:rPr lang="en-US" altLang="zh-TW" sz="2400" b="1" dirty="0"/>
              <a:t>, </a:t>
            </a:r>
            <a:r>
              <a:rPr lang="zh-TW" altLang="zh-TW" sz="2400" b="1" dirty="0"/>
              <a:t>而教會是根基</a:t>
            </a:r>
            <a:r>
              <a:rPr lang="en-US" altLang="zh-TW" sz="2400" b="1" dirty="0"/>
              <a:t>, </a:t>
            </a:r>
            <a:r>
              <a:rPr lang="zh-TW" altLang="zh-TW" sz="2400" b="1" dirty="0"/>
              <a:t>在這根基上面建造的才是以色列的</a:t>
            </a:r>
            <a:r>
              <a:rPr lang="en-US" altLang="zh-TW" sz="2400" b="1" dirty="0"/>
              <a:t>12</a:t>
            </a:r>
            <a:r>
              <a:rPr lang="zh-TW" altLang="zh-TW" sz="2400" b="1" dirty="0"/>
              <a:t>個支派</a:t>
            </a:r>
            <a:r>
              <a:rPr lang="en-US" altLang="zh-TW" sz="2400" b="1" dirty="0"/>
              <a:t>. </a:t>
            </a:r>
          </a:p>
          <a:p>
            <a:r>
              <a:rPr lang="en-US" altLang="zh-TW" sz="2400" b="1" dirty="0"/>
              <a:t>The first coming of Jesus is the cornerstone of the entire kingdom of God, and the church is the foundation, and on this foundation are the 12 tribes of Israel built. </a:t>
            </a:r>
            <a:endParaRPr lang="zh-TW" altLang="en-US" sz="2400" b="1"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032654"/>
            <a:ext cx="2723841" cy="204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16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347915"/>
            <a:ext cx="8424936" cy="3416320"/>
          </a:xfrm>
          <a:prstGeom prst="rect">
            <a:avLst/>
          </a:prstGeom>
        </p:spPr>
        <p:txBody>
          <a:bodyPr wrap="square">
            <a:spAutoFit/>
          </a:bodyPr>
          <a:lstStyle/>
          <a:p>
            <a:r>
              <a:rPr lang="en-US" altLang="zh-TW" sz="2400" b="1" baseline="30000" dirty="0"/>
              <a:t>10</a:t>
            </a:r>
            <a:r>
              <a:rPr lang="zh-TW" altLang="zh-TW" sz="2400" b="1" dirty="0"/>
              <a:t>我被聖靈感動，天使就帶我到一座高大的山，將那由神那裡、從天而降的聖城耶路撒冷指示我。</a:t>
            </a:r>
            <a:r>
              <a:rPr lang="en-US" altLang="zh-TW" sz="2400" b="1" baseline="30000" dirty="0"/>
              <a:t>11</a:t>
            </a:r>
            <a:r>
              <a:rPr lang="zh-TW" altLang="zh-TW" sz="2400" b="1" dirty="0"/>
              <a:t>城中有神的榮耀；城的光輝如同極貴的寶石，好像碧玉，明如水晶。</a:t>
            </a:r>
            <a:endParaRPr lang="en-US" altLang="zh-TW" sz="2400" b="1" dirty="0"/>
          </a:p>
          <a:p>
            <a:r>
              <a:rPr lang="en-US" altLang="zh-TW" sz="2400" b="1" baseline="30000" dirty="0"/>
              <a:t>10</a:t>
            </a:r>
            <a:r>
              <a:rPr lang="en-US" altLang="zh-TW" sz="2400" b="1" dirty="0"/>
              <a:t>And he carried me away in the Spirit to </a:t>
            </a:r>
          </a:p>
          <a:p>
            <a:r>
              <a:rPr lang="en-US" altLang="zh-TW" sz="2400" b="1" dirty="0"/>
              <a:t>a great, high mountain, and showed me </a:t>
            </a:r>
          </a:p>
          <a:p>
            <a:r>
              <a:rPr lang="en-US" altLang="zh-TW" sz="2400" b="1" dirty="0"/>
              <a:t>the holy city Jerusalem coming down out </a:t>
            </a:r>
          </a:p>
          <a:p>
            <a:r>
              <a:rPr lang="en-US" altLang="zh-TW" sz="2400" b="1" dirty="0"/>
              <a:t>of heaven from God, </a:t>
            </a:r>
            <a:r>
              <a:rPr lang="en-US" altLang="zh-TW" sz="2400" b="1" baseline="30000" dirty="0"/>
              <a:t>11</a:t>
            </a:r>
            <a:r>
              <a:rPr lang="en-US" altLang="zh-TW" sz="2400" b="1" dirty="0"/>
              <a:t>having the glory of </a:t>
            </a:r>
          </a:p>
          <a:p>
            <a:r>
              <a:rPr lang="en-US" altLang="zh-TW" sz="2400" b="1" dirty="0"/>
              <a:t>God, its radiance like a most rare jewel,</a:t>
            </a:r>
          </a:p>
          <a:p>
            <a:r>
              <a:rPr lang="en-US" altLang="zh-TW" sz="2400" b="1" dirty="0"/>
              <a:t>like a jasper, clear as crystal. </a:t>
            </a:r>
            <a:endParaRPr lang="zh-TW" altLang="en-US" sz="24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80" y="1563638"/>
            <a:ext cx="3296607" cy="340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503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8352928" cy="4154984"/>
          </a:xfrm>
          <a:prstGeom prst="rect">
            <a:avLst/>
          </a:prstGeom>
        </p:spPr>
        <p:txBody>
          <a:bodyPr wrap="square">
            <a:spAutoFit/>
          </a:bodyPr>
          <a:lstStyle/>
          <a:p>
            <a:r>
              <a:rPr lang="en-US" altLang="zh-TW" sz="2400" b="1" baseline="30000" dirty="0"/>
              <a:t>12</a:t>
            </a:r>
            <a:r>
              <a:rPr lang="zh-TW" altLang="zh-TW" sz="2400" b="1" dirty="0"/>
              <a:t>有高大的牆，有十二個門，門上有十二位天使；門上又寫著以色列十二個支派的名字。</a:t>
            </a:r>
            <a:r>
              <a:rPr lang="en-US" altLang="zh-TW" sz="2400" b="1" baseline="30000" dirty="0"/>
              <a:t>13</a:t>
            </a:r>
            <a:r>
              <a:rPr lang="zh-TW" altLang="zh-TW" sz="2400" b="1" dirty="0"/>
              <a:t>東邊有三門、北邊有三門、南邊有三門、西邊有三門。</a:t>
            </a:r>
            <a:r>
              <a:rPr lang="en-US" altLang="zh-TW" sz="2400" b="1" baseline="30000" dirty="0"/>
              <a:t>14</a:t>
            </a:r>
            <a:r>
              <a:rPr lang="zh-TW" altLang="zh-TW" sz="2400" b="1" dirty="0"/>
              <a:t>城牆有十二根基，根基上有羔羊十二使徒的名字。【啟</a:t>
            </a:r>
            <a:r>
              <a:rPr lang="en-US" altLang="zh-TW" sz="2400" b="1" dirty="0"/>
              <a:t> 21:10~14</a:t>
            </a:r>
            <a:r>
              <a:rPr lang="zh-TW" altLang="zh-TW" sz="2400" b="1" dirty="0"/>
              <a:t>】</a:t>
            </a:r>
            <a:endParaRPr lang="en-US" altLang="zh-TW" sz="2400" b="1" dirty="0"/>
          </a:p>
          <a:p>
            <a:r>
              <a:rPr lang="en-US" altLang="zh-TW" sz="2400" b="1" baseline="30000" dirty="0"/>
              <a:t>12</a:t>
            </a:r>
            <a:r>
              <a:rPr lang="en-US" altLang="zh-TW" sz="2400" b="1" dirty="0"/>
              <a:t>It had a great, high wall, with twelve gates, and at the gates twelve angels, and on the gates the names of the twelve tribes of the sons of Israel were inscribed-</a:t>
            </a:r>
            <a:r>
              <a:rPr lang="en-US" altLang="zh-TW" sz="2400" b="1" baseline="30000" dirty="0"/>
              <a:t>13</a:t>
            </a:r>
            <a:r>
              <a:rPr lang="en-US" altLang="zh-TW" sz="2400" b="1" dirty="0"/>
              <a:t>on the east three gates, on the north three gates, on the south three gates, and on the west three gates. </a:t>
            </a:r>
            <a:r>
              <a:rPr lang="en-US" altLang="zh-TW" sz="2400" b="1" baseline="30000" dirty="0"/>
              <a:t>14</a:t>
            </a:r>
            <a:r>
              <a:rPr lang="en-US" altLang="zh-TW" sz="2400" b="1" dirty="0"/>
              <a:t>And the wall of the city had twelve foundations, and on them were the twelve names of the twelve apostles of the Lamb. </a:t>
            </a:r>
            <a:r>
              <a:rPr lang="zh-TW" altLang="zh-TW" sz="2400" b="1" dirty="0"/>
              <a:t>【</a:t>
            </a:r>
            <a:r>
              <a:rPr lang="en-US" altLang="zh-TW" sz="2400" b="1" dirty="0"/>
              <a:t>Rev 21:10~14</a:t>
            </a:r>
            <a:r>
              <a:rPr lang="zh-TW" altLang="zh-TW" sz="2400" b="1" dirty="0"/>
              <a:t>】</a:t>
            </a:r>
          </a:p>
        </p:txBody>
      </p:sp>
    </p:spTree>
    <p:extLst>
      <p:ext uri="{BB962C8B-B14F-4D97-AF65-F5344CB8AC3E}">
        <p14:creationId xmlns:p14="http://schemas.microsoft.com/office/powerpoint/2010/main" val="447360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31590"/>
            <a:ext cx="8280920" cy="379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27584" y="397718"/>
            <a:ext cx="3902735"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II. </a:t>
            </a:r>
            <a:r>
              <a:rPr lang="en-US" altLang="zh-TW" sz="2800" b="1" dirty="0"/>
              <a:t>God’s Design</a:t>
            </a:r>
            <a:r>
              <a:rPr lang="zh-TW" altLang="zh-TW" sz="2800" b="1" dirty="0"/>
              <a:t>神的設計</a:t>
            </a:r>
          </a:p>
        </p:txBody>
      </p:sp>
      <p:sp>
        <p:nvSpPr>
          <p:cNvPr id="3" name="矩形 2"/>
          <p:cNvSpPr/>
          <p:nvPr/>
        </p:nvSpPr>
        <p:spPr>
          <a:xfrm>
            <a:off x="1336041" y="2060724"/>
            <a:ext cx="6336704" cy="1569660"/>
          </a:xfrm>
          <a:prstGeom prst="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zh-TW" sz="2400" b="1" dirty="0"/>
              <a:t>神的設計實在是奇妙</a:t>
            </a:r>
            <a:r>
              <a:rPr lang="en-US" altLang="zh-TW" sz="2400" b="1" dirty="0"/>
              <a:t>, </a:t>
            </a:r>
            <a:r>
              <a:rPr lang="zh-TW" altLang="zh-TW" sz="2400" b="1" dirty="0"/>
              <a:t>這樣子分兩次的來臨</a:t>
            </a:r>
            <a:r>
              <a:rPr lang="en-US" altLang="zh-TW" sz="2400" b="1" dirty="0"/>
              <a:t>, </a:t>
            </a:r>
          </a:p>
          <a:p>
            <a:r>
              <a:rPr lang="zh-TW" altLang="zh-TW" sz="2400" b="1" dirty="0"/>
              <a:t>有美好的準備</a:t>
            </a:r>
            <a:r>
              <a:rPr lang="en-US" altLang="zh-TW" sz="2400" b="1" dirty="0"/>
              <a:t>.</a:t>
            </a:r>
          </a:p>
          <a:p>
            <a:r>
              <a:rPr lang="en-US" altLang="zh-TW" sz="2400" b="1" dirty="0"/>
              <a:t> God's design is really wonderful.  There are beautiful preparations during the two advents.</a:t>
            </a:r>
            <a:endParaRPr lang="zh-TW" altLang="en-US" sz="2400" b="1" dirty="0"/>
          </a:p>
        </p:txBody>
      </p:sp>
    </p:spTree>
    <p:extLst>
      <p:ext uri="{BB962C8B-B14F-4D97-AF65-F5344CB8AC3E}">
        <p14:creationId xmlns:p14="http://schemas.microsoft.com/office/powerpoint/2010/main" val="2258484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83518"/>
            <a:ext cx="8568952" cy="1292662"/>
          </a:xfrm>
          <a:prstGeom prst="rect">
            <a:avLst/>
          </a:prstGeom>
        </p:spPr>
        <p:txBody>
          <a:bodyPr wrap="square">
            <a:spAutoFit/>
          </a:bodyPr>
          <a:lstStyle/>
          <a:p>
            <a:r>
              <a:rPr lang="en-US" altLang="zh-TW" sz="2600" b="1" dirty="0">
                <a:solidFill>
                  <a:srgbClr val="FF0000"/>
                </a:solidFill>
              </a:rPr>
              <a:t>A. </a:t>
            </a:r>
            <a:r>
              <a:rPr lang="zh-TW" altLang="zh-TW" sz="2600" b="1" dirty="0"/>
              <a:t>主耶穌第一次來臨時</a:t>
            </a:r>
            <a:r>
              <a:rPr lang="en-US" altLang="zh-TW" sz="2600" b="1" dirty="0"/>
              <a:t>, </a:t>
            </a:r>
            <a:r>
              <a:rPr lang="zh-TW" altLang="zh-TW" sz="2600" b="1" dirty="0"/>
              <a:t>開宗明義就是講到神的國來臨了</a:t>
            </a:r>
            <a:r>
              <a:rPr lang="en-US" altLang="zh-TW" sz="2600" b="1" dirty="0"/>
              <a:t>. </a:t>
            </a:r>
          </a:p>
          <a:p>
            <a:r>
              <a:rPr lang="en-US" altLang="zh-TW" sz="2600" b="1" dirty="0"/>
              <a:t>     In the 1</a:t>
            </a:r>
            <a:r>
              <a:rPr lang="en-US" altLang="zh-TW" sz="2600" b="1" baseline="30000" dirty="0"/>
              <a:t>st</a:t>
            </a:r>
            <a:r>
              <a:rPr lang="en-US" altLang="zh-TW" sz="2600" b="1" dirty="0"/>
              <a:t> Advent, Jesus clearly mentioned that the   kingdom of God is at hand.</a:t>
            </a:r>
            <a:endParaRPr lang="zh-TW" altLang="zh-TW" sz="2600" b="1" dirty="0"/>
          </a:p>
        </p:txBody>
      </p:sp>
      <p:sp>
        <p:nvSpPr>
          <p:cNvPr id="3" name="矩形 2"/>
          <p:cNvSpPr/>
          <p:nvPr/>
        </p:nvSpPr>
        <p:spPr>
          <a:xfrm>
            <a:off x="611560" y="2211710"/>
            <a:ext cx="7848872" cy="1569660"/>
          </a:xfrm>
          <a:prstGeom prst="rect">
            <a:avLst/>
          </a:prstGeom>
        </p:spPr>
        <p:txBody>
          <a:bodyPr wrap="square">
            <a:spAutoFit/>
          </a:bodyPr>
          <a:lstStyle/>
          <a:p>
            <a:r>
              <a:rPr lang="en-US" altLang="zh-TW" sz="2400" b="1" baseline="30000" dirty="0"/>
              <a:t>15</a:t>
            </a:r>
            <a:r>
              <a:rPr lang="zh-TW" altLang="zh-TW" sz="2400" b="1" dirty="0"/>
              <a:t>說：日期滿了，神的國近了。你們當悔改，信福音！【可</a:t>
            </a:r>
            <a:r>
              <a:rPr lang="en-US" altLang="zh-TW" sz="2400" b="1" dirty="0"/>
              <a:t> 1:15</a:t>
            </a:r>
            <a:r>
              <a:rPr lang="zh-TW" altLang="zh-TW" sz="2400" b="1" dirty="0"/>
              <a:t>】</a:t>
            </a:r>
            <a:br>
              <a:rPr lang="en-US" altLang="zh-TW" sz="2400" b="1" dirty="0"/>
            </a:br>
            <a:r>
              <a:rPr lang="en-US" altLang="zh-TW" sz="2400" b="1" baseline="30000" dirty="0"/>
              <a:t>15</a:t>
            </a:r>
            <a:r>
              <a:rPr lang="en-US" altLang="zh-TW" sz="2400" b="1" dirty="0"/>
              <a:t>and saying, ""The time is fulfilled, and the kingdom of God is at hand; repent and believe in the gospel." " </a:t>
            </a:r>
            <a:r>
              <a:rPr lang="zh-TW" altLang="zh-TW" sz="2400" b="1" dirty="0"/>
              <a:t>【</a:t>
            </a:r>
            <a:r>
              <a:rPr lang="en-US" altLang="zh-TW" sz="2400" b="1" dirty="0"/>
              <a:t>Mark 1:15</a:t>
            </a:r>
            <a:r>
              <a:rPr lang="zh-TW" altLang="zh-TW" sz="2400" b="1" dirty="0"/>
              <a:t>】</a:t>
            </a:r>
            <a:endParaRPr lang="zh-TW" altLang="en-US" sz="2400" b="1" dirty="0"/>
          </a:p>
        </p:txBody>
      </p:sp>
    </p:spTree>
    <p:extLst>
      <p:ext uri="{BB962C8B-B14F-4D97-AF65-F5344CB8AC3E}">
        <p14:creationId xmlns:p14="http://schemas.microsoft.com/office/powerpoint/2010/main" val="5541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424936" cy="1200329"/>
          </a:xfrm>
          <a:prstGeom prst="rect">
            <a:avLst/>
          </a:prstGeom>
        </p:spPr>
        <p:txBody>
          <a:bodyPr wrap="square">
            <a:spAutoFit/>
          </a:bodyPr>
          <a:lstStyle/>
          <a:p>
            <a:r>
              <a:rPr lang="zh-TW" altLang="en-US" sz="2400" b="1" dirty="0">
                <a:solidFill>
                  <a:srgbClr val="FF0000"/>
                </a:solidFill>
              </a:rPr>
              <a:t>→</a:t>
            </a:r>
            <a:r>
              <a:rPr lang="zh-TW" altLang="zh-TW" sz="2400" b="1" dirty="0"/>
              <a:t>主耶穌要人信福音</a:t>
            </a:r>
            <a:r>
              <a:rPr lang="en-US" altLang="zh-TW" sz="2400" b="1" dirty="0"/>
              <a:t>, </a:t>
            </a:r>
            <a:r>
              <a:rPr lang="zh-TW" altLang="zh-TW" sz="2400" b="1" dirty="0"/>
              <a:t>因為這是入門</a:t>
            </a:r>
            <a:r>
              <a:rPr lang="en-US" altLang="zh-TW" sz="2400" b="1" dirty="0"/>
              <a:t>, </a:t>
            </a:r>
            <a:r>
              <a:rPr lang="zh-TW" altLang="zh-TW" sz="2400" b="1" dirty="0"/>
              <a:t>入天國的門的首要條件</a:t>
            </a:r>
            <a:r>
              <a:rPr lang="en-US" altLang="zh-TW" sz="2400" b="1" dirty="0"/>
              <a:t>:</a:t>
            </a:r>
          </a:p>
          <a:p>
            <a:r>
              <a:rPr lang="en-US" altLang="zh-TW" sz="2400" b="1" dirty="0"/>
              <a:t>    The Lord Jesus wants people to believe in the gospel, because</a:t>
            </a:r>
          </a:p>
          <a:p>
            <a:r>
              <a:rPr lang="en-US" altLang="zh-TW" sz="2400" b="1" dirty="0"/>
              <a:t>    this is the first condition for entry and  the gate to heaven:</a:t>
            </a:r>
            <a:endParaRPr lang="zh-TW" altLang="zh-TW" sz="2400" b="1" dirty="0"/>
          </a:p>
        </p:txBody>
      </p:sp>
      <p:sp>
        <p:nvSpPr>
          <p:cNvPr id="3" name="矩形 2"/>
          <p:cNvSpPr/>
          <p:nvPr/>
        </p:nvSpPr>
        <p:spPr>
          <a:xfrm>
            <a:off x="611560" y="1563638"/>
            <a:ext cx="8064896" cy="3416320"/>
          </a:xfrm>
          <a:prstGeom prst="rect">
            <a:avLst/>
          </a:prstGeom>
        </p:spPr>
        <p:txBody>
          <a:bodyPr wrap="square">
            <a:spAutoFit/>
          </a:bodyPr>
          <a:lstStyle/>
          <a:p>
            <a:r>
              <a:rPr lang="en-US" altLang="zh-TW" sz="2400" b="1" baseline="30000" dirty="0"/>
              <a:t>3</a:t>
            </a:r>
            <a:r>
              <a:rPr lang="zh-TW" altLang="zh-TW" sz="2400" b="1" dirty="0"/>
              <a:t>耶穌回答說：「我實實在在地告訴你，人若不重生，就不能見神的國。」</a:t>
            </a:r>
            <a:r>
              <a:rPr lang="en-US" altLang="zh-TW" sz="2400" b="1" dirty="0"/>
              <a:t>. . . </a:t>
            </a:r>
            <a:r>
              <a:rPr lang="en-US" altLang="zh-TW" sz="2400" b="1" baseline="30000" dirty="0"/>
              <a:t>5</a:t>
            </a:r>
            <a:r>
              <a:rPr lang="zh-TW" altLang="zh-TW" sz="2400" b="1" dirty="0"/>
              <a:t>耶穌說：「我實實在在的告訴你，人若不是從水和聖靈生的，就不能進神的國。</a:t>
            </a:r>
            <a:endParaRPr lang="en-US" altLang="zh-TW" sz="2400" b="1" dirty="0"/>
          </a:p>
          <a:p>
            <a:r>
              <a:rPr lang="zh-TW" altLang="zh-TW" sz="2400" b="1" dirty="0"/>
              <a:t>【約</a:t>
            </a:r>
            <a:r>
              <a:rPr lang="en-US" altLang="zh-TW" sz="2400" b="1" dirty="0"/>
              <a:t> 3:3 5</a:t>
            </a:r>
            <a:r>
              <a:rPr lang="zh-TW" altLang="zh-TW" sz="2400" b="1" dirty="0"/>
              <a:t>】</a:t>
            </a:r>
            <a:br>
              <a:rPr lang="en-US" altLang="zh-TW" sz="2400" b="1" dirty="0"/>
            </a:br>
            <a:r>
              <a:rPr lang="en-US" altLang="zh-TW" sz="2400" b="1" baseline="30000" dirty="0"/>
              <a:t>3</a:t>
            </a:r>
            <a:r>
              <a:rPr lang="en-US" altLang="zh-TW" sz="2400" b="1" dirty="0"/>
              <a:t>Jesus answered him, ""Truly, truly, I say to you, unless one is born again he cannot see the kingdom of God."" . . . </a:t>
            </a:r>
            <a:r>
              <a:rPr lang="en-US" altLang="zh-TW" sz="2400" b="1" baseline="30000" dirty="0"/>
              <a:t>5</a:t>
            </a:r>
            <a:r>
              <a:rPr lang="en-US" altLang="zh-TW" sz="2400" b="1" dirty="0"/>
              <a:t>Jesus answered, ""Truly, truly, I say to you, unless one is born of water and the Spirit, he cannot enter the kingdom of God." </a:t>
            </a:r>
            <a:r>
              <a:rPr lang="zh-TW" altLang="zh-TW" sz="2400" b="1" dirty="0"/>
              <a:t>【</a:t>
            </a:r>
            <a:r>
              <a:rPr lang="en-US" altLang="zh-TW" sz="2400" b="1" dirty="0"/>
              <a:t>John 3:3 5</a:t>
            </a:r>
            <a:r>
              <a:rPr lang="zh-TW" altLang="zh-TW" sz="2400" b="1" dirty="0"/>
              <a:t>】</a:t>
            </a:r>
          </a:p>
        </p:txBody>
      </p:sp>
    </p:spTree>
    <p:extLst>
      <p:ext uri="{BB962C8B-B14F-4D97-AF65-F5344CB8AC3E}">
        <p14:creationId xmlns:p14="http://schemas.microsoft.com/office/powerpoint/2010/main" val="28838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9072" y="267494"/>
            <a:ext cx="8172174" cy="1200329"/>
          </a:xfrm>
          <a:prstGeom prst="rect">
            <a:avLst/>
          </a:prstGeom>
        </p:spPr>
        <p:txBody>
          <a:bodyPr wrap="none">
            <a:spAutoFit/>
          </a:bodyPr>
          <a:lstStyle/>
          <a:p>
            <a:r>
              <a:rPr lang="zh-TW" altLang="en-US" sz="2400" b="1" dirty="0">
                <a:solidFill>
                  <a:srgbClr val="FF0000"/>
                </a:solidFill>
              </a:rPr>
              <a:t>→</a:t>
            </a:r>
            <a:r>
              <a:rPr lang="zh-TW" altLang="zh-TW" sz="2400" b="1" dirty="0"/>
              <a:t>但是神是一步一步的來</a:t>
            </a:r>
            <a:r>
              <a:rPr lang="en-US" altLang="zh-TW" sz="2400" dirty="0"/>
              <a:t>,</a:t>
            </a:r>
            <a:r>
              <a:rPr lang="zh-TW" altLang="zh-TW" sz="2400" b="1" dirty="0"/>
              <a:t>神的國是從我們的心裡開始</a:t>
            </a:r>
            <a:r>
              <a:rPr lang="en-US" altLang="zh-TW" sz="2400" b="1" dirty="0"/>
              <a:t>:</a:t>
            </a:r>
          </a:p>
          <a:p>
            <a:r>
              <a:rPr lang="en-US" altLang="zh-TW" sz="2400" b="1" dirty="0"/>
              <a:t>    But God comes step by step, and this kingdom of God begins</a:t>
            </a:r>
          </a:p>
          <a:p>
            <a:r>
              <a:rPr lang="en-US" altLang="zh-TW" sz="2400" b="1" dirty="0"/>
              <a:t>    in our hearts:</a:t>
            </a:r>
            <a:endParaRPr lang="zh-TW" altLang="zh-TW" sz="2400" b="1" dirty="0"/>
          </a:p>
        </p:txBody>
      </p:sp>
      <p:sp>
        <p:nvSpPr>
          <p:cNvPr id="3" name="矩形 2"/>
          <p:cNvSpPr/>
          <p:nvPr/>
        </p:nvSpPr>
        <p:spPr>
          <a:xfrm>
            <a:off x="611560" y="1472832"/>
            <a:ext cx="8208912" cy="3416320"/>
          </a:xfrm>
          <a:prstGeom prst="rect">
            <a:avLst/>
          </a:prstGeom>
        </p:spPr>
        <p:txBody>
          <a:bodyPr wrap="square">
            <a:spAutoFit/>
          </a:bodyPr>
          <a:lstStyle/>
          <a:p>
            <a:r>
              <a:rPr lang="en-US" altLang="zh-TW" sz="2400" b="1" baseline="30000" dirty="0"/>
              <a:t>20</a:t>
            </a:r>
            <a:r>
              <a:rPr lang="zh-TW" altLang="zh-TW" sz="2400" b="1" dirty="0"/>
              <a:t>法利賽人問：神的國幾時來到？耶穌回答說：神的國來到不是眼所能見的。</a:t>
            </a:r>
            <a:r>
              <a:rPr lang="en-US" altLang="zh-TW" sz="2400" b="1" baseline="30000" dirty="0"/>
              <a:t>21</a:t>
            </a:r>
            <a:r>
              <a:rPr lang="zh-TW" altLang="zh-TW" sz="2400" b="1" dirty="0"/>
              <a:t>人也不得說：看哪，在這裡！看哪，在那裡！因為神的國就在你們心裡（心裡：或作中間）。</a:t>
            </a:r>
            <a:endParaRPr lang="en-US" altLang="zh-TW" sz="2400" b="1" dirty="0"/>
          </a:p>
          <a:p>
            <a:r>
              <a:rPr lang="zh-TW" altLang="zh-TW" sz="2400" b="1" dirty="0"/>
              <a:t>【路</a:t>
            </a:r>
            <a:r>
              <a:rPr lang="en-US" altLang="zh-TW" sz="2400" b="1" dirty="0"/>
              <a:t> 17:20~21</a:t>
            </a:r>
            <a:r>
              <a:rPr lang="zh-TW" altLang="zh-TW" sz="2400" b="1" dirty="0"/>
              <a:t>】</a:t>
            </a:r>
            <a:br>
              <a:rPr lang="en-US" altLang="zh-TW" sz="2400" b="1" dirty="0"/>
            </a:br>
            <a:r>
              <a:rPr lang="en-US" altLang="zh-TW" sz="2400" b="1" baseline="30000" dirty="0"/>
              <a:t>20</a:t>
            </a:r>
            <a:r>
              <a:rPr lang="en-US" altLang="zh-TW" sz="2400" b="1" dirty="0"/>
              <a:t>Being asked by the Pharisees when the kingdom of God would come, he answered them, ""The kingdom of God is not coming with signs to be observed," </a:t>
            </a:r>
            <a:r>
              <a:rPr lang="en-US" altLang="zh-TW" sz="2400" b="1" baseline="30000" dirty="0"/>
              <a:t>21</a:t>
            </a:r>
            <a:r>
              <a:rPr lang="en-US" altLang="zh-TW" sz="2400" b="1" dirty="0"/>
              <a:t>"nor will they say, 'Look, here it is!' or 'There!' for behold, the kingdom of God is in the midst of you." " </a:t>
            </a:r>
            <a:r>
              <a:rPr lang="zh-TW" altLang="zh-TW" sz="2400" b="1" dirty="0"/>
              <a:t>【</a:t>
            </a:r>
            <a:r>
              <a:rPr lang="en-US" altLang="zh-TW" sz="2400" b="1" dirty="0"/>
              <a:t>Luke 17:20~21</a:t>
            </a:r>
            <a:r>
              <a:rPr lang="zh-TW" altLang="zh-TW" sz="2400" b="1" dirty="0"/>
              <a:t>】</a:t>
            </a:r>
          </a:p>
        </p:txBody>
      </p:sp>
    </p:spTree>
    <p:extLst>
      <p:ext uri="{BB962C8B-B14F-4D97-AF65-F5344CB8AC3E}">
        <p14:creationId xmlns:p14="http://schemas.microsoft.com/office/powerpoint/2010/main" val="40560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39502"/>
            <a:ext cx="1659172" cy="461665"/>
          </a:xfrm>
          <a:prstGeom prst="rect">
            <a:avLst/>
          </a:prstGeom>
        </p:spPr>
        <p:txBody>
          <a:bodyPr wrap="none">
            <a:spAutoFit/>
          </a:bodyPr>
          <a:lstStyle/>
          <a:p>
            <a:r>
              <a:rPr lang="en-US" altLang="zh-TW" sz="2400" b="1" u="sng" dirty="0"/>
              <a:t>Illustration:</a:t>
            </a:r>
            <a:endParaRPr lang="zh-TW" altLang="zh-TW" sz="2400" b="1" u="sng" dirty="0"/>
          </a:p>
        </p:txBody>
      </p:sp>
      <p:pic>
        <p:nvPicPr>
          <p:cNvPr id="3" name="Picture 2" descr="Indy 500 2020: Race time, TV/radio schedule, lineup at Indianapoli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66076"/>
            <a:ext cx="3668446" cy="2736304"/>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643921"/>
            <a:ext cx="3638890" cy="272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619672" y="1025092"/>
            <a:ext cx="1346844" cy="461665"/>
          </a:xfrm>
          <a:prstGeom prst="rect">
            <a:avLst/>
          </a:prstGeom>
        </p:spPr>
        <p:txBody>
          <a:bodyPr wrap="none">
            <a:spAutoFit/>
          </a:bodyPr>
          <a:lstStyle/>
          <a:p>
            <a:r>
              <a:rPr lang="en-US" altLang="zh-TW" sz="2400" b="1" dirty="0"/>
              <a:t>Indy 500 </a:t>
            </a:r>
            <a:endParaRPr lang="zh-TW" altLang="en-US" sz="2400" b="1" dirty="0"/>
          </a:p>
        </p:txBody>
      </p:sp>
    </p:spTree>
    <p:extLst>
      <p:ext uri="{BB962C8B-B14F-4D97-AF65-F5344CB8AC3E}">
        <p14:creationId xmlns:p14="http://schemas.microsoft.com/office/powerpoint/2010/main" val="2099915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2661" y="290439"/>
            <a:ext cx="8274538" cy="1292662"/>
          </a:xfrm>
          <a:prstGeom prst="rect">
            <a:avLst/>
          </a:prstGeom>
        </p:spPr>
        <p:txBody>
          <a:bodyPr wrap="square">
            <a:spAutoFit/>
          </a:bodyPr>
          <a:lstStyle/>
          <a:p>
            <a:r>
              <a:rPr lang="en-US" altLang="zh-TW" sz="2600" b="1" dirty="0">
                <a:solidFill>
                  <a:srgbClr val="FF0000"/>
                </a:solidFill>
              </a:rPr>
              <a:t>B. </a:t>
            </a:r>
            <a:r>
              <a:rPr lang="zh-TW" altLang="zh-TW" sz="2600" b="1" dirty="0"/>
              <a:t>主耶穌現在到父神那裏</a:t>
            </a:r>
            <a:r>
              <a:rPr lang="en-US" altLang="zh-TW" sz="2600" b="1" dirty="0"/>
              <a:t>, </a:t>
            </a:r>
            <a:r>
              <a:rPr lang="zh-TW" altLang="zh-TW" sz="2600" b="1" dirty="0"/>
              <a:t>第二次來臨時</a:t>
            </a:r>
            <a:r>
              <a:rPr lang="en-US" altLang="zh-TW" sz="2600" b="1" dirty="0"/>
              <a:t>, </a:t>
            </a:r>
            <a:r>
              <a:rPr lang="zh-TW" altLang="zh-TW" sz="2600" b="1" dirty="0"/>
              <a:t>會帶著國度來</a:t>
            </a:r>
            <a:r>
              <a:rPr lang="en-US" altLang="zh-TW" sz="2600" b="1" dirty="0"/>
              <a:t>.</a:t>
            </a:r>
          </a:p>
          <a:p>
            <a:r>
              <a:rPr lang="en-US" altLang="zh-TW" sz="2600" b="1" dirty="0"/>
              <a:t>     Jesus is with the Father, He will return the 2</a:t>
            </a:r>
            <a:r>
              <a:rPr lang="en-US" altLang="zh-TW" sz="2600" b="1" baseline="30000" dirty="0"/>
              <a:t>nd</a:t>
            </a:r>
            <a:r>
              <a:rPr lang="en-US" altLang="zh-TW" sz="2600" b="1" dirty="0"/>
              <a:t> time with</a:t>
            </a:r>
          </a:p>
          <a:p>
            <a:r>
              <a:rPr lang="en-US" altLang="zh-TW" sz="2600" b="1" dirty="0"/>
              <a:t>     God’s Kingdom</a:t>
            </a:r>
            <a:r>
              <a:rPr lang="en-US" altLang="zh-TW" b="1" dirty="0"/>
              <a:t>.</a:t>
            </a:r>
            <a:endParaRPr lang="zh-TW" altLang="zh-TW" dirty="0"/>
          </a:p>
        </p:txBody>
      </p:sp>
      <p:sp>
        <p:nvSpPr>
          <p:cNvPr id="3" name="矩形 2"/>
          <p:cNvSpPr/>
          <p:nvPr/>
        </p:nvSpPr>
        <p:spPr>
          <a:xfrm>
            <a:off x="467544" y="1779662"/>
            <a:ext cx="8280920" cy="3046988"/>
          </a:xfrm>
          <a:prstGeom prst="rect">
            <a:avLst/>
          </a:prstGeom>
        </p:spPr>
        <p:txBody>
          <a:bodyPr wrap="square">
            <a:spAutoFit/>
          </a:bodyPr>
          <a:lstStyle/>
          <a:p>
            <a:r>
              <a:rPr lang="en-US" altLang="zh-TW" sz="2400" b="1" baseline="30000" dirty="0"/>
              <a:t>11</a:t>
            </a:r>
            <a:r>
              <a:rPr lang="zh-TW" altLang="zh-TW" sz="2400" b="1" dirty="0"/>
              <a:t>眾人正在聽見這些話的時候，耶穌因為將近耶路撒冷，又因他們以為神的國快要顯出來，就另設一個比喻，說：</a:t>
            </a:r>
            <a:r>
              <a:rPr lang="en-US" altLang="zh-TW" sz="2400" b="1" baseline="30000" dirty="0"/>
              <a:t>12</a:t>
            </a:r>
            <a:r>
              <a:rPr lang="zh-TW" altLang="zh-TW" sz="2400" b="1" dirty="0"/>
              <a:t>有一個貴冑往遠方去，要得國回來，</a:t>
            </a:r>
            <a:endParaRPr lang="en-US" altLang="zh-TW" sz="2400" b="1" dirty="0"/>
          </a:p>
          <a:p>
            <a:r>
              <a:rPr lang="en-US" altLang="zh-TW" sz="2400" b="1" baseline="30000" dirty="0"/>
              <a:t>11</a:t>
            </a:r>
            <a:r>
              <a:rPr lang="en-US" altLang="zh-TW" sz="2400" b="1" dirty="0"/>
              <a:t>As they heard these things, he proceeded to tell a parable, because he was near to Jerusalem, and because they supposed that the kingdom of God was to appear immediately. </a:t>
            </a:r>
            <a:r>
              <a:rPr lang="en-US" altLang="zh-TW" sz="2400" b="1" baseline="30000" dirty="0"/>
              <a:t>12</a:t>
            </a:r>
            <a:r>
              <a:rPr lang="en-US" altLang="zh-TW" sz="2400" b="1" dirty="0"/>
              <a:t>He said therefore, ""A nobleman went into a far country to receive for himself a kingdom and then return."</a:t>
            </a:r>
            <a:endParaRPr lang="zh-TW" altLang="en-US" sz="2400" b="1" dirty="0"/>
          </a:p>
        </p:txBody>
      </p:sp>
    </p:spTree>
    <p:extLst>
      <p:ext uri="{BB962C8B-B14F-4D97-AF65-F5344CB8AC3E}">
        <p14:creationId xmlns:p14="http://schemas.microsoft.com/office/powerpoint/2010/main" val="34509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83518"/>
            <a:ext cx="8136904" cy="4154984"/>
          </a:xfrm>
          <a:prstGeom prst="rect">
            <a:avLst/>
          </a:prstGeom>
        </p:spPr>
        <p:txBody>
          <a:bodyPr wrap="square">
            <a:spAutoFit/>
          </a:bodyPr>
          <a:lstStyle/>
          <a:p>
            <a:r>
              <a:rPr lang="en-US" altLang="zh-TW" sz="2400" b="1" baseline="30000" dirty="0"/>
              <a:t>13</a:t>
            </a:r>
            <a:r>
              <a:rPr lang="zh-TW" altLang="zh-TW" sz="2400" b="1" dirty="0"/>
              <a:t>便叫了他的十個僕人來，交給他們十錠（錠：原文作彌拿，一彌拿約銀十兩）銀子，說：你們去作生意，直等我回來。</a:t>
            </a:r>
            <a:r>
              <a:rPr lang="en-US" altLang="zh-TW" sz="2400" b="1" baseline="30000" dirty="0"/>
              <a:t>14</a:t>
            </a:r>
            <a:r>
              <a:rPr lang="zh-TW" altLang="zh-TW" sz="2400" b="1" dirty="0"/>
              <a:t>他本國的人卻恨他，打發使者隨後去，說：我們不願意這個人作我們的王。</a:t>
            </a:r>
            <a:endParaRPr lang="en-US" altLang="zh-TW" sz="2400" b="1" dirty="0"/>
          </a:p>
          <a:p>
            <a:r>
              <a:rPr lang="en-US" altLang="zh-TW" sz="2400" b="1" baseline="30000" dirty="0"/>
              <a:t>13</a:t>
            </a:r>
            <a:r>
              <a:rPr lang="en-US" altLang="zh-TW" sz="2400" b="1" dirty="0"/>
              <a:t>"Calling ten of his servants, he gave them ten minas, and said to them, 'Engage in business until I come.'" </a:t>
            </a:r>
            <a:r>
              <a:rPr lang="en-US" altLang="zh-TW" sz="2400" b="1" baseline="30000" dirty="0"/>
              <a:t>14</a:t>
            </a:r>
            <a:r>
              <a:rPr lang="en-US" altLang="zh-TW" sz="2400" b="1" dirty="0"/>
              <a:t>"But his citizens hated him and sent a delegation after him, saying, 'We do not want this man to reign over us.'" </a:t>
            </a:r>
            <a:r>
              <a:rPr lang="en-US" altLang="zh-TW" sz="2400" b="1" baseline="30000" dirty="0"/>
              <a:t>15</a:t>
            </a:r>
            <a:r>
              <a:rPr lang="en-US" altLang="zh-TW" sz="2400" b="1" dirty="0"/>
              <a:t>"When he returned, having received the kingdom, he ordered these servants to whom he had given the money to be called to him, that he might know what they had gained by doing business." </a:t>
            </a:r>
            <a:endParaRPr lang="zh-TW" altLang="en-US" sz="2400" b="1" dirty="0"/>
          </a:p>
        </p:txBody>
      </p:sp>
    </p:spTree>
    <p:extLst>
      <p:ext uri="{BB962C8B-B14F-4D97-AF65-F5344CB8AC3E}">
        <p14:creationId xmlns:p14="http://schemas.microsoft.com/office/powerpoint/2010/main" val="379769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5656" y="628064"/>
            <a:ext cx="5368649" cy="523220"/>
          </a:xfrm>
          <a:prstGeom prst="rect">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wrap="none">
            <a:spAutoFit/>
          </a:bodyPr>
          <a:lstStyle/>
          <a:p>
            <a:r>
              <a:rPr lang="zh-TW" altLang="en-US" sz="2800" b="1" dirty="0"/>
              <a:t>彌賽亞的身分</a:t>
            </a:r>
            <a:r>
              <a:rPr lang="en-US" altLang="zh-TW" sz="2800" b="1" dirty="0"/>
              <a:t>/Identity of Messiah</a:t>
            </a:r>
            <a:endParaRPr lang="zh-TW" altLang="en-US" sz="2800" b="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627" y="1635646"/>
            <a:ext cx="42271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518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39502"/>
            <a:ext cx="8064896" cy="4524315"/>
          </a:xfrm>
          <a:prstGeom prst="rect">
            <a:avLst/>
          </a:prstGeom>
        </p:spPr>
        <p:txBody>
          <a:bodyPr wrap="square">
            <a:spAutoFit/>
          </a:bodyPr>
          <a:lstStyle/>
          <a:p>
            <a:r>
              <a:rPr lang="en-US" altLang="zh-TW" sz="2400" b="1" baseline="30000" dirty="0"/>
              <a:t>15</a:t>
            </a:r>
            <a:r>
              <a:rPr lang="zh-TW" altLang="zh-TW" sz="2400" b="1" dirty="0"/>
              <a:t>他既得國回來，就吩咐叫那領銀子的僕人來，要知道他們做生意賺了多少。</a:t>
            </a:r>
            <a:r>
              <a:rPr lang="en-US" altLang="zh-TW" sz="2400" b="1" baseline="30000" dirty="0"/>
              <a:t>16</a:t>
            </a:r>
            <a:r>
              <a:rPr lang="zh-TW" altLang="zh-TW" sz="2400" b="1" dirty="0"/>
              <a:t>頭一個上來，說：主阿，你的一錠銀子已經賺了十錠。</a:t>
            </a:r>
            <a:r>
              <a:rPr lang="en-US" altLang="zh-TW" sz="2400" b="1" baseline="30000" dirty="0"/>
              <a:t>17</a:t>
            </a:r>
            <a:r>
              <a:rPr lang="zh-TW" altLang="zh-TW" sz="2400" b="1" dirty="0"/>
              <a:t>主人說：好！良善的僕人，你既在最小的事上有忠心，可以有權柄管十座城。【路</a:t>
            </a:r>
            <a:r>
              <a:rPr lang="en-US" altLang="zh-TW" sz="2400" b="1" dirty="0"/>
              <a:t> 19:11~17</a:t>
            </a:r>
            <a:r>
              <a:rPr lang="zh-TW" altLang="zh-TW" sz="2400" b="1" dirty="0"/>
              <a:t>】</a:t>
            </a:r>
            <a:br>
              <a:rPr lang="en-US" altLang="zh-TW" sz="2400" b="1" dirty="0"/>
            </a:br>
            <a:r>
              <a:rPr lang="en-US" altLang="zh-TW" sz="2400" b="1" baseline="30000" dirty="0"/>
              <a:t>15</a:t>
            </a:r>
            <a:r>
              <a:rPr lang="en-US" altLang="zh-TW" sz="2400" b="1" dirty="0"/>
              <a:t>"When he returned, having received the kingdom, he ordered these servants to whom he had given the money to be called to him, that he might know what they had gained by doing business." </a:t>
            </a:r>
            <a:r>
              <a:rPr lang="en-US" altLang="zh-TW" sz="2400" b="1" baseline="30000" dirty="0"/>
              <a:t>16</a:t>
            </a:r>
            <a:r>
              <a:rPr lang="en-US" altLang="zh-TW" sz="2400" b="1" dirty="0"/>
              <a:t>"The first came before him, saying, 'Lord, your mina has made ten minas more.'" </a:t>
            </a:r>
            <a:r>
              <a:rPr lang="en-US" altLang="zh-TW" sz="2400" b="1" baseline="30000" dirty="0"/>
              <a:t>17</a:t>
            </a:r>
            <a:r>
              <a:rPr lang="en-US" altLang="zh-TW" sz="2400" b="1" dirty="0"/>
              <a:t>"And he said to him, 'Well done, good servant! Because you have been faithful in a very little, you shall have authority over ten cities.'" </a:t>
            </a:r>
          </a:p>
          <a:p>
            <a:r>
              <a:rPr lang="zh-TW" altLang="zh-TW" sz="2400" b="1" dirty="0"/>
              <a:t>【</a:t>
            </a:r>
            <a:r>
              <a:rPr lang="en-US" altLang="zh-TW" sz="2400" b="1" dirty="0"/>
              <a:t>Luke 19:11~17</a:t>
            </a:r>
            <a:r>
              <a:rPr lang="zh-TW" altLang="zh-TW" sz="2400" b="1" dirty="0"/>
              <a:t>】</a:t>
            </a:r>
            <a:endParaRPr lang="zh-TW" altLang="en-US" sz="2400" b="1" dirty="0"/>
          </a:p>
        </p:txBody>
      </p:sp>
    </p:spTree>
    <p:extLst>
      <p:ext uri="{BB962C8B-B14F-4D97-AF65-F5344CB8AC3E}">
        <p14:creationId xmlns:p14="http://schemas.microsoft.com/office/powerpoint/2010/main" val="127464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091090"/>
            <a:ext cx="8352928" cy="2308324"/>
          </a:xfrm>
          <a:prstGeom prst="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en-US" sz="2400" b="1" dirty="0">
                <a:solidFill>
                  <a:srgbClr val="FF0000"/>
                </a:solidFill>
              </a:rPr>
              <a:t>→</a:t>
            </a:r>
            <a:r>
              <a:rPr lang="zh-TW" altLang="zh-TW" sz="2400" b="1" dirty="0"/>
              <a:t>主現在離開我們</a:t>
            </a:r>
            <a:r>
              <a:rPr lang="en-US" altLang="zh-TW" sz="2400" b="1" dirty="0"/>
              <a:t>, </a:t>
            </a:r>
            <a:r>
              <a:rPr lang="zh-TW" altLang="zh-TW" sz="2400" b="1" dirty="0"/>
              <a:t>將要帶著國度回來</a:t>
            </a:r>
            <a:r>
              <a:rPr lang="en-US" altLang="zh-TW" sz="2400" b="1" dirty="0"/>
              <a:t>, </a:t>
            </a:r>
            <a:r>
              <a:rPr lang="zh-TW" altLang="zh-TW" sz="2400" b="1" dirty="0"/>
              <a:t>這段時間</a:t>
            </a:r>
            <a:r>
              <a:rPr lang="en-US" altLang="zh-TW" sz="2400" b="1" dirty="0"/>
              <a:t>, </a:t>
            </a:r>
            <a:r>
              <a:rPr lang="zh-TW" altLang="zh-TW" sz="2400" b="1" dirty="0"/>
              <a:t>他給我們</a:t>
            </a:r>
            <a:endParaRPr lang="en-US" altLang="zh-TW" sz="2400" b="1" dirty="0"/>
          </a:p>
          <a:p>
            <a:r>
              <a:rPr lang="en-US" altLang="zh-TW" sz="2400" b="1" dirty="0"/>
              <a:t>    </a:t>
            </a:r>
            <a:r>
              <a:rPr lang="zh-TW" altLang="zh-TW" sz="2400" b="1" dirty="0"/>
              <a:t>不同的恩賜讓我們來使用</a:t>
            </a:r>
            <a:r>
              <a:rPr lang="en-US" altLang="zh-TW" sz="2400" b="1" dirty="0"/>
              <a:t>, </a:t>
            </a:r>
            <a:r>
              <a:rPr lang="zh-TW" altLang="zh-TW" sz="2400" b="1" dirty="0"/>
              <a:t>回來就要論功行賞</a:t>
            </a:r>
            <a:r>
              <a:rPr lang="en-US" altLang="zh-TW" sz="2400" b="1" dirty="0"/>
              <a:t>. </a:t>
            </a:r>
          </a:p>
          <a:p>
            <a:r>
              <a:rPr lang="en-US" altLang="zh-TW" sz="2400" b="1" dirty="0"/>
              <a:t>     The Lord now leaves us and will come back with the kingdom. </a:t>
            </a:r>
          </a:p>
          <a:p>
            <a:r>
              <a:rPr lang="en-US" altLang="zh-TW" sz="2400" b="1" dirty="0"/>
              <a:t>    During this time, He has given us different gifts for us to use, </a:t>
            </a:r>
          </a:p>
          <a:p>
            <a:r>
              <a:rPr lang="en-US" altLang="zh-TW" sz="2400" b="1" dirty="0"/>
              <a:t>    and when He returns, He will give us a reward according our </a:t>
            </a:r>
          </a:p>
          <a:p>
            <a:r>
              <a:rPr lang="en-US" altLang="zh-TW" sz="2400" b="1" dirty="0"/>
              <a:t>     performance.</a:t>
            </a:r>
            <a:endParaRPr lang="zh-TW" altLang="en-US" sz="2400" b="1" dirty="0"/>
          </a:p>
        </p:txBody>
      </p:sp>
    </p:spTree>
    <p:extLst>
      <p:ext uri="{BB962C8B-B14F-4D97-AF65-F5344CB8AC3E}">
        <p14:creationId xmlns:p14="http://schemas.microsoft.com/office/powerpoint/2010/main" val="349099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387085"/>
            <a:ext cx="5184576" cy="892552"/>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a:solidFill>
                  <a:srgbClr val="FF0000"/>
                </a:solidFill>
              </a:rPr>
              <a:t>III. </a:t>
            </a:r>
            <a:r>
              <a:rPr lang="en-US" altLang="zh-TW" sz="2600" b="1" dirty="0"/>
              <a:t>Our choice and our responsibility</a:t>
            </a:r>
          </a:p>
          <a:p>
            <a:r>
              <a:rPr lang="en-US" altLang="zh-TW" sz="2600" b="1" dirty="0"/>
              <a:t>     </a:t>
            </a:r>
            <a:r>
              <a:rPr lang="zh-TW" altLang="zh-TW" sz="2600" b="1" dirty="0"/>
              <a:t>我們的選擇和我們的責任</a:t>
            </a:r>
            <a:r>
              <a:rPr lang="en-US" altLang="zh-TW" sz="2600" b="1" dirty="0"/>
              <a:t>.</a:t>
            </a:r>
            <a:endParaRPr lang="zh-TW" altLang="zh-TW" sz="2600" dirty="0"/>
          </a:p>
        </p:txBody>
      </p:sp>
      <p:sp>
        <p:nvSpPr>
          <p:cNvPr id="3" name="矩形 2"/>
          <p:cNvSpPr/>
          <p:nvPr/>
        </p:nvSpPr>
        <p:spPr>
          <a:xfrm>
            <a:off x="611560" y="1563638"/>
            <a:ext cx="7933343" cy="1569660"/>
          </a:xfrm>
          <a:prstGeom prst="rect">
            <a:avLst/>
          </a:prstGeom>
        </p:spPr>
        <p:txBody>
          <a:bodyPr wrap="square">
            <a:spAutoFit/>
          </a:bodyPr>
          <a:lstStyle/>
          <a:p>
            <a:r>
              <a:rPr lang="zh-TW" altLang="zh-TW" sz="2400" b="1" dirty="0"/>
              <a:t>對於我們的選擇和我們的責任</a:t>
            </a:r>
            <a:r>
              <a:rPr lang="en-US" altLang="zh-TW" sz="2400" b="1" dirty="0"/>
              <a:t>, </a:t>
            </a:r>
            <a:r>
              <a:rPr lang="zh-TW" altLang="zh-TW" sz="2400" b="1" dirty="0"/>
              <a:t>保羅在以弗所書</a:t>
            </a:r>
            <a:r>
              <a:rPr lang="en-US" altLang="zh-TW" sz="2400" b="1" dirty="0"/>
              <a:t>2:8-10</a:t>
            </a:r>
            <a:r>
              <a:rPr lang="zh-TW" altLang="zh-TW" sz="2400" b="1" dirty="0"/>
              <a:t>很清楚的告訴了我們</a:t>
            </a:r>
            <a:r>
              <a:rPr lang="en-US" altLang="zh-TW" sz="2400" b="1" dirty="0"/>
              <a:t>:</a:t>
            </a:r>
          </a:p>
          <a:p>
            <a:r>
              <a:rPr lang="en-US" altLang="zh-TW" sz="2400" b="1" dirty="0"/>
              <a:t>Regarding our choices and our responsibilities, Paul clearly told us in Ephesians 2:8-10:</a:t>
            </a:r>
            <a:endParaRPr lang="zh-TW" altLang="zh-TW" sz="2400" b="1"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130427"/>
            <a:ext cx="3024336" cy="169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229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3285" y="771550"/>
            <a:ext cx="8136904" cy="3416320"/>
          </a:xfrm>
          <a:prstGeom prst="rect">
            <a:avLst/>
          </a:prstGeom>
        </p:spPr>
        <p:txBody>
          <a:bodyPr wrap="square">
            <a:spAutoFit/>
          </a:bodyPr>
          <a:lstStyle/>
          <a:p>
            <a:r>
              <a:rPr lang="en-US" altLang="zh-TW" sz="2400" b="1" baseline="30000" dirty="0"/>
              <a:t>8</a:t>
            </a:r>
            <a:r>
              <a:rPr lang="zh-TW" altLang="zh-TW" sz="2400" b="1" dirty="0"/>
              <a:t>你們得救是本乎恩，也因著信；這並不是出於自己，乃是神所賜的；</a:t>
            </a:r>
            <a:r>
              <a:rPr lang="en-US" altLang="zh-TW" sz="2400" b="1" baseline="30000" dirty="0"/>
              <a:t>9</a:t>
            </a:r>
            <a:r>
              <a:rPr lang="zh-TW" altLang="zh-TW" sz="2400" b="1" dirty="0"/>
              <a:t>也不是出於行為，免得有人自誇。</a:t>
            </a:r>
            <a:r>
              <a:rPr lang="en-US" altLang="zh-TW" sz="2400" b="1" baseline="30000" dirty="0"/>
              <a:t>10</a:t>
            </a:r>
            <a:r>
              <a:rPr lang="zh-TW" altLang="zh-TW" sz="2400" b="1" dirty="0"/>
              <a:t>我們原是他的工作，在基督耶穌裡造成的，為要叫我們行善，就是神所預備叫我們行的。【弗</a:t>
            </a:r>
            <a:r>
              <a:rPr lang="en-US" altLang="zh-TW" sz="2400" b="1" dirty="0"/>
              <a:t> 2:8~10</a:t>
            </a:r>
            <a:r>
              <a:rPr lang="zh-TW" altLang="zh-TW" sz="2400" b="1" dirty="0"/>
              <a:t>】</a:t>
            </a:r>
            <a:br>
              <a:rPr lang="en-US" altLang="zh-TW" sz="2400" b="1" dirty="0"/>
            </a:br>
            <a:r>
              <a:rPr lang="en-US" altLang="zh-TW" sz="2400" b="1" baseline="30000" dirty="0"/>
              <a:t>8</a:t>
            </a:r>
            <a:r>
              <a:rPr lang="en-US" altLang="zh-TW" sz="2400" b="1" dirty="0"/>
              <a:t>For by grace you have been saved through faith. And this is not your own doing; it is the gift of God, </a:t>
            </a:r>
            <a:r>
              <a:rPr lang="en-US" altLang="zh-TW" sz="2400" b="1" baseline="30000" dirty="0"/>
              <a:t>9</a:t>
            </a:r>
            <a:r>
              <a:rPr lang="en-US" altLang="zh-TW" sz="2400" b="1" dirty="0"/>
              <a:t>not a result of works, so that no one may boast. </a:t>
            </a:r>
            <a:r>
              <a:rPr lang="en-US" altLang="zh-TW" sz="2400" b="1" baseline="30000" dirty="0"/>
              <a:t>10</a:t>
            </a:r>
            <a:r>
              <a:rPr lang="en-US" altLang="zh-TW" sz="2400" b="1" dirty="0"/>
              <a:t>For we are his workmanship, created in Christ Jesus for good works, which God prepared beforehand, that we should walk in them. </a:t>
            </a:r>
            <a:r>
              <a:rPr lang="zh-TW" altLang="zh-TW" sz="2400" b="1" dirty="0"/>
              <a:t>【</a:t>
            </a:r>
            <a:r>
              <a:rPr lang="en-US" altLang="zh-TW" sz="2400" b="1" dirty="0" err="1"/>
              <a:t>Eph</a:t>
            </a:r>
            <a:r>
              <a:rPr lang="en-US" altLang="zh-TW" sz="2400" b="1" dirty="0"/>
              <a:t> 2:8~10</a:t>
            </a:r>
            <a:r>
              <a:rPr lang="zh-TW" altLang="zh-TW" sz="2400" b="1" dirty="0"/>
              <a:t>】</a:t>
            </a:r>
          </a:p>
        </p:txBody>
      </p:sp>
    </p:spTree>
    <p:extLst>
      <p:ext uri="{BB962C8B-B14F-4D97-AF65-F5344CB8AC3E}">
        <p14:creationId xmlns:p14="http://schemas.microsoft.com/office/powerpoint/2010/main" val="2994861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11510"/>
            <a:ext cx="3708900" cy="492443"/>
          </a:xfrm>
          <a:prstGeom prst="rect">
            <a:avLst/>
          </a:prstGeom>
        </p:spPr>
        <p:txBody>
          <a:bodyPr wrap="none">
            <a:spAutoFit/>
          </a:bodyPr>
          <a:lstStyle/>
          <a:p>
            <a:r>
              <a:rPr lang="en-US" altLang="zh-TW" sz="2600" b="1" dirty="0">
                <a:solidFill>
                  <a:srgbClr val="FF0000"/>
                </a:solidFill>
              </a:rPr>
              <a:t>A. </a:t>
            </a:r>
            <a:r>
              <a:rPr lang="en-US" altLang="zh-TW" sz="2600" b="1" dirty="0"/>
              <a:t>Our choice</a:t>
            </a:r>
            <a:r>
              <a:rPr lang="zh-TW" altLang="zh-TW" sz="2600" b="1" dirty="0"/>
              <a:t>我們的選擇</a:t>
            </a:r>
            <a:endParaRPr lang="zh-TW" altLang="zh-TW" sz="2600" dirty="0"/>
          </a:p>
        </p:txBody>
      </p:sp>
      <p:sp>
        <p:nvSpPr>
          <p:cNvPr id="3" name="矩形 2"/>
          <p:cNvSpPr/>
          <p:nvPr/>
        </p:nvSpPr>
        <p:spPr>
          <a:xfrm>
            <a:off x="563537" y="1199323"/>
            <a:ext cx="6624736" cy="830997"/>
          </a:xfrm>
          <a:prstGeom prst="rect">
            <a:avLst/>
          </a:prstGeom>
        </p:spPr>
        <p:txBody>
          <a:bodyPr wrap="square">
            <a:spAutoFit/>
          </a:bodyPr>
          <a:lstStyle/>
          <a:p>
            <a:r>
              <a:rPr lang="zh-TW" altLang="en-US" sz="2400" b="1" dirty="0">
                <a:solidFill>
                  <a:srgbClr val="FF0000"/>
                </a:solidFill>
                <a:sym typeface="Wingdings"/>
              </a:rPr>
              <a:t></a:t>
            </a:r>
            <a:r>
              <a:rPr lang="zh-TW" altLang="zh-TW" sz="2400" b="1" dirty="0"/>
              <a:t>救恩</a:t>
            </a:r>
            <a:r>
              <a:rPr lang="en-US" altLang="zh-TW" sz="2400" b="1" dirty="0"/>
              <a:t>, </a:t>
            </a:r>
            <a:r>
              <a:rPr lang="zh-TW" altLang="zh-TW" sz="2400" b="1" dirty="0"/>
              <a:t>就是上帝所做的</a:t>
            </a:r>
            <a:r>
              <a:rPr lang="en-US" altLang="zh-TW" sz="2400" b="1" dirty="0"/>
              <a:t>, </a:t>
            </a:r>
            <a:r>
              <a:rPr lang="zh-TW" altLang="zh-TW" sz="2400" b="1" dirty="0"/>
              <a:t>不是我們的工作</a:t>
            </a:r>
            <a:r>
              <a:rPr lang="en-US" altLang="zh-TW" sz="2400" b="1" dirty="0"/>
              <a:t>.</a:t>
            </a:r>
          </a:p>
          <a:p>
            <a:r>
              <a:rPr lang="en-US" altLang="zh-TW" sz="2400" b="1" dirty="0"/>
              <a:t>    Salvation is what God does, not our job.</a:t>
            </a:r>
            <a:endParaRPr lang="zh-TW" altLang="en-US" sz="2400" b="1" dirty="0"/>
          </a:p>
        </p:txBody>
      </p:sp>
      <p:sp>
        <p:nvSpPr>
          <p:cNvPr id="4" name="矩形 3"/>
          <p:cNvSpPr/>
          <p:nvPr/>
        </p:nvSpPr>
        <p:spPr>
          <a:xfrm>
            <a:off x="542122" y="2281436"/>
            <a:ext cx="8215389" cy="2308324"/>
          </a:xfrm>
          <a:prstGeom prst="rect">
            <a:avLst/>
          </a:prstGeom>
        </p:spPr>
        <p:txBody>
          <a:bodyPr wrap="square">
            <a:spAutoFit/>
          </a:bodyPr>
          <a:lstStyle/>
          <a:p>
            <a:r>
              <a:rPr lang="zh-TW" altLang="en-US" sz="2400" b="1" dirty="0">
                <a:solidFill>
                  <a:srgbClr val="FF0000"/>
                </a:solidFill>
                <a:sym typeface="Wingdings"/>
              </a:rPr>
              <a:t></a:t>
            </a:r>
            <a:r>
              <a:rPr lang="zh-TW" altLang="zh-TW" sz="2400" b="1" dirty="0"/>
              <a:t>我們唯一能夠做的就是選擇</a:t>
            </a:r>
            <a:r>
              <a:rPr lang="en-US" altLang="zh-TW" sz="2400" b="1" dirty="0"/>
              <a:t>: </a:t>
            </a:r>
            <a:r>
              <a:rPr lang="zh-TW" altLang="zh-TW" sz="2400" b="1" dirty="0"/>
              <a:t>選擇用信心接受</a:t>
            </a:r>
            <a:r>
              <a:rPr lang="en-US" altLang="zh-TW" sz="2400" b="1" dirty="0"/>
              <a:t>, </a:t>
            </a:r>
            <a:r>
              <a:rPr lang="zh-TW" altLang="zh-TW" sz="2400" b="1" dirty="0"/>
              <a:t>或是選擇拒</a:t>
            </a:r>
            <a:endParaRPr lang="en-US" altLang="zh-TW" sz="2400" b="1" dirty="0"/>
          </a:p>
          <a:p>
            <a:r>
              <a:rPr lang="en-US" altLang="zh-TW" sz="2400" b="1" dirty="0"/>
              <a:t>    </a:t>
            </a:r>
            <a:r>
              <a:rPr lang="zh-TW" altLang="zh-TW" sz="2400" b="1" dirty="0"/>
              <a:t>絕</a:t>
            </a:r>
            <a:r>
              <a:rPr lang="en-US" altLang="zh-TW" sz="2400" b="1" dirty="0"/>
              <a:t>. </a:t>
            </a:r>
            <a:r>
              <a:rPr lang="zh-TW" altLang="zh-TW" sz="2400" b="1" dirty="0"/>
              <a:t>當你真正的用你的心來接受耶穌的時候</a:t>
            </a:r>
            <a:r>
              <a:rPr lang="en-US" altLang="zh-TW" sz="2400" b="1" dirty="0"/>
              <a:t>, </a:t>
            </a:r>
            <a:r>
              <a:rPr lang="zh-TW" altLang="zh-TW" sz="2400" b="1" dirty="0"/>
              <a:t>你才能夠和救</a:t>
            </a:r>
            <a:endParaRPr lang="en-US" altLang="zh-TW" sz="2400" b="1" dirty="0"/>
          </a:p>
          <a:p>
            <a:r>
              <a:rPr lang="en-US" altLang="zh-TW" sz="2400" b="1" dirty="0"/>
              <a:t>    </a:t>
            </a:r>
            <a:r>
              <a:rPr lang="zh-TW" altLang="zh-TW" sz="2400" b="1" dirty="0"/>
              <a:t>恩有關係</a:t>
            </a:r>
            <a:r>
              <a:rPr lang="en-US" altLang="zh-TW" sz="2400" b="1" dirty="0"/>
              <a:t>.</a:t>
            </a:r>
          </a:p>
          <a:p>
            <a:r>
              <a:rPr lang="en-US" altLang="zh-TW" sz="2400" b="1" dirty="0"/>
              <a:t>    The only thing we can do is to choose: choose to accept with</a:t>
            </a:r>
          </a:p>
          <a:p>
            <a:r>
              <a:rPr lang="en-US" altLang="zh-TW" sz="2400" b="1" dirty="0"/>
              <a:t>    faith, or choose to reject. Only when you truly accept Jesus</a:t>
            </a:r>
          </a:p>
          <a:p>
            <a:r>
              <a:rPr lang="en-US" altLang="zh-TW" sz="2400" b="1" dirty="0"/>
              <a:t>     with your heart can you have a relationship with salvation.</a:t>
            </a:r>
            <a:endParaRPr lang="zh-TW" altLang="en-US" sz="2400" b="1" dirty="0"/>
          </a:p>
        </p:txBody>
      </p:sp>
    </p:spTree>
    <p:extLst>
      <p:ext uri="{BB962C8B-B14F-4D97-AF65-F5344CB8AC3E}">
        <p14:creationId xmlns:p14="http://schemas.microsoft.com/office/powerpoint/2010/main" val="100550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2459" y="1419622"/>
            <a:ext cx="8352928" cy="3416320"/>
          </a:xfrm>
          <a:prstGeom prst="rect">
            <a:avLst/>
          </a:prstGeom>
        </p:spPr>
        <p:txBody>
          <a:bodyPr wrap="square">
            <a:spAutoFit/>
          </a:bodyPr>
          <a:lstStyle/>
          <a:p>
            <a:r>
              <a:rPr lang="en-US" altLang="zh-TW" sz="2400" b="1" baseline="30000" dirty="0"/>
              <a:t>13</a:t>
            </a:r>
            <a:r>
              <a:rPr lang="zh-TW" altLang="zh-TW" sz="2400" b="1" dirty="0"/>
              <a:t>除了從天降下、仍舊在天的人子，沒有人升過天。</a:t>
            </a:r>
            <a:r>
              <a:rPr lang="en-US" altLang="zh-TW" sz="2400" b="1" baseline="30000" dirty="0"/>
              <a:t>14</a:t>
            </a:r>
            <a:r>
              <a:rPr lang="zh-TW" altLang="zh-TW" sz="2400" b="1" dirty="0"/>
              <a:t>摩西在曠野怎樣舉蛇，人子也必照樣被舉起來，</a:t>
            </a:r>
            <a:r>
              <a:rPr lang="en-US" altLang="zh-TW" sz="2400" b="1" baseline="30000" dirty="0"/>
              <a:t>15</a:t>
            </a:r>
            <a:r>
              <a:rPr lang="zh-TW" altLang="zh-TW" sz="2400" b="1" dirty="0"/>
              <a:t>叫一切信他的都得永生（或作：叫一切信的人在他裡面得永生）。</a:t>
            </a:r>
            <a:endParaRPr lang="en-US" altLang="zh-TW" sz="2400" b="1" dirty="0"/>
          </a:p>
          <a:p>
            <a:r>
              <a:rPr lang="zh-TW" altLang="zh-TW" sz="2400" b="1" dirty="0"/>
              <a:t>【約</a:t>
            </a:r>
            <a:r>
              <a:rPr lang="en-US" altLang="zh-TW" sz="2400" b="1" dirty="0"/>
              <a:t> 3:13~15</a:t>
            </a:r>
            <a:r>
              <a:rPr lang="zh-TW" altLang="zh-TW" sz="2400" b="1" dirty="0"/>
              <a:t>】</a:t>
            </a:r>
            <a:br>
              <a:rPr lang="en-US" altLang="zh-TW" sz="2400" b="1" dirty="0"/>
            </a:br>
            <a:r>
              <a:rPr lang="en-US" altLang="zh-TW" sz="2400" b="1" baseline="30000" dirty="0"/>
              <a:t>13</a:t>
            </a:r>
            <a:r>
              <a:rPr lang="en-US" altLang="zh-TW" sz="2400" b="1" dirty="0"/>
              <a:t>"No one has ascended into heaven except he who descended from heaven, the Son of Man." </a:t>
            </a:r>
            <a:r>
              <a:rPr lang="en-US" altLang="zh-TW" sz="2400" b="1" baseline="30000" dirty="0"/>
              <a:t>14</a:t>
            </a:r>
            <a:r>
              <a:rPr lang="en-US" altLang="zh-TW" sz="2400" b="1" dirty="0"/>
              <a:t>"And as Moses lifted up the serpent in the wilderness, so must the Son of Man be lifted up," </a:t>
            </a:r>
            <a:r>
              <a:rPr lang="en-US" altLang="zh-TW" sz="2400" b="1" baseline="30000" dirty="0"/>
              <a:t>15</a:t>
            </a:r>
            <a:r>
              <a:rPr lang="en-US" altLang="zh-TW" sz="2400" b="1" dirty="0"/>
              <a:t>"that whoever believes in him may have eternal life. " " </a:t>
            </a:r>
            <a:r>
              <a:rPr lang="zh-TW" altLang="zh-TW" sz="2400" b="1" dirty="0"/>
              <a:t>【</a:t>
            </a:r>
            <a:r>
              <a:rPr lang="en-US" altLang="zh-TW" sz="2400" b="1" dirty="0"/>
              <a:t>John 3:13~15</a:t>
            </a:r>
            <a:r>
              <a:rPr lang="zh-TW" altLang="zh-TW" sz="2400" b="1" dirty="0"/>
              <a:t>】</a:t>
            </a:r>
            <a:endParaRPr lang="zh-TW" altLang="en-US" sz="2400" b="1" dirty="0"/>
          </a:p>
        </p:txBody>
      </p:sp>
      <p:sp>
        <p:nvSpPr>
          <p:cNvPr id="3" name="矩形 2"/>
          <p:cNvSpPr/>
          <p:nvPr/>
        </p:nvSpPr>
        <p:spPr>
          <a:xfrm>
            <a:off x="323528" y="175889"/>
            <a:ext cx="8208912" cy="1200329"/>
          </a:xfrm>
          <a:prstGeom prst="rect">
            <a:avLst/>
          </a:prstGeom>
        </p:spPr>
        <p:txBody>
          <a:bodyPr wrap="square">
            <a:spAutoFit/>
          </a:bodyPr>
          <a:lstStyle/>
          <a:p>
            <a:r>
              <a:rPr lang="zh-TW" altLang="en-US" sz="2400" b="1" dirty="0">
                <a:solidFill>
                  <a:srgbClr val="FF0000"/>
                </a:solidFill>
              </a:rPr>
              <a:t>→</a:t>
            </a:r>
            <a:r>
              <a:rPr lang="zh-TW" altLang="zh-TW" sz="2400" b="1" dirty="0"/>
              <a:t>主耶穌談到我們選擇接受的時候</a:t>
            </a:r>
            <a:r>
              <a:rPr lang="en-US" altLang="zh-TW" sz="2400" b="1" dirty="0"/>
              <a:t>, </a:t>
            </a:r>
            <a:r>
              <a:rPr lang="zh-TW" altLang="zh-TW" sz="2400" b="1" dirty="0"/>
              <a:t>祂是這麼樣的說</a:t>
            </a:r>
            <a:r>
              <a:rPr lang="en-US" altLang="zh-TW" sz="2400" b="1" dirty="0"/>
              <a:t>,</a:t>
            </a:r>
          </a:p>
          <a:p>
            <a:r>
              <a:rPr lang="en-US" altLang="zh-TW" sz="2400" b="1" dirty="0"/>
              <a:t>    When the Lord Jesus talked about our choice to accept, He</a:t>
            </a:r>
          </a:p>
          <a:p>
            <a:r>
              <a:rPr lang="en-US" altLang="zh-TW" sz="2400" b="1" dirty="0"/>
              <a:t>     said this way,</a:t>
            </a:r>
            <a:endParaRPr lang="zh-TW" altLang="zh-TW" sz="2400" b="1" dirty="0"/>
          </a:p>
        </p:txBody>
      </p:sp>
    </p:spTree>
    <p:extLst>
      <p:ext uri="{BB962C8B-B14F-4D97-AF65-F5344CB8AC3E}">
        <p14:creationId xmlns:p14="http://schemas.microsoft.com/office/powerpoint/2010/main" val="7294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71" y="1278602"/>
            <a:ext cx="4612050" cy="258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31590"/>
            <a:ext cx="364840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894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279807"/>
            <a:ext cx="6190221" cy="461665"/>
          </a:xfrm>
          <a:prstGeom prst="rect">
            <a:avLst/>
          </a:prstGeom>
        </p:spPr>
        <p:txBody>
          <a:bodyPr wrap="none">
            <a:spAutoFit/>
          </a:bodyPr>
          <a:lstStyle/>
          <a:p>
            <a:r>
              <a:rPr lang="zh-TW" altLang="zh-TW" sz="2400" b="1" dirty="0"/>
              <a:t>這個故事的背景</a:t>
            </a:r>
            <a:r>
              <a:rPr lang="en-US" altLang="zh-TW" sz="2400" b="1" dirty="0"/>
              <a:t>/The background of this story:</a:t>
            </a:r>
            <a:endParaRPr lang="zh-TW" altLang="en-US" sz="2400" b="1" dirty="0"/>
          </a:p>
        </p:txBody>
      </p:sp>
      <p:sp>
        <p:nvSpPr>
          <p:cNvPr id="3" name="矩形 2"/>
          <p:cNvSpPr/>
          <p:nvPr/>
        </p:nvSpPr>
        <p:spPr>
          <a:xfrm>
            <a:off x="395536" y="1059582"/>
            <a:ext cx="8136904" cy="3785652"/>
          </a:xfrm>
          <a:prstGeom prst="rect">
            <a:avLst/>
          </a:prstGeom>
        </p:spPr>
        <p:txBody>
          <a:bodyPr wrap="square">
            <a:spAutoFit/>
          </a:bodyPr>
          <a:lstStyle/>
          <a:p>
            <a:r>
              <a:rPr lang="en-US" altLang="zh-TW" sz="2400" b="1" baseline="30000" dirty="0"/>
              <a:t>4</a:t>
            </a:r>
            <a:r>
              <a:rPr lang="zh-TW" altLang="zh-TW" sz="2400" b="1" dirty="0"/>
              <a:t>他們從何珥山起行，往紅海那條路走，要繞過以東地。百姓因這路難行，心中甚是煩燥，</a:t>
            </a:r>
            <a:r>
              <a:rPr lang="en-US" altLang="zh-TW" sz="2400" b="1" baseline="30000" dirty="0"/>
              <a:t>5</a:t>
            </a:r>
            <a:r>
              <a:rPr lang="zh-TW" altLang="zh-TW" sz="2400" b="1" dirty="0"/>
              <a:t>就怨讟　 神和摩西說：你們為甚麼把我們從埃及領出來、使我們死在曠野呢？這裡沒有糧，沒有水，我們的心厭惡這淡薄的食物。</a:t>
            </a:r>
            <a:endParaRPr lang="en-US" altLang="zh-TW" sz="2400" b="1" dirty="0"/>
          </a:p>
          <a:p>
            <a:r>
              <a:rPr lang="en-US" altLang="zh-TW" sz="2400" b="1" baseline="30000" dirty="0"/>
              <a:t>4</a:t>
            </a:r>
            <a:r>
              <a:rPr lang="en-US" altLang="zh-TW" sz="2400" b="1" dirty="0"/>
              <a:t>From Mount </a:t>
            </a:r>
            <a:r>
              <a:rPr lang="en-US" altLang="zh-TW" sz="2400" b="1" dirty="0" err="1"/>
              <a:t>Hor</a:t>
            </a:r>
            <a:r>
              <a:rPr lang="en-US" altLang="zh-TW" sz="2400" b="1" dirty="0"/>
              <a:t> they set out by the way to the Red Sea, to go around the land of Edom. And the people became impatient on the way. </a:t>
            </a:r>
            <a:r>
              <a:rPr lang="en-US" altLang="zh-TW" sz="2400" b="1" baseline="30000" dirty="0"/>
              <a:t>5</a:t>
            </a:r>
            <a:r>
              <a:rPr lang="en-US" altLang="zh-TW" sz="2400" b="1" dirty="0"/>
              <a:t>And the people spoke against God and against Moses, "Why have you brought us up out of Egypt to die in the wilderness? For there is no food and no water, and we loathe this worthless food."</a:t>
            </a:r>
            <a:endParaRPr lang="zh-TW" altLang="en-US" sz="2400" b="1" dirty="0"/>
          </a:p>
        </p:txBody>
      </p:sp>
    </p:spTree>
    <p:extLst>
      <p:ext uri="{BB962C8B-B14F-4D97-AF65-F5344CB8AC3E}">
        <p14:creationId xmlns:p14="http://schemas.microsoft.com/office/powerpoint/2010/main" val="2463097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11510"/>
            <a:ext cx="8136904" cy="3785652"/>
          </a:xfrm>
          <a:prstGeom prst="rect">
            <a:avLst/>
          </a:prstGeom>
        </p:spPr>
        <p:txBody>
          <a:bodyPr wrap="square">
            <a:spAutoFit/>
          </a:bodyPr>
          <a:lstStyle/>
          <a:p>
            <a:r>
              <a:rPr lang="en-US" altLang="zh-TW" sz="2400" b="1" baseline="30000" dirty="0"/>
              <a:t>6</a:t>
            </a:r>
            <a:r>
              <a:rPr lang="zh-TW" altLang="zh-TW" sz="2400" b="1" dirty="0"/>
              <a:t>於是耶和華使火蛇進入百姓中間，蛇就咬他們。以色列人中死了許多。</a:t>
            </a:r>
            <a:r>
              <a:rPr lang="en-US" altLang="zh-TW" sz="2400" b="1" baseline="30000" dirty="0"/>
              <a:t>7</a:t>
            </a:r>
            <a:r>
              <a:rPr lang="zh-TW" altLang="zh-TW" sz="2400" b="1" dirty="0"/>
              <a:t>百姓到摩西那裡，說：我們怨讟耶和華和你，有罪了。求你禱告耶和華，叫這些蛇離開我們。於是摩西為百姓禱告。</a:t>
            </a:r>
            <a:endParaRPr lang="en-US" altLang="zh-TW" sz="2400" b="1" dirty="0"/>
          </a:p>
          <a:p>
            <a:r>
              <a:rPr lang="en-US" altLang="zh-TW" sz="2400" b="1" baseline="30000" dirty="0"/>
              <a:t>6</a:t>
            </a:r>
            <a:r>
              <a:rPr lang="en-US" altLang="zh-TW" sz="2400" b="1" dirty="0"/>
              <a:t>Then the Lord sent fiery serpents among the people, and they bit the people, so that many people of Israel died. </a:t>
            </a:r>
            <a:r>
              <a:rPr lang="en-US" altLang="zh-TW" sz="2400" b="1" baseline="30000" dirty="0"/>
              <a:t>7</a:t>
            </a:r>
            <a:r>
              <a:rPr lang="en-US" altLang="zh-TW" sz="2400" b="1" dirty="0"/>
              <a:t>And the people came to Moses and said, "We have sinned, for we have spoken against the Lord and against you. Pray to the Lord, that he take away the serpents from us." So Moses prayed for the people.</a:t>
            </a:r>
            <a:endParaRPr lang="zh-TW" altLang="en-US" sz="2400" b="1" dirty="0"/>
          </a:p>
        </p:txBody>
      </p:sp>
    </p:spTree>
    <p:extLst>
      <p:ext uri="{BB962C8B-B14F-4D97-AF65-F5344CB8AC3E}">
        <p14:creationId xmlns:p14="http://schemas.microsoft.com/office/powerpoint/2010/main" val="2597054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90479"/>
            <a:ext cx="8064896" cy="3785652"/>
          </a:xfrm>
          <a:prstGeom prst="rect">
            <a:avLst/>
          </a:prstGeom>
        </p:spPr>
        <p:txBody>
          <a:bodyPr wrap="square">
            <a:spAutoFit/>
          </a:bodyPr>
          <a:lstStyle/>
          <a:p>
            <a:r>
              <a:rPr lang="en-US" altLang="zh-TW" sz="2400" b="1" baseline="30000" dirty="0"/>
              <a:t>8</a:t>
            </a:r>
            <a:r>
              <a:rPr lang="zh-TW" altLang="zh-TW" sz="2400" b="1" dirty="0"/>
              <a:t>耶和華對摩西說：你製造一條火蛇，掛在杆子上；凡被咬的，一望這蛇，就必得活。</a:t>
            </a:r>
            <a:r>
              <a:rPr lang="en-US" altLang="zh-TW" sz="2400" b="1" baseline="30000" dirty="0"/>
              <a:t>9</a:t>
            </a:r>
            <a:r>
              <a:rPr lang="zh-TW" altLang="zh-TW" sz="2400" b="1" dirty="0"/>
              <a:t>摩西便製造一條銅蛇，掛在杆子上；凡被蛇咬的，一望這銅蛇就活了。【民</a:t>
            </a:r>
            <a:r>
              <a:rPr lang="en-US" altLang="zh-TW" sz="2400" b="1" dirty="0"/>
              <a:t> 21:4~9</a:t>
            </a:r>
            <a:r>
              <a:rPr lang="zh-TW" altLang="zh-TW" sz="2400" b="1" dirty="0"/>
              <a:t>】</a:t>
            </a:r>
            <a:br>
              <a:rPr lang="en-US" altLang="zh-TW" sz="2400" b="1" dirty="0"/>
            </a:br>
            <a:r>
              <a:rPr lang="en-US" altLang="zh-TW" sz="2400" b="1" baseline="30000" dirty="0"/>
              <a:t>8</a:t>
            </a:r>
            <a:r>
              <a:rPr lang="en-US" altLang="zh-TW" sz="2400" b="1" dirty="0"/>
              <a:t>And the Lord said to Moses, "Make a</a:t>
            </a:r>
          </a:p>
          <a:p>
            <a:r>
              <a:rPr lang="en-US" altLang="zh-TW" sz="2400" b="1" dirty="0"/>
              <a:t> fiery serpent and set it on a pole, and</a:t>
            </a:r>
          </a:p>
          <a:p>
            <a:r>
              <a:rPr lang="en-US" altLang="zh-TW" sz="2400" b="1" dirty="0"/>
              <a:t> everyone who is bitten, when he sees </a:t>
            </a:r>
          </a:p>
          <a:p>
            <a:r>
              <a:rPr lang="en-US" altLang="zh-TW" sz="2400" b="1" dirty="0"/>
              <a:t>it, shall live." </a:t>
            </a:r>
            <a:r>
              <a:rPr lang="en-US" altLang="zh-TW" sz="2400" b="1" baseline="30000" dirty="0"/>
              <a:t>9</a:t>
            </a:r>
            <a:r>
              <a:rPr lang="en-US" altLang="zh-TW" sz="2400" b="1" dirty="0"/>
              <a:t>So Moses made a bronze </a:t>
            </a:r>
          </a:p>
          <a:p>
            <a:r>
              <a:rPr lang="en-US" altLang="zh-TW" sz="2400" b="1" dirty="0"/>
              <a:t>serpent and set it on a pole. And if a </a:t>
            </a:r>
          </a:p>
          <a:p>
            <a:r>
              <a:rPr lang="en-US" altLang="zh-TW" sz="2400" b="1" dirty="0"/>
              <a:t>serpent bit anyone, he would look at the</a:t>
            </a:r>
          </a:p>
          <a:p>
            <a:r>
              <a:rPr lang="en-US" altLang="zh-TW" sz="2400" b="1" dirty="0"/>
              <a:t> bronze serpent and live. </a:t>
            </a:r>
            <a:r>
              <a:rPr lang="zh-TW" altLang="zh-TW" sz="2400" b="1" dirty="0"/>
              <a:t>【</a:t>
            </a:r>
            <a:r>
              <a:rPr lang="en-US" altLang="zh-TW" sz="2400" b="1" dirty="0" err="1"/>
              <a:t>Num</a:t>
            </a:r>
            <a:r>
              <a:rPr lang="en-US" altLang="zh-TW" sz="2400" b="1" dirty="0"/>
              <a:t> 21:4~9</a:t>
            </a:r>
            <a:r>
              <a:rPr lang="zh-TW" altLang="zh-TW" sz="2400" b="1" dirty="0"/>
              <a:t>】</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861" y="1578659"/>
            <a:ext cx="2926858" cy="332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66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8289" y="536894"/>
            <a:ext cx="5472608"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a:solidFill>
                  <a:srgbClr val="FF0000"/>
                </a:solidFill>
              </a:rPr>
              <a:t>I. </a:t>
            </a:r>
            <a:r>
              <a:rPr lang="en-US" altLang="zh-TW" sz="2800" b="1" dirty="0"/>
              <a:t>The Two Advents</a:t>
            </a:r>
          </a:p>
          <a:p>
            <a:r>
              <a:rPr lang="zh-TW" altLang="en-US" sz="2800" b="1" dirty="0"/>
              <a:t>   主耶穌第一次與第二次的降臨</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55" y="2211710"/>
            <a:ext cx="2912199" cy="21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317276"/>
            <a:ext cx="3600400" cy="205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61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67494"/>
            <a:ext cx="7128792" cy="453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131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82319"/>
            <a:ext cx="5904656" cy="393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443884"/>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18468" y="843558"/>
            <a:ext cx="490840" cy="461665"/>
          </a:xfrm>
          <a:prstGeom prst="rect">
            <a:avLst/>
          </a:prstGeom>
        </p:spPr>
        <p:txBody>
          <a:bodyPr wrap="none">
            <a:spAutoFit/>
          </a:bodyPr>
          <a:lstStyle/>
          <a:p>
            <a:r>
              <a:rPr lang="en-US" altLang="zh-TW" sz="2400" b="1" dirty="0">
                <a:solidFill>
                  <a:srgbClr val="00B0F0"/>
                </a:solidFill>
              </a:rPr>
              <a:t>1. </a:t>
            </a:r>
            <a:endParaRPr lang="zh-TW" altLang="en-US" sz="2400" b="1" dirty="0">
              <a:solidFill>
                <a:srgbClr val="00B0F0"/>
              </a:solidFill>
            </a:endParaRPr>
          </a:p>
        </p:txBody>
      </p:sp>
      <p:sp>
        <p:nvSpPr>
          <p:cNvPr id="3" name="矩形 2"/>
          <p:cNvSpPr/>
          <p:nvPr/>
        </p:nvSpPr>
        <p:spPr>
          <a:xfrm>
            <a:off x="611560" y="267494"/>
            <a:ext cx="4384855" cy="461665"/>
          </a:xfrm>
          <a:prstGeom prst="rect">
            <a:avLst/>
          </a:prstGeom>
        </p:spPr>
        <p:txBody>
          <a:bodyPr wrap="none">
            <a:spAutoFit/>
          </a:bodyPr>
          <a:lstStyle/>
          <a:p>
            <a:r>
              <a:rPr lang="en-US" altLang="zh-TW" sz="2400" b="1" dirty="0">
                <a:solidFill>
                  <a:srgbClr val="FF0000"/>
                </a:solidFill>
              </a:rPr>
              <a:t>B. </a:t>
            </a:r>
            <a:r>
              <a:rPr lang="en-US" altLang="zh-TW" sz="2400" b="1" dirty="0"/>
              <a:t>Our Responsibility</a:t>
            </a:r>
            <a:r>
              <a:rPr lang="zh-TW" altLang="zh-TW" sz="2400" b="1" dirty="0"/>
              <a:t>我們的責任</a:t>
            </a:r>
            <a:endParaRPr lang="zh-TW" altLang="zh-TW" sz="2400" dirty="0"/>
          </a:p>
        </p:txBody>
      </p:sp>
    </p:spTree>
    <p:extLst>
      <p:ext uri="{BB962C8B-B14F-4D97-AF65-F5344CB8AC3E}">
        <p14:creationId xmlns:p14="http://schemas.microsoft.com/office/powerpoint/2010/main" val="851334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6916" y="555526"/>
            <a:ext cx="5919697" cy="461665"/>
          </a:xfrm>
          <a:prstGeom prst="rect">
            <a:avLst/>
          </a:prstGeom>
        </p:spPr>
        <p:txBody>
          <a:bodyPr wrap="none">
            <a:spAutoFit/>
          </a:bodyPr>
          <a:lstStyle/>
          <a:p>
            <a:r>
              <a:rPr lang="en-US" altLang="zh-TW" sz="2400" b="1" dirty="0">
                <a:solidFill>
                  <a:srgbClr val="00B0F0"/>
                </a:solidFill>
              </a:rPr>
              <a:t>2. </a:t>
            </a:r>
            <a:r>
              <a:rPr lang="zh-TW" altLang="zh-TW" sz="2400" b="1" dirty="0"/>
              <a:t>我們應該怎麼做呢</a:t>
            </a:r>
            <a:r>
              <a:rPr lang="en-US" altLang="zh-TW" sz="2400" b="1" dirty="0"/>
              <a:t>?/ What should we do?</a:t>
            </a:r>
            <a:endParaRPr lang="zh-TW" altLang="zh-TW" sz="2400" b="1" dirty="0"/>
          </a:p>
        </p:txBody>
      </p:sp>
      <p:sp>
        <p:nvSpPr>
          <p:cNvPr id="3" name="矩形 2"/>
          <p:cNvSpPr/>
          <p:nvPr/>
        </p:nvSpPr>
        <p:spPr>
          <a:xfrm>
            <a:off x="755576" y="1435746"/>
            <a:ext cx="7560840" cy="1938992"/>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zh-TW" sz="2400" b="1" dirty="0"/>
              <a:t>我們應該放下我們身上所揹的重擔</a:t>
            </a:r>
            <a:r>
              <a:rPr lang="en-US" altLang="zh-TW" sz="2400" b="1" dirty="0"/>
              <a:t>. </a:t>
            </a:r>
            <a:r>
              <a:rPr lang="zh-TW" altLang="zh-TW" sz="2400" b="1" dirty="0"/>
              <a:t>也就是放下自己習慣的做事方法</a:t>
            </a:r>
            <a:r>
              <a:rPr lang="en-US" altLang="zh-TW" sz="2400" b="1" dirty="0"/>
              <a:t>, </a:t>
            </a:r>
            <a:r>
              <a:rPr lang="zh-TW" altLang="zh-TW" sz="2400" b="1" dirty="0"/>
              <a:t>因為很多都是有罪的</a:t>
            </a:r>
            <a:r>
              <a:rPr lang="en-US" altLang="zh-TW" sz="2400" b="1" dirty="0"/>
              <a:t>, </a:t>
            </a:r>
            <a:r>
              <a:rPr lang="zh-TW" altLang="zh-TW" sz="2400" b="1" dirty="0"/>
              <a:t>錯誤的做事方法</a:t>
            </a:r>
            <a:r>
              <a:rPr lang="en-US" altLang="zh-TW" sz="2400" b="1" dirty="0"/>
              <a:t>. We should let go of the burdens that we carry. That is, let go of the way we are used to doing things because many of them are sinful and wrong ways of doing things.</a:t>
            </a:r>
            <a:endParaRPr lang="zh-TW" altLang="en-US" sz="2400" b="1" dirty="0"/>
          </a:p>
        </p:txBody>
      </p:sp>
    </p:spTree>
    <p:extLst>
      <p:ext uri="{BB962C8B-B14F-4D97-AF65-F5344CB8AC3E}">
        <p14:creationId xmlns:p14="http://schemas.microsoft.com/office/powerpoint/2010/main" val="3258821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19066"/>
            <a:ext cx="7848872" cy="1938992"/>
          </a:xfrm>
          <a:prstGeom prst="rect">
            <a:avLst/>
          </a:prstGeom>
        </p:spPr>
        <p:txBody>
          <a:bodyPr wrap="square">
            <a:spAutoFit/>
          </a:bodyPr>
          <a:lstStyle/>
          <a:p>
            <a:r>
              <a:rPr lang="en-US" altLang="zh-TW" sz="2400" b="1" baseline="30000" dirty="0"/>
              <a:t>10</a:t>
            </a:r>
            <a:r>
              <a:rPr lang="zh-TW" altLang="zh-TW" sz="2400" b="1" dirty="0"/>
              <a:t>我們原是他的工作，在基督耶穌裡造成的，為要叫我們行善，就是神所預備叫我們行的。【弗</a:t>
            </a:r>
            <a:r>
              <a:rPr lang="en-US" altLang="zh-TW" sz="2400" b="1" dirty="0"/>
              <a:t> 2:10</a:t>
            </a:r>
            <a:r>
              <a:rPr lang="zh-TW" altLang="zh-TW" sz="2400" b="1" dirty="0"/>
              <a:t>】</a:t>
            </a:r>
            <a:br>
              <a:rPr lang="en-US" altLang="zh-TW" sz="2400" b="1" dirty="0"/>
            </a:br>
            <a:r>
              <a:rPr lang="en-US" altLang="zh-TW" sz="2400" b="1" baseline="30000" dirty="0"/>
              <a:t>10</a:t>
            </a:r>
            <a:r>
              <a:rPr lang="en-US" altLang="zh-TW" sz="2400" b="1" dirty="0"/>
              <a:t>For we are his workmanship, created in Christ Jesus for good works, which God prepared beforehand, that we should walk in them. </a:t>
            </a:r>
            <a:r>
              <a:rPr lang="zh-TW" altLang="zh-TW" sz="2400" b="1" dirty="0"/>
              <a:t>【</a:t>
            </a:r>
            <a:r>
              <a:rPr lang="en-US" altLang="zh-TW" sz="2400" b="1" dirty="0" err="1"/>
              <a:t>Eph</a:t>
            </a:r>
            <a:r>
              <a:rPr lang="en-US" altLang="zh-TW" sz="2400" b="1" dirty="0"/>
              <a:t> 2:10</a:t>
            </a:r>
            <a:r>
              <a:rPr lang="zh-TW" altLang="zh-TW" sz="2400" b="1" dirty="0"/>
              <a:t>】</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358058"/>
            <a:ext cx="3850448" cy="256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180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9174"/>
            <a:ext cx="2525050" cy="523220"/>
          </a:xfrm>
          <a:prstGeom prst="rect">
            <a:avLst/>
          </a:prstGeom>
          <a:solidFill>
            <a:srgbClr val="FFFF00"/>
          </a:solidFill>
        </p:spPr>
        <p:txBody>
          <a:bodyPr wrap="none">
            <a:spAutoFit/>
          </a:bodyPr>
          <a:lstStyle/>
          <a:p>
            <a:r>
              <a:rPr lang="en-US" altLang="zh-TW" sz="2800" b="1" dirty="0">
                <a:solidFill>
                  <a:srgbClr val="FF0000"/>
                </a:solidFill>
              </a:rPr>
              <a:t>Conclusion</a:t>
            </a:r>
            <a:r>
              <a:rPr lang="zh-TW" altLang="zh-TW" sz="2800" b="1" dirty="0">
                <a:solidFill>
                  <a:srgbClr val="FF0000"/>
                </a:solidFill>
              </a:rPr>
              <a:t>結論</a:t>
            </a:r>
            <a:endParaRPr lang="zh-TW" altLang="zh-TW" sz="2800" dirty="0">
              <a:solidFill>
                <a:srgbClr val="FF0000"/>
              </a:solidFill>
            </a:endParaRPr>
          </a:p>
        </p:txBody>
      </p:sp>
      <p:sp>
        <p:nvSpPr>
          <p:cNvPr id="4" name="矩形 3"/>
          <p:cNvSpPr/>
          <p:nvPr/>
        </p:nvSpPr>
        <p:spPr>
          <a:xfrm>
            <a:off x="463293" y="1059582"/>
            <a:ext cx="8508127" cy="2308324"/>
          </a:xfrm>
          <a:prstGeom prst="rect">
            <a:avLst/>
          </a:prstGeom>
        </p:spPr>
        <p:txBody>
          <a:bodyPr wrap="square">
            <a:spAutoFit/>
          </a:bodyPr>
          <a:lstStyle/>
          <a:p>
            <a:r>
              <a:rPr lang="zh-TW" altLang="zh-TW" sz="2400" b="1" dirty="0"/>
              <a:t>在主耶穌旁邊被釘十字架的強盜</a:t>
            </a:r>
            <a:r>
              <a:rPr lang="en-US" altLang="zh-TW" sz="2400" b="1" dirty="0"/>
              <a:t>, </a:t>
            </a:r>
            <a:r>
              <a:rPr lang="zh-TW" altLang="zh-TW" sz="2400" b="1" dirty="0"/>
              <a:t>在死前接受了耶穌作為他的救主</a:t>
            </a:r>
            <a:r>
              <a:rPr lang="en-US" altLang="zh-TW" sz="2400" b="1" dirty="0"/>
              <a:t>. </a:t>
            </a:r>
            <a:r>
              <a:rPr lang="zh-TW" altLang="zh-TW" sz="2400" b="1" dirty="0"/>
              <a:t>他很懂得向前看</a:t>
            </a:r>
            <a:r>
              <a:rPr lang="en-US" altLang="zh-TW" sz="2400" b="1" dirty="0"/>
              <a:t>, </a:t>
            </a:r>
            <a:r>
              <a:rPr lang="zh-TW" altLang="zh-TW" sz="2400" b="1" dirty="0"/>
              <a:t>他對耶穌說</a:t>
            </a:r>
            <a:r>
              <a:rPr lang="en-US" altLang="zh-TW" sz="2400" b="1" dirty="0"/>
              <a:t>, </a:t>
            </a:r>
          </a:p>
          <a:p>
            <a:r>
              <a:rPr lang="en-US" altLang="zh-TW" sz="2400" b="1" dirty="0"/>
              <a:t>The robber who was crucified next to the</a:t>
            </a:r>
          </a:p>
          <a:p>
            <a:r>
              <a:rPr lang="en-US" altLang="zh-TW" sz="2400" b="1" dirty="0"/>
              <a:t> Lord Jesus accepted Jesus as his Savior</a:t>
            </a:r>
          </a:p>
          <a:p>
            <a:r>
              <a:rPr lang="en-US" altLang="zh-TW" sz="2400" b="1" dirty="0"/>
              <a:t> before he died. He knew how to look </a:t>
            </a:r>
          </a:p>
          <a:p>
            <a:r>
              <a:rPr lang="en-US" altLang="zh-TW" sz="2400" b="1" dirty="0"/>
              <a:t>forward. He said to Jesus,</a:t>
            </a:r>
            <a:endParaRPr lang="zh-TW" altLang="zh-TW" sz="2400" b="1"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563638"/>
            <a:ext cx="2526875" cy="33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65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1417588"/>
            <a:ext cx="7128792" cy="369332"/>
          </a:xfrm>
          <a:prstGeom prst="rect">
            <a:avLst/>
          </a:prstGeom>
        </p:spPr>
        <p:txBody>
          <a:bodyPr wrap="square">
            <a:spAutoFit/>
          </a:bodyPr>
          <a:lstStyle/>
          <a:p>
            <a:endParaRPr lang="en-US" altLang="zh-TW" dirty="0"/>
          </a:p>
        </p:txBody>
      </p:sp>
      <p:sp>
        <p:nvSpPr>
          <p:cNvPr id="3" name="矩形 2"/>
          <p:cNvSpPr/>
          <p:nvPr/>
        </p:nvSpPr>
        <p:spPr>
          <a:xfrm>
            <a:off x="539552" y="843558"/>
            <a:ext cx="7920880" cy="2893100"/>
          </a:xfrm>
          <a:prstGeom prst="rect">
            <a:avLst/>
          </a:prstGeom>
        </p:spPr>
        <p:txBody>
          <a:bodyPr wrap="square">
            <a:spAutoFit/>
          </a:bodyPr>
          <a:lstStyle/>
          <a:p>
            <a:r>
              <a:rPr lang="en-US" altLang="zh-TW" sz="2600" b="1" baseline="30000" dirty="0"/>
              <a:t>42</a:t>
            </a:r>
            <a:r>
              <a:rPr lang="zh-TW" altLang="zh-TW" sz="2600" b="1" dirty="0"/>
              <a:t>就說：耶穌阿，你得國降臨的時候，求你記念我！</a:t>
            </a:r>
            <a:endParaRPr lang="en-US" altLang="zh-TW" sz="2600" b="1" dirty="0"/>
          </a:p>
          <a:p>
            <a:r>
              <a:rPr lang="en-US" altLang="zh-TW" sz="2600" b="1" baseline="30000" dirty="0"/>
              <a:t>43</a:t>
            </a:r>
            <a:r>
              <a:rPr lang="zh-TW" altLang="zh-TW" sz="2600" b="1" dirty="0"/>
              <a:t>耶穌對他說：我實在告訴你，今日你要同我在樂園裡了。【路</a:t>
            </a:r>
            <a:r>
              <a:rPr lang="en-US" altLang="zh-TW" sz="2600" b="1" dirty="0"/>
              <a:t> 23:42~43</a:t>
            </a:r>
            <a:r>
              <a:rPr lang="zh-TW" altLang="zh-TW" sz="2600" b="1" dirty="0"/>
              <a:t>】</a:t>
            </a:r>
            <a:br>
              <a:rPr lang="en-US" altLang="zh-TW" sz="2600" b="1" dirty="0"/>
            </a:br>
            <a:r>
              <a:rPr lang="en-US" altLang="zh-TW" sz="2600" b="1" baseline="30000" dirty="0"/>
              <a:t>42</a:t>
            </a:r>
            <a:r>
              <a:rPr lang="en-US" altLang="zh-TW" sz="2600" b="1" dirty="0"/>
              <a:t>And he said, "Jesus, remember me when you come into your kingdom." </a:t>
            </a:r>
            <a:r>
              <a:rPr lang="en-US" altLang="zh-TW" sz="2600" b="1" baseline="30000" dirty="0"/>
              <a:t>43</a:t>
            </a:r>
            <a:r>
              <a:rPr lang="en-US" altLang="zh-TW" sz="2600" b="1" dirty="0"/>
              <a:t>And he said to him, ""Truly, I say to you, today you will be with me in Paradise." " </a:t>
            </a:r>
          </a:p>
          <a:p>
            <a:r>
              <a:rPr lang="zh-TW" altLang="zh-TW" sz="2600" b="1" dirty="0"/>
              <a:t>【</a:t>
            </a:r>
            <a:r>
              <a:rPr lang="en-US" altLang="zh-TW" sz="2600" b="1" dirty="0"/>
              <a:t>Luke 23:42~43</a:t>
            </a:r>
            <a:r>
              <a:rPr lang="zh-TW" altLang="zh-TW" sz="2600" b="1" dirty="0"/>
              <a:t>】</a:t>
            </a:r>
          </a:p>
        </p:txBody>
      </p:sp>
    </p:spTree>
    <p:extLst>
      <p:ext uri="{BB962C8B-B14F-4D97-AF65-F5344CB8AC3E}">
        <p14:creationId xmlns:p14="http://schemas.microsoft.com/office/powerpoint/2010/main" val="3271708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27584" y="739606"/>
            <a:ext cx="8208912" cy="3416320"/>
          </a:xfrm>
          <a:prstGeom prst="rect">
            <a:avLst/>
          </a:prstGeom>
        </p:spPr>
        <p:txBody>
          <a:bodyPr wrap="square">
            <a:spAutoFit/>
          </a:bodyPr>
          <a:lstStyle/>
          <a:p>
            <a:r>
              <a:rPr lang="zh-TW" altLang="zh-TW" sz="2400" b="1" dirty="0"/>
              <a:t>我們是不是有這個強盜的智慧和遠見</a:t>
            </a:r>
            <a:r>
              <a:rPr lang="en-US" altLang="zh-TW" sz="2400" b="1" dirty="0"/>
              <a:t>, </a:t>
            </a:r>
            <a:r>
              <a:rPr lang="zh-TW" altLang="zh-TW" sz="2400" b="1" dirty="0"/>
              <a:t>希望主耶穌帶著祂的國度</a:t>
            </a:r>
            <a:r>
              <a:rPr lang="en-US" altLang="zh-TW" sz="2400" b="1" dirty="0"/>
              <a:t>, </a:t>
            </a:r>
            <a:r>
              <a:rPr lang="zh-TW" altLang="zh-TW" sz="2400" b="1" dirty="0"/>
              <a:t>第二次降臨的時候</a:t>
            </a:r>
            <a:r>
              <a:rPr lang="en-US" altLang="zh-TW" sz="2400" b="1" dirty="0"/>
              <a:t>, </a:t>
            </a:r>
            <a:r>
              <a:rPr lang="zh-TW" altLang="zh-TW" sz="2400" b="1" dirty="0"/>
              <a:t>能夠紀念我們</a:t>
            </a:r>
            <a:r>
              <a:rPr lang="en-US" altLang="zh-TW" sz="2400" b="1" dirty="0"/>
              <a:t>? </a:t>
            </a:r>
            <a:r>
              <a:rPr lang="zh-TW" altLang="zh-TW" sz="2400" b="1" dirty="0"/>
              <a:t>若是我們有這樣的遠見</a:t>
            </a:r>
            <a:r>
              <a:rPr lang="en-US" altLang="zh-TW" sz="2400" b="1" dirty="0"/>
              <a:t>, </a:t>
            </a:r>
            <a:r>
              <a:rPr lang="zh-TW" altLang="zh-TW" sz="2400" b="1" dirty="0"/>
              <a:t>那我們就要問耶穌</a:t>
            </a:r>
            <a:r>
              <a:rPr lang="en-US" altLang="zh-TW" sz="2400" b="1" dirty="0"/>
              <a:t>, </a:t>
            </a:r>
            <a:r>
              <a:rPr lang="zh-TW" altLang="zh-TW" sz="2400" b="1" dirty="0"/>
              <a:t>我已經在你的</a:t>
            </a:r>
            <a:r>
              <a:rPr lang="en-US" altLang="zh-TW" sz="2400" b="1" dirty="0"/>
              <a:t>pick up </a:t>
            </a:r>
            <a:r>
              <a:rPr lang="zh-TW" altLang="zh-TW" sz="2400" b="1" dirty="0"/>
              <a:t>上面了</a:t>
            </a:r>
            <a:r>
              <a:rPr lang="en-US" altLang="zh-TW" sz="2400" b="1" dirty="0"/>
              <a:t>, </a:t>
            </a:r>
            <a:r>
              <a:rPr lang="zh-TW" altLang="zh-TW" sz="2400" b="1" dirty="0"/>
              <a:t>我應該為你做甚麼</a:t>
            </a:r>
            <a:r>
              <a:rPr lang="en-US" altLang="zh-TW" sz="2400" b="1" dirty="0"/>
              <a:t>?</a:t>
            </a:r>
          </a:p>
          <a:p>
            <a:r>
              <a:rPr lang="en-US" altLang="zh-TW" sz="2400" b="1" dirty="0"/>
              <a:t>Do we have the wisdom and foresight like this robber? If we have such a vision and hope that the Lord Jesus will remember me when bringing his kingdom with his second coming, then we must ask Jesus ,”I am already in your pick up. What should I </a:t>
            </a:r>
          </a:p>
          <a:p>
            <a:r>
              <a:rPr lang="en-US" altLang="zh-TW" sz="2400" b="1" dirty="0"/>
              <a:t>do for you?”</a:t>
            </a:r>
            <a:endParaRPr lang="zh-TW" altLang="zh-TW" sz="2400" b="1" dirty="0"/>
          </a:p>
        </p:txBody>
      </p:sp>
      <p:sp>
        <p:nvSpPr>
          <p:cNvPr id="4" name="向右箭號 3"/>
          <p:cNvSpPr/>
          <p:nvPr/>
        </p:nvSpPr>
        <p:spPr>
          <a:xfrm>
            <a:off x="395536" y="771550"/>
            <a:ext cx="432048"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69704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09572"/>
            <a:ext cx="4483856" cy="492443"/>
          </a:xfrm>
          <a:prstGeom prst="rect">
            <a:avLst/>
          </a:prstGeom>
        </p:spPr>
        <p:txBody>
          <a:bodyPr wrap="none">
            <a:spAutoFit/>
          </a:bodyPr>
          <a:lstStyle/>
          <a:p>
            <a:r>
              <a:rPr lang="en-US" altLang="zh-TW" sz="2600" b="1" dirty="0">
                <a:solidFill>
                  <a:srgbClr val="FF0000"/>
                </a:solidFill>
              </a:rPr>
              <a:t>1. </a:t>
            </a:r>
            <a:r>
              <a:rPr lang="zh-TW" altLang="en-US" sz="2600" b="1" dirty="0"/>
              <a:t>得勝的君王</a:t>
            </a:r>
            <a:r>
              <a:rPr lang="en-US" altLang="zh-TW" sz="2600" b="1" dirty="0"/>
              <a:t>/</a:t>
            </a:r>
            <a:r>
              <a:rPr lang="zh-TW" altLang="en-US" sz="2600" b="1" dirty="0"/>
              <a:t> </a:t>
            </a:r>
            <a:r>
              <a:rPr lang="en-US" altLang="zh-TW" sz="2600" b="1" dirty="0"/>
              <a:t>Victorious King</a:t>
            </a:r>
            <a:endParaRPr lang="zh-TW" altLang="en-US" sz="26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445" y="2715766"/>
            <a:ext cx="3672408" cy="229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768483"/>
            <a:ext cx="1432096" cy="107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303935"/>
            <a:ext cx="4087822" cy="199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90339" y="915566"/>
            <a:ext cx="8150244" cy="830997"/>
          </a:xfrm>
          <a:prstGeom prst="rect">
            <a:avLst/>
          </a:prstGeom>
        </p:spPr>
        <p:txBody>
          <a:bodyPr wrap="none">
            <a:spAutoFit/>
          </a:bodyPr>
          <a:lstStyle/>
          <a:p>
            <a:r>
              <a:rPr lang="zh-TW" altLang="en-US" sz="2400" b="1" dirty="0"/>
              <a:t>耶和華要爭戰得勝</a:t>
            </a:r>
            <a:r>
              <a:rPr lang="en-US" altLang="zh-TW" sz="2400" b="1" dirty="0"/>
              <a:t>. </a:t>
            </a:r>
            <a:r>
              <a:rPr lang="zh-TW" altLang="en-US" sz="2400" b="1" dirty="0"/>
              <a:t>要在橄欖山裂山而降</a:t>
            </a:r>
            <a:r>
              <a:rPr lang="en-US" altLang="zh-TW" sz="2400" b="1" dirty="0"/>
              <a:t>. </a:t>
            </a:r>
          </a:p>
          <a:p>
            <a:r>
              <a:rPr lang="en-US" altLang="zh-TW" sz="2400" b="1" dirty="0"/>
              <a:t>The Lord will fight and win. He will fall on the Mount of Olives.</a:t>
            </a:r>
          </a:p>
        </p:txBody>
      </p:sp>
    </p:spTree>
    <p:extLst>
      <p:ext uri="{BB962C8B-B14F-4D97-AF65-F5344CB8AC3E}">
        <p14:creationId xmlns:p14="http://schemas.microsoft.com/office/powerpoint/2010/main" val="76114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7544" y="555526"/>
            <a:ext cx="8136904" cy="4154984"/>
          </a:xfrm>
          <a:prstGeom prst="rect">
            <a:avLst/>
          </a:prstGeom>
        </p:spPr>
        <p:txBody>
          <a:bodyPr wrap="square">
            <a:spAutoFit/>
          </a:bodyPr>
          <a:lstStyle/>
          <a:p>
            <a:r>
              <a:rPr lang="en-US" altLang="zh-TW" sz="2400" b="1" baseline="30000" dirty="0"/>
              <a:t>1</a:t>
            </a:r>
            <a:r>
              <a:rPr lang="zh-TW" altLang="zh-TW" sz="2400" b="1" dirty="0"/>
              <a:t>耶和華的日子臨近，</a:t>
            </a:r>
            <a:r>
              <a:rPr lang="en-US" altLang="zh-TW" sz="2400" b="1" dirty="0"/>
              <a:t>. . . </a:t>
            </a:r>
            <a:r>
              <a:rPr lang="en-US" altLang="zh-TW" sz="2400" b="1" baseline="30000" dirty="0"/>
              <a:t>3</a:t>
            </a:r>
            <a:r>
              <a:rPr lang="zh-TW" altLang="zh-TW" sz="2400" b="1" dirty="0"/>
              <a:t>那時，耶和華必出去與那些國爭戰，好像從前爭戰一樣。</a:t>
            </a:r>
            <a:r>
              <a:rPr lang="en-US" altLang="zh-TW" sz="2400" b="1" baseline="30000" dirty="0"/>
              <a:t>4</a:t>
            </a:r>
            <a:r>
              <a:rPr lang="zh-TW" altLang="zh-TW" sz="2400" b="1" dirty="0"/>
              <a:t>那日，他的腳必站在耶路撒冷前面朝東的橄欖山上。這山必從中間分裂，自東至西成為極大的谷。山的一半向北挪移，一半向南挪移。</a:t>
            </a:r>
            <a:endParaRPr lang="en-US" altLang="zh-TW" sz="2400" b="1" dirty="0"/>
          </a:p>
          <a:p>
            <a:r>
              <a:rPr lang="en-US" altLang="zh-TW" sz="2400" b="1" baseline="30000" dirty="0"/>
              <a:t>1</a:t>
            </a:r>
            <a:r>
              <a:rPr lang="en-US" altLang="zh-TW" sz="2400" b="1" dirty="0"/>
              <a:t>Behold, a day is coming for the Lord, . . .  </a:t>
            </a:r>
            <a:r>
              <a:rPr lang="en-US" altLang="zh-TW" sz="2400" b="1" baseline="30000" dirty="0"/>
              <a:t>3</a:t>
            </a:r>
            <a:r>
              <a:rPr lang="en-US" altLang="zh-TW" sz="2400" b="1" dirty="0"/>
              <a:t>Then the Lord will go out and fight against those nations as when he fights on a day of battle. </a:t>
            </a:r>
            <a:r>
              <a:rPr lang="en-US" altLang="zh-TW" sz="2400" b="1" baseline="30000" dirty="0"/>
              <a:t>4</a:t>
            </a:r>
            <a:r>
              <a:rPr lang="en-US" altLang="zh-TW" sz="2400" b="1" dirty="0"/>
              <a:t>On that day his feet shall stand on the Mount of Olives that lies before Jerusalem on the east, and the Mount of Olives shall be split in two from east to west by a very wide valley, so that one</a:t>
            </a:r>
            <a:r>
              <a:rPr lang="en-US" altLang="zh-TW" dirty="0"/>
              <a:t> </a:t>
            </a:r>
            <a:r>
              <a:rPr lang="en-US" altLang="zh-TW" sz="2400" b="1" dirty="0"/>
              <a:t>half of the Mount shall move northward, and the other half southward.</a:t>
            </a:r>
            <a:endParaRPr lang="zh-TW" altLang="en-US" sz="2400" b="1" dirty="0"/>
          </a:p>
        </p:txBody>
      </p:sp>
    </p:spTree>
    <p:extLst>
      <p:ext uri="{BB962C8B-B14F-4D97-AF65-F5344CB8AC3E}">
        <p14:creationId xmlns:p14="http://schemas.microsoft.com/office/powerpoint/2010/main" val="195018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8064896" cy="4524315"/>
          </a:xfrm>
          <a:prstGeom prst="rect">
            <a:avLst/>
          </a:prstGeom>
        </p:spPr>
        <p:txBody>
          <a:bodyPr wrap="square">
            <a:spAutoFit/>
          </a:bodyPr>
          <a:lstStyle/>
          <a:p>
            <a:r>
              <a:rPr lang="en-US" altLang="zh-TW" sz="2400" b="1" baseline="30000" dirty="0"/>
              <a:t>5</a:t>
            </a:r>
            <a:r>
              <a:rPr lang="zh-TW" altLang="zh-TW" sz="2400" b="1" dirty="0"/>
              <a:t>你們要從我山的谷中逃跑，因為山谷必延到亞薩。你們逃跑，必如猶大王烏西雅年間的人逃避大地震一樣。耶和華</a:t>
            </a:r>
            <a:r>
              <a:rPr lang="en-US" altLang="zh-TW" sz="2400" b="1" dirty="0"/>
              <a:t>─</a:t>
            </a:r>
            <a:r>
              <a:rPr lang="zh-TW" altLang="zh-TW" sz="2400" b="1" dirty="0"/>
              <a:t>我的　 神必降臨，有一切聖者同來。</a:t>
            </a:r>
            <a:r>
              <a:rPr lang="en-US" altLang="zh-TW" sz="2400" b="1" baseline="30000" dirty="0"/>
              <a:t>6</a:t>
            </a:r>
            <a:r>
              <a:rPr lang="zh-TW" altLang="zh-TW" sz="2400" b="1" dirty="0"/>
              <a:t>那日，必沒有光，三光必退縮。</a:t>
            </a:r>
            <a:r>
              <a:rPr lang="en-US" altLang="zh-TW" sz="2400" b="1" baseline="30000" dirty="0"/>
              <a:t>7</a:t>
            </a:r>
            <a:r>
              <a:rPr lang="zh-TW" altLang="zh-TW" sz="2400" b="1" dirty="0"/>
              <a:t>那日，必是耶和華所知道的，不是白晝，也不是黑夜，到了晚上才有光明。</a:t>
            </a:r>
            <a:endParaRPr lang="en-US" altLang="zh-TW" sz="2400" b="1" dirty="0"/>
          </a:p>
          <a:p>
            <a:r>
              <a:rPr lang="en-US" altLang="zh-TW" sz="2400" b="1" baseline="30000" dirty="0"/>
              <a:t>5</a:t>
            </a:r>
            <a:r>
              <a:rPr lang="en-US" altLang="zh-TW" sz="2400" b="1" dirty="0"/>
              <a:t>And you shall flee to the valley of my mountains, for the valley of the mountains shall reach to </a:t>
            </a:r>
            <a:r>
              <a:rPr lang="en-US" altLang="zh-TW" sz="2400" b="1" dirty="0" err="1"/>
              <a:t>Azal</a:t>
            </a:r>
            <a:r>
              <a:rPr lang="en-US" altLang="zh-TW" sz="2400" b="1" dirty="0"/>
              <a:t>. And you shall flee as you fled from the earthquake in the days of </a:t>
            </a:r>
            <a:r>
              <a:rPr lang="en-US" altLang="zh-TW" sz="2400" b="1" dirty="0" err="1"/>
              <a:t>Uzziah</a:t>
            </a:r>
            <a:r>
              <a:rPr lang="en-US" altLang="zh-TW" sz="2400" b="1" dirty="0"/>
              <a:t> king of Judah. Then the Lord my God will come, and all the holy ones with him. </a:t>
            </a:r>
            <a:r>
              <a:rPr lang="en-US" altLang="zh-TW" sz="2400" b="1" baseline="30000" dirty="0"/>
              <a:t>6</a:t>
            </a:r>
            <a:r>
              <a:rPr lang="en-US" altLang="zh-TW" sz="2400" b="1" dirty="0"/>
              <a:t>On that day there shall be no light, cold, or frost. </a:t>
            </a:r>
            <a:r>
              <a:rPr lang="en-US" altLang="zh-TW" sz="2400" b="1" baseline="30000" dirty="0"/>
              <a:t>7</a:t>
            </a:r>
            <a:r>
              <a:rPr lang="en-US" altLang="zh-TW" sz="2400" b="1" dirty="0"/>
              <a:t>And there shall be a unique day, which is known to the Lord, neither day nor night, but at evening time there shall be light.</a:t>
            </a:r>
            <a:endParaRPr lang="zh-TW" altLang="en-US" sz="2400" b="1" dirty="0"/>
          </a:p>
        </p:txBody>
      </p:sp>
    </p:spTree>
    <p:extLst>
      <p:ext uri="{BB962C8B-B14F-4D97-AF65-F5344CB8AC3E}">
        <p14:creationId xmlns:p14="http://schemas.microsoft.com/office/powerpoint/2010/main" val="2665976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6841" y="411510"/>
            <a:ext cx="8136904" cy="3785652"/>
          </a:xfrm>
          <a:prstGeom prst="rect">
            <a:avLst/>
          </a:prstGeom>
        </p:spPr>
        <p:txBody>
          <a:bodyPr wrap="square">
            <a:spAutoFit/>
          </a:bodyPr>
          <a:lstStyle/>
          <a:p>
            <a:r>
              <a:rPr lang="en-US" altLang="zh-TW" sz="2400" b="1" baseline="30000" dirty="0"/>
              <a:t>8</a:t>
            </a:r>
            <a:r>
              <a:rPr lang="zh-TW" altLang="zh-TW" sz="2400" b="1" dirty="0"/>
              <a:t>那日，必有活水從耶路撒冷出來，一半往東海流，一半往西海流；冬夏都是如此。</a:t>
            </a:r>
            <a:r>
              <a:rPr lang="en-US" altLang="zh-TW" sz="2400" b="1" baseline="30000" dirty="0"/>
              <a:t>9</a:t>
            </a:r>
            <a:r>
              <a:rPr lang="zh-TW" altLang="zh-TW" sz="2400" b="1" dirty="0"/>
              <a:t>耶和華必作全地的王。那日耶和華必為獨一無二的，他的名也是獨一無二的。</a:t>
            </a:r>
            <a:endParaRPr lang="en-US" altLang="zh-TW" sz="2400" b="1" dirty="0"/>
          </a:p>
          <a:p>
            <a:r>
              <a:rPr lang="zh-TW" altLang="zh-TW" sz="2400" b="1" dirty="0"/>
              <a:t>【亞</a:t>
            </a:r>
            <a:r>
              <a:rPr lang="en-US" altLang="zh-TW" sz="2400" b="1" dirty="0"/>
              <a:t> 14:1 3~9</a:t>
            </a:r>
            <a:r>
              <a:rPr lang="zh-TW" altLang="zh-TW" sz="2400" b="1" dirty="0"/>
              <a:t>】</a:t>
            </a:r>
            <a:endParaRPr lang="en-US" altLang="zh-TW" sz="2400" b="1" dirty="0"/>
          </a:p>
          <a:p>
            <a:r>
              <a:rPr lang="en-US" altLang="zh-TW" sz="2400" b="1" baseline="30000" dirty="0"/>
              <a:t>8</a:t>
            </a:r>
            <a:r>
              <a:rPr lang="en-US" altLang="zh-TW" sz="2400" b="1" dirty="0"/>
              <a:t>On that day living waters shall flow out from</a:t>
            </a:r>
          </a:p>
          <a:p>
            <a:r>
              <a:rPr lang="en-US" altLang="zh-TW" sz="2400" b="1" dirty="0"/>
              <a:t> Jerusalem, half of them to the eastern sea and</a:t>
            </a:r>
          </a:p>
          <a:p>
            <a:r>
              <a:rPr lang="en-US" altLang="zh-TW" sz="2400" b="1" dirty="0"/>
              <a:t> half of them to the western sea. It shall continue</a:t>
            </a:r>
          </a:p>
          <a:p>
            <a:r>
              <a:rPr lang="en-US" altLang="zh-TW" sz="2400" b="1" dirty="0"/>
              <a:t> in summer as in winter. </a:t>
            </a:r>
            <a:r>
              <a:rPr lang="en-US" altLang="zh-TW" sz="2400" b="1" baseline="30000" dirty="0"/>
              <a:t>9</a:t>
            </a:r>
            <a:r>
              <a:rPr lang="en-US" altLang="zh-TW" sz="2400" b="1" dirty="0"/>
              <a:t>And the Lord will be </a:t>
            </a:r>
          </a:p>
          <a:p>
            <a:r>
              <a:rPr lang="en-US" altLang="zh-TW" sz="2400" b="1" dirty="0"/>
              <a:t>king over all the earth. On that day the Lord will</a:t>
            </a:r>
          </a:p>
          <a:p>
            <a:r>
              <a:rPr lang="en-US" altLang="zh-TW" sz="2400" b="1" dirty="0"/>
              <a:t> be one and his name one. </a:t>
            </a:r>
            <a:r>
              <a:rPr lang="zh-TW" altLang="zh-TW" sz="2400" b="1" dirty="0"/>
              <a:t>【</a:t>
            </a:r>
            <a:r>
              <a:rPr lang="en-US" altLang="zh-TW" sz="2400" b="1" dirty="0" err="1"/>
              <a:t>Zech</a:t>
            </a:r>
            <a:r>
              <a:rPr lang="en-US" altLang="zh-TW" sz="2400" b="1" dirty="0"/>
              <a:t> 14:1 3~9</a:t>
            </a:r>
            <a:r>
              <a:rPr lang="zh-TW" altLang="zh-TW" sz="2400" b="1" dirty="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784" y="1499564"/>
            <a:ext cx="211378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26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0543" y="534621"/>
            <a:ext cx="8640960" cy="4524315"/>
          </a:xfrm>
          <a:prstGeom prst="rect">
            <a:avLst/>
          </a:prstGeom>
        </p:spPr>
        <p:txBody>
          <a:bodyPr wrap="square">
            <a:spAutoFit/>
          </a:bodyPr>
          <a:lstStyle/>
          <a:p>
            <a:r>
              <a:rPr lang="en-US" altLang="zh-TW" sz="2400" b="1" baseline="30000" dirty="0"/>
              <a:t>1</a:t>
            </a:r>
            <a:r>
              <a:rPr lang="zh-TW" altLang="zh-TW" sz="2400" b="1" dirty="0"/>
              <a:t>我們所傳的（或作：所傳與我們的）有誰信呢？耶和華的膀臂向誰顯露呢？</a:t>
            </a:r>
            <a:r>
              <a:rPr lang="en-US" altLang="zh-TW" sz="2400" b="1" baseline="30000" dirty="0"/>
              <a:t>2</a:t>
            </a:r>
            <a:r>
              <a:rPr lang="zh-TW" altLang="zh-TW" sz="2400" b="1" dirty="0"/>
              <a:t>他在耶和華面前生長如嫩芽，像根出於乾地。他無佳形美容；我們看見他的時候，也無美貌使我們羨慕他。</a:t>
            </a:r>
            <a:r>
              <a:rPr lang="en-US" altLang="zh-TW" sz="2400" b="1" baseline="30000" dirty="0"/>
              <a:t>3</a:t>
            </a:r>
            <a:r>
              <a:rPr lang="zh-TW" altLang="zh-TW" sz="2400" b="1" dirty="0"/>
              <a:t>他被藐視，被人厭棄；多受痛苦，常經憂患。他被藐視，好像被人掩面不看的一樣；我們也不尊重他。</a:t>
            </a:r>
            <a:endParaRPr lang="en-US" altLang="zh-TW" sz="2400" b="1" dirty="0"/>
          </a:p>
          <a:p>
            <a:r>
              <a:rPr lang="en-US" altLang="zh-TW" sz="2400" b="1" baseline="30000" dirty="0"/>
              <a:t>1</a:t>
            </a:r>
            <a:r>
              <a:rPr lang="en-US" altLang="zh-TW" sz="2400" b="1" dirty="0"/>
              <a:t>Who has believed what they heard from us? And to whom has the arm of the Lord been revealed? </a:t>
            </a:r>
            <a:r>
              <a:rPr lang="en-US" altLang="zh-TW" sz="2400" b="1" baseline="30000" dirty="0"/>
              <a:t>2</a:t>
            </a:r>
            <a:r>
              <a:rPr lang="en-US" altLang="zh-TW" sz="2400" b="1" dirty="0"/>
              <a:t>For he grew up before him like a young plant, and like a root out of dry ground; he had no form or majesty that we should look at him, and no beauty that we should desire him. </a:t>
            </a:r>
            <a:r>
              <a:rPr lang="en-US" altLang="zh-TW" sz="2400" b="1" baseline="30000" dirty="0"/>
              <a:t>3</a:t>
            </a:r>
            <a:r>
              <a:rPr lang="en-US" altLang="zh-TW" sz="2400" b="1" dirty="0"/>
              <a:t>He was despised and rejected by men; a man of sorrows, and acquainted with grief; and as one from whom men hide their faces he was despised, and we esteemed him not. </a:t>
            </a:r>
            <a:endParaRPr lang="zh-TW" altLang="en-US" sz="2400" b="1" dirty="0"/>
          </a:p>
        </p:txBody>
      </p:sp>
      <p:sp>
        <p:nvSpPr>
          <p:cNvPr id="3" name="矩形 2"/>
          <p:cNvSpPr/>
          <p:nvPr/>
        </p:nvSpPr>
        <p:spPr>
          <a:xfrm>
            <a:off x="340543" y="63091"/>
            <a:ext cx="442750" cy="492443"/>
          </a:xfrm>
          <a:prstGeom prst="rect">
            <a:avLst/>
          </a:prstGeom>
        </p:spPr>
        <p:txBody>
          <a:bodyPr wrap="none">
            <a:spAutoFit/>
          </a:bodyPr>
          <a:lstStyle/>
          <a:p>
            <a:r>
              <a:rPr lang="en-US" altLang="zh-TW" sz="2600" b="1" dirty="0">
                <a:solidFill>
                  <a:srgbClr val="FF0000"/>
                </a:solidFill>
              </a:rPr>
              <a:t>2.</a:t>
            </a:r>
            <a:endParaRPr lang="zh-TW" altLang="en-US" sz="2600" b="1" dirty="0">
              <a:solidFill>
                <a:srgbClr val="FF0000"/>
              </a:solidFill>
            </a:endParaRPr>
          </a:p>
        </p:txBody>
      </p:sp>
    </p:spTree>
    <p:extLst>
      <p:ext uri="{BB962C8B-B14F-4D97-AF65-F5344CB8AC3E}">
        <p14:creationId xmlns:p14="http://schemas.microsoft.com/office/powerpoint/2010/main" val="214642512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5349</Words>
  <Application>Microsoft Office PowerPoint</Application>
  <PresentationFormat>On-screen Show (16:9)</PresentationFormat>
  <Paragraphs>155</Paragraphs>
  <Slides>46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niki chiou</cp:lastModifiedBy>
  <cp:revision>45</cp:revision>
  <dcterms:created xsi:type="dcterms:W3CDTF">2020-12-05T04:46:41Z</dcterms:created>
  <dcterms:modified xsi:type="dcterms:W3CDTF">2020-12-06T01:58:46Z</dcterms:modified>
</cp:coreProperties>
</file>