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12" r:id="rId3"/>
    <p:sldId id="258" r:id="rId4"/>
    <p:sldId id="259" r:id="rId5"/>
    <p:sldId id="313" r:id="rId6"/>
    <p:sldId id="260" r:id="rId7"/>
    <p:sldId id="261" r:id="rId8"/>
    <p:sldId id="262" r:id="rId9"/>
    <p:sldId id="305" r:id="rId10"/>
    <p:sldId id="263" r:id="rId11"/>
    <p:sldId id="287" r:id="rId12"/>
    <p:sldId id="289" r:id="rId13"/>
    <p:sldId id="288" r:id="rId14"/>
    <p:sldId id="306" r:id="rId15"/>
    <p:sldId id="314" r:id="rId16"/>
    <p:sldId id="264" r:id="rId17"/>
    <p:sldId id="265" r:id="rId18"/>
    <p:sldId id="266" r:id="rId19"/>
    <p:sldId id="291" r:id="rId20"/>
    <p:sldId id="267" r:id="rId21"/>
    <p:sldId id="268" r:id="rId22"/>
    <p:sldId id="292" r:id="rId23"/>
    <p:sldId id="307" r:id="rId24"/>
    <p:sldId id="269" r:id="rId25"/>
    <p:sldId id="308" r:id="rId26"/>
    <p:sldId id="270" r:id="rId27"/>
    <p:sldId id="293" r:id="rId28"/>
    <p:sldId id="309" r:id="rId29"/>
    <p:sldId id="315" r:id="rId30"/>
    <p:sldId id="295" r:id="rId31"/>
    <p:sldId id="296" r:id="rId32"/>
    <p:sldId id="271" r:id="rId33"/>
    <p:sldId id="272" r:id="rId34"/>
    <p:sldId id="273" r:id="rId35"/>
    <p:sldId id="317" r:id="rId36"/>
    <p:sldId id="316" r:id="rId37"/>
    <p:sldId id="319" r:id="rId38"/>
    <p:sldId id="297" r:id="rId39"/>
    <p:sldId id="320" r:id="rId40"/>
    <p:sldId id="274" r:id="rId41"/>
    <p:sldId id="298" r:id="rId42"/>
    <p:sldId id="321" r:id="rId43"/>
    <p:sldId id="275" r:id="rId44"/>
    <p:sldId id="300" r:id="rId45"/>
    <p:sldId id="276" r:id="rId46"/>
    <p:sldId id="277" r:id="rId47"/>
    <p:sldId id="278" r:id="rId48"/>
    <p:sldId id="279" r:id="rId49"/>
    <p:sldId id="280" r:id="rId50"/>
    <p:sldId id="281" r:id="rId51"/>
    <p:sldId id="310" r:id="rId52"/>
    <p:sldId id="282" r:id="rId53"/>
    <p:sldId id="301" r:id="rId54"/>
    <p:sldId id="283" r:id="rId55"/>
    <p:sldId id="311" r:id="rId56"/>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C98F0DAD-04A1-45A3-AF99-8486775DC54C}">
          <p14:sldIdLst>
            <p14:sldId id="257"/>
            <p14:sldId id="312"/>
            <p14:sldId id="258"/>
            <p14:sldId id="259"/>
            <p14:sldId id="313"/>
            <p14:sldId id="260"/>
            <p14:sldId id="261"/>
            <p14:sldId id="262"/>
            <p14:sldId id="305"/>
            <p14:sldId id="263"/>
            <p14:sldId id="287"/>
            <p14:sldId id="289"/>
            <p14:sldId id="288"/>
            <p14:sldId id="306"/>
            <p14:sldId id="314"/>
            <p14:sldId id="264"/>
            <p14:sldId id="265"/>
            <p14:sldId id="266"/>
            <p14:sldId id="291"/>
            <p14:sldId id="267"/>
            <p14:sldId id="268"/>
            <p14:sldId id="292"/>
          </p14:sldIdLst>
        </p14:section>
        <p14:section name="未命名的章節" id="{29B65C17-2728-45A0-9479-4577B100D795}">
          <p14:sldIdLst>
            <p14:sldId id="307"/>
            <p14:sldId id="269"/>
            <p14:sldId id="308"/>
            <p14:sldId id="270"/>
            <p14:sldId id="293"/>
            <p14:sldId id="309"/>
            <p14:sldId id="315"/>
            <p14:sldId id="295"/>
            <p14:sldId id="296"/>
            <p14:sldId id="271"/>
            <p14:sldId id="272"/>
            <p14:sldId id="273"/>
            <p14:sldId id="317"/>
            <p14:sldId id="316"/>
            <p14:sldId id="319"/>
            <p14:sldId id="297"/>
            <p14:sldId id="320"/>
            <p14:sldId id="274"/>
            <p14:sldId id="298"/>
            <p14:sldId id="321"/>
            <p14:sldId id="275"/>
            <p14:sldId id="300"/>
            <p14:sldId id="276"/>
            <p14:sldId id="277"/>
            <p14:sldId id="278"/>
            <p14:sldId id="279"/>
            <p14:sldId id="280"/>
            <p14:sldId id="281"/>
            <p14:sldId id="310"/>
            <p14:sldId id="282"/>
            <p14:sldId id="301"/>
            <p14:sldId id="283"/>
            <p14:sldId id="311"/>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6" d="100"/>
          <a:sy n="116" d="100"/>
        </p:scale>
        <p:origin x="75" y="3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97819"/>
            <a:ext cx="7772400" cy="1102519"/>
          </a:xfrm>
        </p:spPr>
        <p:txBody>
          <a:bodyPr/>
          <a:lstStyle/>
          <a:p>
            <a:r>
              <a:rPr lang="zh-TW" altLang="en-US"/>
              <a:t>按一下以編輯母片標題樣式</a:t>
            </a:r>
          </a:p>
        </p:txBody>
      </p:sp>
      <p:sp>
        <p:nvSpPr>
          <p:cNvPr id="3" name="副標題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4991ECD4-E78B-42B8-B813-C7912329EBFA}" type="datetimeFigureOut">
              <a:rPr lang="zh-TW" altLang="en-US" smtClean="0"/>
              <a:t>2021/1/16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5A38BCA-BFF5-4553-AB27-BFD8FD283EDF}" type="slidenum">
              <a:rPr lang="zh-TW" altLang="en-US" smtClean="0"/>
              <a:t>‹#›</a:t>
            </a:fld>
            <a:endParaRPr lang="zh-TW" altLang="en-US"/>
          </a:p>
        </p:txBody>
      </p:sp>
    </p:spTree>
    <p:extLst>
      <p:ext uri="{BB962C8B-B14F-4D97-AF65-F5344CB8AC3E}">
        <p14:creationId xmlns:p14="http://schemas.microsoft.com/office/powerpoint/2010/main" val="2230224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4991ECD4-E78B-42B8-B813-C7912329EBFA}" type="datetimeFigureOut">
              <a:rPr lang="zh-TW" altLang="en-US" smtClean="0"/>
              <a:t>2021/1/16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5A38BCA-BFF5-4553-AB27-BFD8FD283EDF}" type="slidenum">
              <a:rPr lang="zh-TW" altLang="en-US" smtClean="0"/>
              <a:t>‹#›</a:t>
            </a:fld>
            <a:endParaRPr lang="zh-TW" altLang="en-US"/>
          </a:p>
        </p:txBody>
      </p:sp>
    </p:spTree>
    <p:extLst>
      <p:ext uri="{BB962C8B-B14F-4D97-AF65-F5344CB8AC3E}">
        <p14:creationId xmlns:p14="http://schemas.microsoft.com/office/powerpoint/2010/main" val="4273129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05979"/>
            <a:ext cx="2057400" cy="4388644"/>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05979"/>
            <a:ext cx="6019800" cy="43886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4991ECD4-E78B-42B8-B813-C7912329EBFA}" type="datetimeFigureOut">
              <a:rPr lang="zh-TW" altLang="en-US" smtClean="0"/>
              <a:t>2021/1/16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5A38BCA-BFF5-4553-AB27-BFD8FD283EDF}" type="slidenum">
              <a:rPr lang="zh-TW" altLang="en-US" smtClean="0"/>
              <a:t>‹#›</a:t>
            </a:fld>
            <a:endParaRPr lang="zh-TW" altLang="en-US"/>
          </a:p>
        </p:txBody>
      </p:sp>
    </p:spTree>
    <p:extLst>
      <p:ext uri="{BB962C8B-B14F-4D97-AF65-F5344CB8AC3E}">
        <p14:creationId xmlns:p14="http://schemas.microsoft.com/office/powerpoint/2010/main" val="1350028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4991ECD4-E78B-42B8-B813-C7912329EBFA}" type="datetimeFigureOut">
              <a:rPr lang="zh-TW" altLang="en-US" smtClean="0"/>
              <a:t>2021/1/16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5A38BCA-BFF5-4553-AB27-BFD8FD283EDF}" type="slidenum">
              <a:rPr lang="zh-TW" altLang="en-US" smtClean="0"/>
              <a:t>‹#›</a:t>
            </a:fld>
            <a:endParaRPr lang="zh-TW" altLang="en-US"/>
          </a:p>
        </p:txBody>
      </p:sp>
    </p:spTree>
    <p:extLst>
      <p:ext uri="{BB962C8B-B14F-4D97-AF65-F5344CB8AC3E}">
        <p14:creationId xmlns:p14="http://schemas.microsoft.com/office/powerpoint/2010/main" val="391857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3305176"/>
            <a:ext cx="7772400" cy="1021556"/>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4991ECD4-E78B-42B8-B813-C7912329EBFA}" type="datetimeFigureOut">
              <a:rPr lang="zh-TW" altLang="en-US" smtClean="0"/>
              <a:t>2021/1/16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5A38BCA-BFF5-4553-AB27-BFD8FD283EDF}" type="slidenum">
              <a:rPr lang="zh-TW" altLang="en-US" smtClean="0"/>
              <a:t>‹#›</a:t>
            </a:fld>
            <a:endParaRPr lang="zh-TW" altLang="en-US"/>
          </a:p>
        </p:txBody>
      </p:sp>
    </p:spTree>
    <p:extLst>
      <p:ext uri="{BB962C8B-B14F-4D97-AF65-F5344CB8AC3E}">
        <p14:creationId xmlns:p14="http://schemas.microsoft.com/office/powerpoint/2010/main" val="1152204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4991ECD4-E78B-42B8-B813-C7912329EBFA}" type="datetimeFigureOut">
              <a:rPr lang="zh-TW" altLang="en-US" smtClean="0"/>
              <a:t>2021/1/16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5A38BCA-BFF5-4553-AB27-BFD8FD283EDF}" type="slidenum">
              <a:rPr lang="zh-TW" altLang="en-US" smtClean="0"/>
              <a:t>‹#›</a:t>
            </a:fld>
            <a:endParaRPr lang="zh-TW" altLang="en-US"/>
          </a:p>
        </p:txBody>
      </p:sp>
    </p:spTree>
    <p:extLst>
      <p:ext uri="{BB962C8B-B14F-4D97-AF65-F5344CB8AC3E}">
        <p14:creationId xmlns:p14="http://schemas.microsoft.com/office/powerpoint/2010/main" val="4204389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4991ECD4-E78B-42B8-B813-C7912329EBFA}" type="datetimeFigureOut">
              <a:rPr lang="zh-TW" altLang="en-US" smtClean="0"/>
              <a:t>2021/1/16</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45A38BCA-BFF5-4553-AB27-BFD8FD283EDF}" type="slidenum">
              <a:rPr lang="zh-TW" altLang="en-US" smtClean="0"/>
              <a:t>‹#›</a:t>
            </a:fld>
            <a:endParaRPr lang="zh-TW" altLang="en-US"/>
          </a:p>
        </p:txBody>
      </p:sp>
    </p:spTree>
    <p:extLst>
      <p:ext uri="{BB962C8B-B14F-4D97-AF65-F5344CB8AC3E}">
        <p14:creationId xmlns:p14="http://schemas.microsoft.com/office/powerpoint/2010/main" val="1236578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4991ECD4-E78B-42B8-B813-C7912329EBFA}" type="datetimeFigureOut">
              <a:rPr lang="zh-TW" altLang="en-US" smtClean="0"/>
              <a:t>2021/1/16</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45A38BCA-BFF5-4553-AB27-BFD8FD283EDF}" type="slidenum">
              <a:rPr lang="zh-TW" altLang="en-US" smtClean="0"/>
              <a:t>‹#›</a:t>
            </a:fld>
            <a:endParaRPr lang="zh-TW" altLang="en-US"/>
          </a:p>
        </p:txBody>
      </p:sp>
    </p:spTree>
    <p:extLst>
      <p:ext uri="{BB962C8B-B14F-4D97-AF65-F5344CB8AC3E}">
        <p14:creationId xmlns:p14="http://schemas.microsoft.com/office/powerpoint/2010/main" val="1906349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4991ECD4-E78B-42B8-B813-C7912329EBFA}" type="datetimeFigureOut">
              <a:rPr lang="zh-TW" altLang="en-US" smtClean="0"/>
              <a:t>2021/1/16</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45A38BCA-BFF5-4553-AB27-BFD8FD283EDF}" type="slidenum">
              <a:rPr lang="zh-TW" altLang="en-US" smtClean="0"/>
              <a:t>‹#›</a:t>
            </a:fld>
            <a:endParaRPr lang="zh-TW" altLang="en-US"/>
          </a:p>
        </p:txBody>
      </p:sp>
    </p:spTree>
    <p:extLst>
      <p:ext uri="{BB962C8B-B14F-4D97-AF65-F5344CB8AC3E}">
        <p14:creationId xmlns:p14="http://schemas.microsoft.com/office/powerpoint/2010/main" val="1639414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04787"/>
            <a:ext cx="3008313" cy="871538"/>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4991ECD4-E78B-42B8-B813-C7912329EBFA}" type="datetimeFigureOut">
              <a:rPr lang="zh-TW" altLang="en-US" smtClean="0"/>
              <a:t>2021/1/16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5A38BCA-BFF5-4553-AB27-BFD8FD283EDF}" type="slidenum">
              <a:rPr lang="zh-TW" altLang="en-US" smtClean="0"/>
              <a:t>‹#›</a:t>
            </a:fld>
            <a:endParaRPr lang="zh-TW" altLang="en-US"/>
          </a:p>
        </p:txBody>
      </p:sp>
    </p:spTree>
    <p:extLst>
      <p:ext uri="{BB962C8B-B14F-4D97-AF65-F5344CB8AC3E}">
        <p14:creationId xmlns:p14="http://schemas.microsoft.com/office/powerpoint/2010/main" val="2453608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3600450"/>
            <a:ext cx="5486400" cy="425054"/>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4991ECD4-E78B-42B8-B813-C7912329EBFA}" type="datetimeFigureOut">
              <a:rPr lang="zh-TW" altLang="en-US" smtClean="0"/>
              <a:t>2021/1/16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5A38BCA-BFF5-4553-AB27-BFD8FD283EDF}" type="slidenum">
              <a:rPr lang="zh-TW" altLang="en-US" smtClean="0"/>
              <a:t>‹#›</a:t>
            </a:fld>
            <a:endParaRPr lang="zh-TW" altLang="en-US"/>
          </a:p>
        </p:txBody>
      </p:sp>
    </p:spTree>
    <p:extLst>
      <p:ext uri="{BB962C8B-B14F-4D97-AF65-F5344CB8AC3E}">
        <p14:creationId xmlns:p14="http://schemas.microsoft.com/office/powerpoint/2010/main" val="2361453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991ECD4-E78B-42B8-B813-C7912329EBFA}" type="datetimeFigureOut">
              <a:rPr lang="zh-TW" altLang="en-US" smtClean="0"/>
              <a:t>2021/1/16</a:t>
            </a:fld>
            <a:endParaRPr lang="zh-TW" altLang="en-US"/>
          </a:p>
        </p:txBody>
      </p:sp>
      <p:sp>
        <p:nvSpPr>
          <p:cNvPr id="5" name="頁尾版面配置區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5A38BCA-BFF5-4553-AB27-BFD8FD283EDF}" type="slidenum">
              <a:rPr lang="zh-TW" altLang="en-US" smtClean="0"/>
              <a:t>‹#›</a:t>
            </a:fld>
            <a:endParaRPr lang="zh-TW" altLang="en-US"/>
          </a:p>
        </p:txBody>
      </p:sp>
    </p:spTree>
    <p:extLst>
      <p:ext uri="{BB962C8B-B14F-4D97-AF65-F5344CB8AC3E}">
        <p14:creationId xmlns:p14="http://schemas.microsoft.com/office/powerpoint/2010/main" val="3394555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920"/>
            <a:ext cx="9145016" cy="5234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411188" y="411510"/>
            <a:ext cx="6480720" cy="1446550"/>
          </a:xfrm>
          <a:prstGeom prst="rect">
            <a:avLst/>
          </a:prstGeom>
        </p:spPr>
        <p:txBody>
          <a:bodyPr wrap="square">
            <a:spAutoFit/>
          </a:bodyPr>
          <a:lstStyle/>
          <a:p>
            <a:r>
              <a:rPr lang="en-US" altLang="zh-TW" sz="4400" b="1" dirty="0"/>
              <a:t>Act, and Count Your Cost</a:t>
            </a:r>
            <a:endParaRPr lang="zh-TW" altLang="zh-TW" sz="4400" dirty="0"/>
          </a:p>
          <a:p>
            <a:r>
              <a:rPr lang="en-US" altLang="zh-TW" sz="4400" b="1" dirty="0"/>
              <a:t>    </a:t>
            </a:r>
            <a:r>
              <a:rPr lang="zh-TW" altLang="zh-TW" sz="4400" b="1" dirty="0"/>
              <a:t>行動</a:t>
            </a:r>
            <a:r>
              <a:rPr lang="en-US" altLang="zh-TW" sz="4400" b="1" dirty="0"/>
              <a:t>, </a:t>
            </a:r>
            <a:r>
              <a:rPr lang="zh-TW" altLang="zh-TW" sz="4400" b="1" dirty="0"/>
              <a:t>計算你的成本</a:t>
            </a:r>
            <a:endParaRPr lang="zh-TW" altLang="zh-TW" sz="4400" dirty="0"/>
          </a:p>
        </p:txBody>
      </p:sp>
      <p:sp>
        <p:nvSpPr>
          <p:cNvPr id="3" name="矩形 2"/>
          <p:cNvSpPr/>
          <p:nvPr/>
        </p:nvSpPr>
        <p:spPr>
          <a:xfrm>
            <a:off x="1332148" y="4299942"/>
            <a:ext cx="6480720" cy="400110"/>
          </a:xfrm>
          <a:prstGeom prst="rect">
            <a:avLst/>
          </a:prstGeom>
        </p:spPr>
        <p:txBody>
          <a:bodyPr wrap="square">
            <a:spAutoFit/>
          </a:bodyPr>
          <a:lstStyle/>
          <a:p>
            <a:r>
              <a:rPr lang="en-US" altLang="zh-TW" sz="2000" b="1" dirty="0">
                <a:solidFill>
                  <a:schemeClr val="bg1"/>
                </a:solidFill>
              </a:rPr>
              <a:t>1/17/2021  Rev. Joseph Chang BOLGPC </a:t>
            </a:r>
            <a:r>
              <a:rPr lang="zh-TW" altLang="en-US" sz="2000" b="1" dirty="0">
                <a:solidFill>
                  <a:schemeClr val="bg1"/>
                </a:solidFill>
              </a:rPr>
              <a:t>爾灣大公園靈糧堂</a:t>
            </a:r>
          </a:p>
        </p:txBody>
      </p:sp>
    </p:spTree>
    <p:extLst>
      <p:ext uri="{BB962C8B-B14F-4D97-AF65-F5344CB8AC3E}">
        <p14:creationId xmlns:p14="http://schemas.microsoft.com/office/powerpoint/2010/main" val="2564670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1560" y="195486"/>
            <a:ext cx="4852034" cy="830997"/>
          </a:xfrm>
          <a:prstGeom prst="rect">
            <a:avLst/>
          </a:prstGeom>
        </p:spPr>
        <p:txBody>
          <a:bodyPr wrap="none">
            <a:spAutoFit/>
          </a:bodyPr>
          <a:lstStyle/>
          <a:p>
            <a:r>
              <a:rPr lang="en-US" altLang="zh-TW" sz="2400" b="1" dirty="0">
                <a:solidFill>
                  <a:srgbClr val="FF0000"/>
                </a:solidFill>
                <a:sym typeface="Wingdings"/>
              </a:rPr>
              <a:t></a:t>
            </a:r>
            <a:r>
              <a:rPr lang="en-US" altLang="zh-TW" sz="2400" b="1" dirty="0"/>
              <a:t>God is also a God of drastic action:</a:t>
            </a:r>
          </a:p>
          <a:p>
            <a:r>
              <a:rPr lang="en-US" altLang="zh-TW" sz="2400" b="1" dirty="0"/>
              <a:t>     </a:t>
            </a:r>
            <a:r>
              <a:rPr lang="zh-TW" altLang="zh-TW" sz="2400" b="1" dirty="0"/>
              <a:t>神也是一個採取極端作為的神</a:t>
            </a:r>
            <a:r>
              <a:rPr lang="en-US" altLang="zh-TW" sz="2400" b="1" dirty="0"/>
              <a:t>:</a:t>
            </a:r>
            <a:endParaRPr lang="zh-TW" altLang="zh-TW" sz="2400" b="1" dirty="0"/>
          </a:p>
        </p:txBody>
      </p:sp>
      <p:sp>
        <p:nvSpPr>
          <p:cNvPr id="3" name="矩形 2"/>
          <p:cNvSpPr/>
          <p:nvPr/>
        </p:nvSpPr>
        <p:spPr>
          <a:xfrm>
            <a:off x="673348" y="1131590"/>
            <a:ext cx="8352928" cy="1938992"/>
          </a:xfrm>
          <a:prstGeom prst="rect">
            <a:avLst/>
          </a:prstGeom>
        </p:spPr>
        <p:txBody>
          <a:bodyPr wrap="square">
            <a:spAutoFit/>
          </a:bodyPr>
          <a:lstStyle/>
          <a:p>
            <a:r>
              <a:rPr lang="en-US" altLang="zh-TW" sz="2400" b="1" baseline="30000" dirty="0"/>
              <a:t>10</a:t>
            </a:r>
            <a:r>
              <a:rPr lang="zh-TW" altLang="zh-TW" sz="2400" b="1" dirty="0"/>
              <a:t>看哪，我今日立你在列邦列國之上，為要施行拔出、拆毀、毀壞、傾覆，又要建立、栽植。【耶</a:t>
            </a:r>
            <a:r>
              <a:rPr lang="en-US" altLang="zh-TW" sz="2400" b="1" dirty="0"/>
              <a:t> 1:10</a:t>
            </a:r>
            <a:r>
              <a:rPr lang="zh-TW" altLang="zh-TW" sz="2400" b="1" dirty="0"/>
              <a:t>】</a:t>
            </a:r>
            <a:br>
              <a:rPr lang="en-US" altLang="zh-TW" sz="2400" b="1" dirty="0"/>
            </a:br>
            <a:r>
              <a:rPr lang="en-US" altLang="zh-TW" sz="2400" b="1" baseline="30000" dirty="0"/>
              <a:t>10</a:t>
            </a:r>
            <a:r>
              <a:rPr lang="en-US" altLang="zh-TW" sz="2400" b="1" dirty="0"/>
              <a:t>See, I have set you this day over nations and over kingdoms, to pluck up and to break down, to destroy and to overthrow, to build and to plant." </a:t>
            </a:r>
            <a:r>
              <a:rPr lang="zh-TW" altLang="zh-TW" sz="2400" b="1" dirty="0"/>
              <a:t>【</a:t>
            </a:r>
            <a:r>
              <a:rPr lang="en-US" altLang="zh-TW" sz="2400" b="1" dirty="0" err="1"/>
              <a:t>Jer</a:t>
            </a:r>
            <a:r>
              <a:rPr lang="en-US" altLang="zh-TW" sz="2400" b="1" dirty="0"/>
              <a:t> 1:10</a:t>
            </a:r>
            <a:r>
              <a:rPr lang="zh-TW" altLang="zh-TW" sz="2400" b="1" dirty="0"/>
              <a:t>】</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5567" y="2931790"/>
            <a:ext cx="2448272" cy="1836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989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846929"/>
            <a:ext cx="2141562" cy="1795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734" y="2509611"/>
            <a:ext cx="2023783" cy="2222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647056" y="1309282"/>
            <a:ext cx="7839120" cy="1200329"/>
          </a:xfrm>
          <a:prstGeom prst="rect">
            <a:avLst/>
          </a:prstGeom>
        </p:spPr>
        <p:txBody>
          <a:bodyPr wrap="square">
            <a:spAutoFit/>
          </a:bodyPr>
          <a:lstStyle/>
          <a:p>
            <a:r>
              <a:rPr lang="zh-TW" altLang="en-US" sz="2400" b="1" dirty="0">
                <a:solidFill>
                  <a:srgbClr val="FF0000"/>
                </a:solidFill>
              </a:rPr>
              <a:t>→</a:t>
            </a:r>
            <a:r>
              <a:rPr lang="zh-TW" altLang="zh-TW" sz="2400" b="1" dirty="0"/>
              <a:t>南國猶大被滅</a:t>
            </a:r>
            <a:r>
              <a:rPr lang="en-US" altLang="zh-TW" sz="2400" b="1" dirty="0"/>
              <a:t>, </a:t>
            </a:r>
            <a:r>
              <a:rPr lang="zh-TW" altLang="zh-TW" sz="2400" b="1" dirty="0"/>
              <a:t>被擄到巴比倫去</a:t>
            </a:r>
            <a:r>
              <a:rPr lang="en-US" altLang="zh-TW" sz="2400" b="1" dirty="0"/>
              <a:t>.</a:t>
            </a:r>
          </a:p>
          <a:p>
            <a:r>
              <a:rPr lang="en-US" altLang="zh-TW" sz="2400" b="1" dirty="0"/>
              <a:t>    The southern kingdom of Judah was destroyed and taken </a:t>
            </a:r>
          </a:p>
          <a:p>
            <a:r>
              <a:rPr lang="en-US" altLang="zh-TW" sz="2400" b="1" dirty="0"/>
              <a:t>    captive to Babylon.</a:t>
            </a:r>
            <a:endParaRPr lang="zh-TW" altLang="en-US" sz="2400" b="1" dirty="0"/>
          </a:p>
        </p:txBody>
      </p:sp>
      <p:sp>
        <p:nvSpPr>
          <p:cNvPr id="3" name="矩形 2"/>
          <p:cNvSpPr/>
          <p:nvPr/>
        </p:nvSpPr>
        <p:spPr>
          <a:xfrm>
            <a:off x="377481" y="267494"/>
            <a:ext cx="8108695" cy="830997"/>
          </a:xfrm>
          <a:prstGeom prst="rect">
            <a:avLst/>
          </a:prstGeom>
        </p:spPr>
        <p:txBody>
          <a:bodyPr wrap="none">
            <a:spAutoFit/>
          </a:bodyPr>
          <a:lstStyle/>
          <a:p>
            <a:r>
              <a:rPr lang="zh-TW" altLang="en-US" sz="2400" b="1" dirty="0">
                <a:solidFill>
                  <a:srgbClr val="FF0000"/>
                </a:solidFill>
                <a:sym typeface="Wingdings"/>
              </a:rPr>
              <a:t></a:t>
            </a:r>
            <a:r>
              <a:rPr lang="zh-TW" altLang="zh-TW" sz="2400" b="1" dirty="0"/>
              <a:t>拆毀</a:t>
            </a:r>
            <a:r>
              <a:rPr lang="en-US" altLang="zh-TW" sz="2400" b="1" dirty="0"/>
              <a:t>, </a:t>
            </a:r>
            <a:r>
              <a:rPr lang="zh-TW" altLang="zh-TW" sz="2400" b="1" dirty="0"/>
              <a:t>毀壞</a:t>
            </a:r>
            <a:r>
              <a:rPr lang="en-US" altLang="zh-TW" sz="2400" b="1" dirty="0"/>
              <a:t>, </a:t>
            </a:r>
            <a:r>
              <a:rPr lang="zh-TW" altLang="zh-TW" sz="2400" b="1" dirty="0"/>
              <a:t>傾覆</a:t>
            </a:r>
            <a:endParaRPr lang="en-US" altLang="zh-TW" sz="2400" b="1" dirty="0"/>
          </a:p>
          <a:p>
            <a:r>
              <a:rPr lang="en-US" altLang="zh-TW" sz="2400" b="1" dirty="0"/>
              <a:t>    to pluck up and to break down, to destroy and to overthrow</a:t>
            </a:r>
            <a:endParaRPr lang="zh-TW" altLang="en-US" sz="2400" b="1" dirty="0"/>
          </a:p>
        </p:txBody>
      </p:sp>
    </p:spTree>
    <p:extLst>
      <p:ext uri="{BB962C8B-B14F-4D97-AF65-F5344CB8AC3E}">
        <p14:creationId xmlns:p14="http://schemas.microsoft.com/office/powerpoint/2010/main" val="1810995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777545"/>
            <a:ext cx="2160240"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5165" y="567358"/>
            <a:ext cx="2259496" cy="150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2491941"/>
            <a:ext cx="3140215" cy="1766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9992" y="2600085"/>
            <a:ext cx="3021032" cy="1944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8144" y="697775"/>
            <a:ext cx="1940912" cy="1455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1043608" y="4435648"/>
            <a:ext cx="2464906" cy="400110"/>
          </a:xfrm>
          <a:prstGeom prst="rect">
            <a:avLst/>
          </a:prstGeom>
        </p:spPr>
        <p:txBody>
          <a:bodyPr wrap="none">
            <a:spAutoFit/>
          </a:bodyPr>
          <a:lstStyle/>
          <a:p>
            <a:r>
              <a:rPr lang="en-US" altLang="zh-TW" sz="2000" b="1" dirty="0"/>
              <a:t>Billy Graham Crusade</a:t>
            </a:r>
            <a:endParaRPr lang="zh-TW" altLang="en-US" sz="2000" b="1" dirty="0"/>
          </a:p>
        </p:txBody>
      </p:sp>
    </p:spTree>
    <p:extLst>
      <p:ext uri="{BB962C8B-B14F-4D97-AF65-F5344CB8AC3E}">
        <p14:creationId xmlns:p14="http://schemas.microsoft.com/office/powerpoint/2010/main" val="197230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904" y="843558"/>
            <a:ext cx="4086674"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46829" y="2342206"/>
            <a:ext cx="2236061" cy="400110"/>
          </a:xfrm>
          <a:prstGeom prst="rect">
            <a:avLst/>
          </a:prstGeom>
          <a:solidFill>
            <a:schemeClr val="bg1"/>
          </a:solidFill>
          <a:ln w="12700">
            <a:solidFill>
              <a:srgbClr val="FF0000"/>
            </a:solidFill>
          </a:ln>
        </p:spPr>
        <p:txBody>
          <a:bodyPr wrap="none">
            <a:spAutoFit/>
          </a:bodyPr>
          <a:lstStyle/>
          <a:p>
            <a:r>
              <a:rPr lang="en-US" altLang="zh-TW" sz="2000" b="1" dirty="0"/>
              <a:t>account suspended</a:t>
            </a:r>
            <a:endParaRPr lang="zh-TW" altLang="en-US" sz="2000" b="1"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952184"/>
            <a:ext cx="3960440" cy="2219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6144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7041" y="2499742"/>
            <a:ext cx="3966564" cy="232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7040" y="267494"/>
            <a:ext cx="3966565"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297040" y="2021979"/>
            <a:ext cx="690783" cy="288032"/>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160904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5" y="1550543"/>
            <a:ext cx="3456384" cy="194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2729" y="1550543"/>
            <a:ext cx="3441414" cy="1935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5838403" y="3651870"/>
            <a:ext cx="1211614" cy="400110"/>
          </a:xfrm>
          <a:prstGeom prst="rect">
            <a:avLst/>
          </a:prstGeom>
        </p:spPr>
        <p:txBody>
          <a:bodyPr wrap="none">
            <a:spAutoFit/>
          </a:bodyPr>
          <a:lstStyle/>
          <a:p>
            <a:r>
              <a:rPr lang="en-US" altLang="zh-TW" sz="2000" b="1" dirty="0"/>
              <a:t>Telegram </a:t>
            </a:r>
            <a:endParaRPr lang="zh-TW" altLang="en-US" sz="2000" b="1" dirty="0"/>
          </a:p>
        </p:txBody>
      </p:sp>
    </p:spTree>
    <p:extLst>
      <p:ext uri="{BB962C8B-B14F-4D97-AF65-F5344CB8AC3E}">
        <p14:creationId xmlns:p14="http://schemas.microsoft.com/office/powerpoint/2010/main" val="134465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14238" y="483518"/>
            <a:ext cx="8406233" cy="3785652"/>
          </a:xfrm>
          <a:prstGeom prst="rect">
            <a:avLst/>
          </a:prstGeom>
        </p:spPr>
        <p:txBody>
          <a:bodyPr wrap="square">
            <a:spAutoFit/>
          </a:bodyPr>
          <a:lstStyle/>
          <a:p>
            <a:r>
              <a:rPr lang="en-US" altLang="zh-TW" sz="2400" b="1" baseline="30000" dirty="0"/>
              <a:t>29</a:t>
            </a:r>
            <a:r>
              <a:rPr lang="zh-TW" altLang="zh-TW" sz="2400" b="1" dirty="0"/>
              <a:t>猶大王亞撒三十八年，暗利的兒子亞哈登基作了以色列王。暗利的兒子亞哈在撒瑪利亞作以色列王二十二年。</a:t>
            </a:r>
            <a:r>
              <a:rPr lang="en-US" altLang="zh-TW" sz="2400" b="1" baseline="30000" dirty="0"/>
              <a:t>30</a:t>
            </a:r>
            <a:r>
              <a:rPr lang="zh-TW" altLang="zh-TW" sz="2400" b="1" dirty="0"/>
              <a:t>暗利的兒子亞哈行耶和華眼中看為惡的事，比他以前的列王更甚，</a:t>
            </a:r>
            <a:r>
              <a:rPr lang="en-US" altLang="zh-TW" sz="2400" b="1" baseline="30000" dirty="0"/>
              <a:t>31</a:t>
            </a:r>
            <a:r>
              <a:rPr lang="zh-TW" altLang="zh-TW" sz="2400" b="1" dirty="0"/>
              <a:t>犯了尼八的兒子耶羅波安所犯的罪；他還以為輕，</a:t>
            </a:r>
            <a:endParaRPr lang="en-US" altLang="zh-TW" sz="2400" b="1" dirty="0"/>
          </a:p>
          <a:p>
            <a:r>
              <a:rPr lang="en-US" altLang="zh-TW" sz="2400" b="1" baseline="30000" dirty="0"/>
              <a:t>29</a:t>
            </a:r>
            <a:r>
              <a:rPr lang="en-US" altLang="zh-TW" sz="2400" b="1" dirty="0"/>
              <a:t>In the thirty- eighth year of </a:t>
            </a:r>
            <a:r>
              <a:rPr lang="en-US" altLang="zh-TW" sz="2400" b="1" dirty="0" err="1"/>
              <a:t>Asa</a:t>
            </a:r>
            <a:r>
              <a:rPr lang="en-US" altLang="zh-TW" sz="2400" b="1" dirty="0"/>
              <a:t> king of Judah, Ahab the son of </a:t>
            </a:r>
            <a:r>
              <a:rPr lang="en-US" altLang="zh-TW" sz="2400" b="1" dirty="0" err="1"/>
              <a:t>Omri</a:t>
            </a:r>
            <a:r>
              <a:rPr lang="en-US" altLang="zh-TW" sz="2400" b="1" dirty="0"/>
              <a:t> began to reign over Israel, and Ahab the son of </a:t>
            </a:r>
            <a:r>
              <a:rPr lang="en-US" altLang="zh-TW" sz="2400" b="1" dirty="0" err="1"/>
              <a:t>Omri</a:t>
            </a:r>
            <a:r>
              <a:rPr lang="en-US" altLang="zh-TW" sz="2400" b="1" dirty="0"/>
              <a:t> reigned over Israel in Samaria twenty-two years. </a:t>
            </a:r>
            <a:r>
              <a:rPr lang="en-US" altLang="zh-TW" sz="2400" b="1" baseline="30000" dirty="0"/>
              <a:t>30</a:t>
            </a:r>
            <a:r>
              <a:rPr lang="en-US" altLang="zh-TW" sz="2400" b="1" dirty="0"/>
              <a:t>And Ahab the son of </a:t>
            </a:r>
            <a:r>
              <a:rPr lang="en-US" altLang="zh-TW" sz="2400" b="1" dirty="0" err="1"/>
              <a:t>Omri</a:t>
            </a:r>
            <a:r>
              <a:rPr lang="en-US" altLang="zh-TW" sz="2400" b="1" dirty="0"/>
              <a:t> did evil in the sight of the Lord, more than all who were before him. </a:t>
            </a:r>
            <a:r>
              <a:rPr lang="en-US" altLang="zh-TW" sz="2400" b="1" baseline="30000" dirty="0"/>
              <a:t>31</a:t>
            </a:r>
            <a:r>
              <a:rPr lang="en-US" altLang="zh-TW" sz="2400" b="1" dirty="0"/>
              <a:t>And as if it had been a light thing for him to walk in the sins of Jeroboam the son of </a:t>
            </a:r>
            <a:r>
              <a:rPr lang="en-US" altLang="zh-TW" sz="2400" b="1" dirty="0" err="1"/>
              <a:t>Nebat</a:t>
            </a:r>
            <a:r>
              <a:rPr lang="en-US" altLang="zh-TW" sz="2400" b="1" dirty="0"/>
              <a:t>,</a:t>
            </a:r>
            <a:endParaRPr lang="zh-TW" altLang="en-US" sz="2400" b="1" dirty="0"/>
          </a:p>
        </p:txBody>
      </p:sp>
    </p:spTree>
    <p:extLst>
      <p:ext uri="{BB962C8B-B14F-4D97-AF65-F5344CB8AC3E}">
        <p14:creationId xmlns:p14="http://schemas.microsoft.com/office/powerpoint/2010/main" val="188360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123478"/>
            <a:ext cx="8352928" cy="2308324"/>
          </a:xfrm>
          <a:prstGeom prst="rect">
            <a:avLst/>
          </a:prstGeom>
        </p:spPr>
        <p:txBody>
          <a:bodyPr wrap="square">
            <a:spAutoFit/>
          </a:bodyPr>
          <a:lstStyle/>
          <a:p>
            <a:r>
              <a:rPr lang="zh-TW" altLang="zh-TW" sz="2400" b="1" dirty="0"/>
              <a:t>，又娶了西頓王謁巴力的女兒耶洗別為妻，去事奉敬拜巴力，</a:t>
            </a:r>
            <a:r>
              <a:rPr lang="en-US" altLang="zh-TW" sz="2400" b="1" baseline="30000" dirty="0"/>
              <a:t>32</a:t>
            </a:r>
            <a:r>
              <a:rPr lang="zh-TW" altLang="zh-TW" sz="2400" b="1" dirty="0"/>
              <a:t>在撒瑪利亞建造巴力的廟，在廟裡為巴力築壇。</a:t>
            </a:r>
            <a:endParaRPr lang="en-US" altLang="zh-TW" sz="2400" b="1" dirty="0"/>
          </a:p>
          <a:p>
            <a:r>
              <a:rPr lang="en-US" altLang="zh-TW" sz="2400" b="1" dirty="0"/>
              <a:t> he took for his wife Jezebel the daughter of </a:t>
            </a:r>
            <a:r>
              <a:rPr lang="en-US" altLang="zh-TW" sz="2400" b="1" dirty="0" err="1"/>
              <a:t>Ethbaal</a:t>
            </a:r>
            <a:r>
              <a:rPr lang="en-US" altLang="zh-TW" sz="2400" b="1" dirty="0"/>
              <a:t> king of the </a:t>
            </a:r>
            <a:r>
              <a:rPr lang="en-US" altLang="zh-TW" sz="2400" b="1" dirty="0" err="1"/>
              <a:t>Sidonians</a:t>
            </a:r>
            <a:r>
              <a:rPr lang="en-US" altLang="zh-TW" sz="2400" b="1" dirty="0"/>
              <a:t>, and went and served Baal and worshiped him. </a:t>
            </a:r>
            <a:r>
              <a:rPr lang="en-US" altLang="zh-TW" sz="2400" b="1" baseline="30000" dirty="0"/>
              <a:t>32</a:t>
            </a:r>
            <a:r>
              <a:rPr lang="en-US" altLang="zh-TW" sz="2400" b="1" dirty="0"/>
              <a:t>He </a:t>
            </a:r>
          </a:p>
          <a:p>
            <a:r>
              <a:rPr lang="en-US" altLang="zh-TW" sz="2400" b="1" dirty="0"/>
              <a:t>erected an altar for Baal in the house of Baal, which he built in Samaria. </a:t>
            </a:r>
            <a:endParaRPr lang="zh-TW" altLang="en-US" sz="2400" b="1"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2319425"/>
            <a:ext cx="1906782" cy="2209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3" y="2283719"/>
            <a:ext cx="1944215" cy="2322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2306874"/>
            <a:ext cx="1931050" cy="2299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7878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339502"/>
            <a:ext cx="8208912" cy="4524315"/>
          </a:xfrm>
          <a:prstGeom prst="rect">
            <a:avLst/>
          </a:prstGeom>
        </p:spPr>
        <p:txBody>
          <a:bodyPr wrap="square">
            <a:spAutoFit/>
          </a:bodyPr>
          <a:lstStyle/>
          <a:p>
            <a:r>
              <a:rPr lang="en-US" altLang="zh-TW" sz="2400" b="1" baseline="30000" dirty="0"/>
              <a:t>33</a:t>
            </a:r>
            <a:r>
              <a:rPr lang="zh-TW" altLang="zh-TW" sz="2400" b="1" dirty="0"/>
              <a:t>亞哈又做亞舍拉，他所行的惹耶和華</a:t>
            </a:r>
            <a:r>
              <a:rPr lang="en-US" altLang="zh-TW" sz="2400" b="1" dirty="0"/>
              <a:t>─</a:t>
            </a:r>
            <a:r>
              <a:rPr lang="zh-TW" altLang="zh-TW" sz="2400" b="1" dirty="0"/>
              <a:t>以色列　 神的怒氣，比他以前的以色列諸王更甚。</a:t>
            </a:r>
            <a:r>
              <a:rPr lang="en-US" altLang="zh-TW" sz="2400" b="1" baseline="30000" dirty="0"/>
              <a:t>34</a:t>
            </a:r>
            <a:r>
              <a:rPr lang="zh-TW" altLang="zh-TW" sz="2400" b="1" dirty="0"/>
              <a:t>亞哈在位的時候，有伯特利人希伊勒重修耶利哥城；立根基的時候，喪了長子亞比蘭；安門的時候，喪了幼子西割，正如耶和華藉嫩的兒子約書亞所說的話。【王上</a:t>
            </a:r>
            <a:r>
              <a:rPr lang="en-US" altLang="zh-TW" sz="2400" b="1" dirty="0"/>
              <a:t> 16:29~34</a:t>
            </a:r>
            <a:r>
              <a:rPr lang="zh-TW" altLang="zh-TW" sz="2400" b="1" dirty="0"/>
              <a:t>】</a:t>
            </a:r>
            <a:br>
              <a:rPr lang="en-US" altLang="zh-TW" sz="2400" b="1" dirty="0"/>
            </a:br>
            <a:r>
              <a:rPr lang="en-US" altLang="zh-TW" sz="2400" b="1" baseline="30000" dirty="0"/>
              <a:t>33</a:t>
            </a:r>
            <a:r>
              <a:rPr lang="en-US" altLang="zh-TW" sz="2400" b="1" dirty="0"/>
              <a:t>And Ahab made an </a:t>
            </a:r>
            <a:r>
              <a:rPr lang="en-US" altLang="zh-TW" sz="2400" b="1" dirty="0" err="1"/>
              <a:t>Asherah</a:t>
            </a:r>
            <a:r>
              <a:rPr lang="en-US" altLang="zh-TW" sz="2400" b="1" dirty="0"/>
              <a:t>. Ahab did more to provoke the Lord, the God of Israel, to anger than all the kings of Israel who were before him. </a:t>
            </a:r>
            <a:r>
              <a:rPr lang="en-US" altLang="zh-TW" sz="2400" b="1" baseline="30000" dirty="0"/>
              <a:t>34</a:t>
            </a:r>
            <a:r>
              <a:rPr lang="en-US" altLang="zh-TW" sz="2400" b="1" dirty="0"/>
              <a:t>In his days </a:t>
            </a:r>
            <a:r>
              <a:rPr lang="en-US" altLang="zh-TW" sz="2400" b="1" dirty="0" err="1"/>
              <a:t>Hiel</a:t>
            </a:r>
            <a:r>
              <a:rPr lang="en-US" altLang="zh-TW" sz="2400" b="1" dirty="0"/>
              <a:t> of Bethel built Jericho.</a:t>
            </a:r>
            <a:endParaRPr lang="zh-TW" altLang="en-US" sz="2400" b="1" dirty="0"/>
          </a:p>
          <a:p>
            <a:r>
              <a:rPr lang="en-US" altLang="zh-TW" sz="2400" b="1" dirty="0"/>
              <a:t>He laid its foundation at the cost of </a:t>
            </a:r>
            <a:r>
              <a:rPr lang="en-US" altLang="zh-TW" sz="2400" b="1" dirty="0" err="1"/>
              <a:t>Abiram</a:t>
            </a:r>
            <a:r>
              <a:rPr lang="en-US" altLang="zh-TW" sz="2400" b="1" dirty="0"/>
              <a:t> his firstborn, and set up its gates at the cost of his youngest son </a:t>
            </a:r>
            <a:r>
              <a:rPr lang="en-US" altLang="zh-TW" sz="2400" b="1" dirty="0" err="1"/>
              <a:t>Segub</a:t>
            </a:r>
            <a:r>
              <a:rPr lang="en-US" altLang="zh-TW" sz="2400" b="1" dirty="0"/>
              <a:t>, according to the word of the </a:t>
            </a:r>
            <a:r>
              <a:rPr lang="en-US" altLang="zh-TW" sz="2400" b="1" dirty="0" err="1"/>
              <a:t>Lord,which</a:t>
            </a:r>
            <a:r>
              <a:rPr lang="en-US" altLang="zh-TW" sz="2400" b="1" dirty="0"/>
              <a:t> he spoke by Joshua the son of Nun. </a:t>
            </a:r>
            <a:r>
              <a:rPr lang="zh-TW" altLang="zh-TW" sz="2400" b="1" dirty="0"/>
              <a:t>【</a:t>
            </a:r>
            <a:r>
              <a:rPr lang="en-US" altLang="zh-TW" sz="2400" b="1" dirty="0"/>
              <a:t>1King 16:29~34</a:t>
            </a:r>
            <a:r>
              <a:rPr lang="zh-TW" altLang="zh-TW" sz="2400" b="1" dirty="0"/>
              <a:t>】</a:t>
            </a:r>
          </a:p>
        </p:txBody>
      </p:sp>
    </p:spTree>
    <p:extLst>
      <p:ext uri="{BB962C8B-B14F-4D97-AF65-F5344CB8AC3E}">
        <p14:creationId xmlns:p14="http://schemas.microsoft.com/office/powerpoint/2010/main" val="2120631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2102347"/>
            <a:ext cx="2432670" cy="243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647030" y="1059582"/>
            <a:ext cx="7957417" cy="1200329"/>
          </a:xfrm>
          <a:prstGeom prst="rect">
            <a:avLst/>
          </a:prstGeom>
        </p:spPr>
        <p:txBody>
          <a:bodyPr wrap="square">
            <a:spAutoFit/>
          </a:bodyPr>
          <a:lstStyle/>
          <a:p>
            <a:r>
              <a:rPr lang="zh-TW" altLang="en-US" sz="2400" b="1" dirty="0">
                <a:solidFill>
                  <a:srgbClr val="FF0000"/>
                </a:solidFill>
              </a:rPr>
              <a:t>→</a:t>
            </a:r>
            <a:r>
              <a:rPr lang="zh-TW" altLang="zh-TW" sz="2400" b="1" dirty="0"/>
              <a:t>神對跑到何烈山</a:t>
            </a:r>
            <a:r>
              <a:rPr lang="en-US" altLang="zh-TW" sz="2400" b="1" dirty="0"/>
              <a:t>, </a:t>
            </a:r>
            <a:r>
              <a:rPr lang="zh-TW" altLang="zh-TW" sz="2400" b="1" dirty="0"/>
              <a:t>躲在山洞裏面的以利亞這樣子說</a:t>
            </a:r>
            <a:r>
              <a:rPr lang="en-US" altLang="zh-TW" sz="2400" b="1" dirty="0"/>
              <a:t>:</a:t>
            </a:r>
          </a:p>
          <a:p>
            <a:r>
              <a:rPr lang="en-US" altLang="zh-TW" sz="2400" b="1" dirty="0"/>
              <a:t>  God said this to Elijah, who ran to Mount </a:t>
            </a:r>
            <a:r>
              <a:rPr lang="en-US" altLang="zh-TW" sz="2400" b="1" dirty="0" err="1"/>
              <a:t>Horeb</a:t>
            </a:r>
            <a:r>
              <a:rPr lang="en-US" altLang="zh-TW" sz="2400" b="1" dirty="0"/>
              <a:t> and hid </a:t>
            </a:r>
          </a:p>
          <a:p>
            <a:r>
              <a:rPr lang="en-US" altLang="zh-TW" sz="2400" b="1" dirty="0"/>
              <a:t>  in the cave.</a:t>
            </a:r>
            <a:endParaRPr lang="zh-TW" altLang="en-US" sz="2400" b="1" dirty="0"/>
          </a:p>
        </p:txBody>
      </p:sp>
      <p:sp>
        <p:nvSpPr>
          <p:cNvPr id="3" name="矩形 2"/>
          <p:cNvSpPr/>
          <p:nvPr/>
        </p:nvSpPr>
        <p:spPr>
          <a:xfrm>
            <a:off x="611560" y="339502"/>
            <a:ext cx="5844998" cy="492443"/>
          </a:xfrm>
          <a:prstGeom prst="rect">
            <a:avLst/>
          </a:prstGeom>
        </p:spPr>
        <p:txBody>
          <a:bodyPr wrap="none">
            <a:spAutoFit/>
          </a:bodyPr>
          <a:lstStyle/>
          <a:p>
            <a:r>
              <a:rPr lang="en-US" altLang="zh-TW" sz="2600" b="1" dirty="0">
                <a:solidFill>
                  <a:srgbClr val="FF0000"/>
                </a:solidFill>
              </a:rPr>
              <a:t>Q: </a:t>
            </a:r>
            <a:r>
              <a:rPr lang="zh-TW" altLang="en-US" sz="2600" b="1" dirty="0"/>
              <a:t>神的作法是甚麼</a:t>
            </a:r>
            <a:r>
              <a:rPr lang="en-US" altLang="zh-TW" sz="2600" b="1" dirty="0"/>
              <a:t>? What is God's way?</a:t>
            </a:r>
            <a:endParaRPr lang="zh-TW" altLang="en-US" sz="2600" b="1" dirty="0"/>
          </a:p>
        </p:txBody>
      </p:sp>
    </p:spTree>
    <p:extLst>
      <p:ext uri="{BB962C8B-B14F-4D97-AF65-F5344CB8AC3E}">
        <p14:creationId xmlns:p14="http://schemas.microsoft.com/office/powerpoint/2010/main" val="392860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47614" y="483518"/>
            <a:ext cx="7881986" cy="89255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TW" sz="2600" b="1" dirty="0">
                <a:solidFill>
                  <a:srgbClr val="FF0000"/>
                </a:solidFill>
              </a:rPr>
              <a:t>I. </a:t>
            </a:r>
            <a:r>
              <a:rPr lang="en-US" altLang="zh-TW" sz="2600" b="1" dirty="0"/>
              <a:t>God is a God of Action, especially in the turmoil time. </a:t>
            </a:r>
          </a:p>
          <a:p>
            <a:r>
              <a:rPr lang="en-US" altLang="zh-TW" sz="2600" b="1" dirty="0"/>
              <a:t>    </a:t>
            </a:r>
            <a:r>
              <a:rPr lang="zh-TW" altLang="zh-TW" sz="2600" b="1" dirty="0"/>
              <a:t>神是行動的神</a:t>
            </a:r>
            <a:r>
              <a:rPr lang="en-US" altLang="zh-TW" sz="2600" b="1" dirty="0"/>
              <a:t>, </a:t>
            </a:r>
            <a:r>
              <a:rPr lang="zh-TW" altLang="zh-TW" sz="2600" b="1" dirty="0"/>
              <a:t>特別是在亂世的時候</a:t>
            </a:r>
            <a:r>
              <a:rPr lang="en-US" altLang="zh-TW" sz="2600" b="1" dirty="0"/>
              <a:t>.</a:t>
            </a:r>
            <a:endParaRPr lang="zh-TW" altLang="zh-TW" sz="2600" dirty="0"/>
          </a:p>
        </p:txBody>
      </p:sp>
      <p:pic>
        <p:nvPicPr>
          <p:cNvPr id="717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6975" y="1707654"/>
            <a:ext cx="3243263" cy="324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8981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95536" y="267494"/>
            <a:ext cx="8352928" cy="3046988"/>
          </a:xfrm>
          <a:prstGeom prst="rect">
            <a:avLst/>
          </a:prstGeom>
        </p:spPr>
        <p:txBody>
          <a:bodyPr wrap="square">
            <a:spAutoFit/>
          </a:bodyPr>
          <a:lstStyle/>
          <a:p>
            <a:r>
              <a:rPr lang="en-US" altLang="zh-TW" sz="2400" b="1" dirty="0"/>
              <a:t> </a:t>
            </a:r>
            <a:r>
              <a:rPr lang="en-US" altLang="zh-TW" sz="2400" b="1" baseline="30000" dirty="0"/>
              <a:t>15</a:t>
            </a:r>
            <a:r>
              <a:rPr lang="zh-TW" altLang="zh-TW" sz="2400" b="1" dirty="0"/>
              <a:t>耶和華對他說：你回去，從曠野往大馬色去。到了那裡，就要膏哈薛作亞蘭王，</a:t>
            </a:r>
            <a:r>
              <a:rPr lang="en-US" altLang="zh-TW" sz="2400" b="1" baseline="30000" dirty="0"/>
              <a:t>16</a:t>
            </a:r>
            <a:r>
              <a:rPr lang="zh-TW" altLang="zh-TW" sz="2400" b="1" dirty="0"/>
              <a:t>又膏寧示的孫子耶戶作以色列王，並膏亞伯米何拉人沙法的兒子以利沙作先知接續你。</a:t>
            </a:r>
            <a:endParaRPr lang="en-US" altLang="zh-TW" sz="2400" b="1" dirty="0"/>
          </a:p>
          <a:p>
            <a:r>
              <a:rPr lang="en-US" altLang="zh-TW" sz="2400" b="1" baseline="30000" dirty="0"/>
              <a:t>15</a:t>
            </a:r>
            <a:r>
              <a:rPr lang="en-US" altLang="zh-TW" sz="2400" b="1" dirty="0"/>
              <a:t>And the Lord said to him, "Go, return on your way to the wilderness of Damascus. And when you arrive, you shall anoint </a:t>
            </a:r>
            <a:r>
              <a:rPr lang="en-US" altLang="zh-TW" sz="2400" b="1" dirty="0" err="1"/>
              <a:t>Hazael</a:t>
            </a:r>
            <a:r>
              <a:rPr lang="en-US" altLang="zh-TW" sz="2400" b="1" dirty="0"/>
              <a:t> to be king over Syria. </a:t>
            </a:r>
            <a:r>
              <a:rPr lang="en-US" altLang="zh-TW" sz="2400" b="1" baseline="30000" dirty="0"/>
              <a:t>16</a:t>
            </a:r>
            <a:r>
              <a:rPr lang="en-US" altLang="zh-TW" sz="2400" b="1" dirty="0"/>
              <a:t>And Jehu the son of </a:t>
            </a:r>
            <a:r>
              <a:rPr lang="en-US" altLang="zh-TW" sz="2400" b="1" dirty="0" err="1"/>
              <a:t>Nimshi</a:t>
            </a:r>
            <a:r>
              <a:rPr lang="en-US" altLang="zh-TW" sz="2400" b="1" dirty="0"/>
              <a:t> you shall anoint to be king over Israel, and Elisha the son of </a:t>
            </a:r>
            <a:r>
              <a:rPr lang="en-US" altLang="zh-TW" sz="2400" b="1" dirty="0" err="1"/>
              <a:t>Shaphat</a:t>
            </a:r>
            <a:r>
              <a:rPr lang="en-US" altLang="zh-TW" sz="2400" b="1" dirty="0"/>
              <a:t> of Abel-</a:t>
            </a:r>
            <a:r>
              <a:rPr lang="en-US" altLang="zh-TW" sz="2400" b="1" dirty="0" err="1"/>
              <a:t>meholah</a:t>
            </a:r>
            <a:r>
              <a:rPr lang="en-US" altLang="zh-TW" sz="2400" b="1" dirty="0"/>
              <a:t> you shall anoint to be prophet in your place. </a:t>
            </a:r>
            <a:endParaRPr lang="zh-TW" altLang="en-US" sz="2400" b="1"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3435846"/>
            <a:ext cx="3168352" cy="145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2480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394395"/>
            <a:ext cx="8280920" cy="3416320"/>
          </a:xfrm>
          <a:prstGeom prst="rect">
            <a:avLst/>
          </a:prstGeom>
        </p:spPr>
        <p:txBody>
          <a:bodyPr wrap="square">
            <a:spAutoFit/>
          </a:bodyPr>
          <a:lstStyle/>
          <a:p>
            <a:r>
              <a:rPr lang="en-US" altLang="zh-TW" sz="2400" b="1" baseline="30000" dirty="0"/>
              <a:t>17</a:t>
            </a:r>
            <a:r>
              <a:rPr lang="zh-TW" altLang="zh-TW" sz="2400" b="1" dirty="0"/>
              <a:t>將來躲避哈薛之刀的，必被耶戶所殺；躲避耶戶之刀的，必被以利沙所殺。</a:t>
            </a:r>
            <a:r>
              <a:rPr lang="en-US" altLang="zh-TW" sz="2400" b="1" baseline="30000" dirty="0"/>
              <a:t>18</a:t>
            </a:r>
            <a:r>
              <a:rPr lang="zh-TW" altLang="zh-TW" sz="2400" b="1" dirty="0"/>
              <a:t>但我在以色列人中為自己留下七千人，是未曾向巴力屈膝的，未曾與巴力親嘴的。</a:t>
            </a:r>
            <a:endParaRPr lang="en-US" altLang="zh-TW" sz="2400" b="1" dirty="0"/>
          </a:p>
          <a:p>
            <a:r>
              <a:rPr lang="zh-TW" altLang="zh-TW" sz="2400" b="1" dirty="0"/>
              <a:t>【王上</a:t>
            </a:r>
            <a:r>
              <a:rPr lang="en-US" altLang="zh-TW" sz="2400" b="1" dirty="0"/>
              <a:t> 19:15~18</a:t>
            </a:r>
            <a:r>
              <a:rPr lang="zh-TW" altLang="zh-TW" sz="2400" b="1" dirty="0"/>
              <a:t>】</a:t>
            </a:r>
            <a:br>
              <a:rPr lang="en-US" altLang="zh-TW" sz="2400" b="1" dirty="0"/>
            </a:br>
            <a:r>
              <a:rPr lang="zh-TW" altLang="zh-TW" sz="2400" b="1" dirty="0"/>
              <a:t> </a:t>
            </a:r>
            <a:r>
              <a:rPr lang="en-US" altLang="zh-TW" sz="2400" b="1" baseline="30000" dirty="0"/>
              <a:t>17</a:t>
            </a:r>
            <a:r>
              <a:rPr lang="en-US" altLang="zh-TW" sz="2400" b="1" dirty="0"/>
              <a:t>And the one who escapes from the sword of </a:t>
            </a:r>
            <a:r>
              <a:rPr lang="en-US" altLang="zh-TW" sz="2400" b="1" dirty="0" err="1"/>
              <a:t>Hazael</a:t>
            </a:r>
            <a:r>
              <a:rPr lang="en-US" altLang="zh-TW" sz="2400" b="1" dirty="0"/>
              <a:t> shall Jehu put to death, and the one who escapes from the sword of Jehu shall Elisha put to death. </a:t>
            </a:r>
            <a:r>
              <a:rPr lang="en-US" altLang="zh-TW" sz="2400" b="1" baseline="30000" dirty="0"/>
              <a:t>18</a:t>
            </a:r>
            <a:r>
              <a:rPr lang="en-US" altLang="zh-TW" sz="2400" b="1" dirty="0"/>
              <a:t>Yet I will leave seven thousand in Israel, all the knees that have not bowed to Baal, and every mouth that has not kissed him." </a:t>
            </a:r>
            <a:r>
              <a:rPr lang="zh-TW" altLang="zh-TW" sz="2400" b="1" dirty="0"/>
              <a:t>【</a:t>
            </a:r>
            <a:r>
              <a:rPr lang="en-US" altLang="zh-TW" sz="2400" b="1" dirty="0"/>
              <a:t>1King 19:15~18</a:t>
            </a:r>
            <a:r>
              <a:rPr lang="zh-TW" altLang="zh-TW" sz="2400" b="1" dirty="0"/>
              <a:t>】</a:t>
            </a:r>
          </a:p>
        </p:txBody>
      </p:sp>
    </p:spTree>
    <p:extLst>
      <p:ext uri="{BB962C8B-B14F-4D97-AF65-F5344CB8AC3E}">
        <p14:creationId xmlns:p14="http://schemas.microsoft.com/office/powerpoint/2010/main" val="668629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5661" y="1771874"/>
            <a:ext cx="3097857" cy="1742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467022" y="300729"/>
            <a:ext cx="8170378" cy="461665"/>
          </a:xfrm>
          <a:prstGeom prst="rect">
            <a:avLst/>
          </a:prstGeom>
        </p:spPr>
        <p:txBody>
          <a:bodyPr wrap="none">
            <a:spAutoFit/>
          </a:bodyPr>
          <a:lstStyle/>
          <a:p>
            <a:r>
              <a:rPr lang="zh-TW" altLang="en-US" sz="2400" b="1" dirty="0">
                <a:solidFill>
                  <a:srgbClr val="FF0000"/>
                </a:solidFill>
              </a:rPr>
              <a:t>→</a:t>
            </a:r>
            <a:r>
              <a:rPr lang="zh-TW" altLang="zh-TW" sz="2400" b="1" dirty="0"/>
              <a:t>耶戶推翻亞哈王的政權</a:t>
            </a:r>
            <a:r>
              <a:rPr lang="en-US" altLang="zh-TW" sz="2400" b="1" dirty="0"/>
              <a:t>/Jehu overthrew King Ahab's regime</a:t>
            </a:r>
            <a:endParaRPr lang="zh-TW" altLang="en-US" sz="2400" b="1"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022" y="1573585"/>
            <a:ext cx="2304256" cy="2174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1168036"/>
            <a:ext cx="1960770" cy="26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6588224" y="3921281"/>
            <a:ext cx="2453620" cy="707886"/>
          </a:xfrm>
          <a:prstGeom prst="rect">
            <a:avLst/>
          </a:prstGeom>
        </p:spPr>
        <p:txBody>
          <a:bodyPr wrap="none">
            <a:spAutoFit/>
          </a:bodyPr>
          <a:lstStyle/>
          <a:p>
            <a:r>
              <a:rPr lang="zh-TW" altLang="en-US" sz="2000" b="1" dirty="0"/>
              <a:t>耶洗別被處決</a:t>
            </a:r>
            <a:endParaRPr lang="en-US" altLang="zh-TW" sz="2000" b="1" dirty="0"/>
          </a:p>
          <a:p>
            <a:r>
              <a:rPr lang="en-US" altLang="zh-TW" sz="2000" b="1" dirty="0"/>
              <a:t>Jezebel was executed</a:t>
            </a:r>
            <a:endParaRPr lang="zh-TW" altLang="en-US" sz="2000" b="1" dirty="0"/>
          </a:p>
        </p:txBody>
      </p:sp>
    </p:spTree>
    <p:extLst>
      <p:ext uri="{BB962C8B-B14F-4D97-AF65-F5344CB8AC3E}">
        <p14:creationId xmlns:p14="http://schemas.microsoft.com/office/powerpoint/2010/main" val="3253082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82011" y="267494"/>
            <a:ext cx="8664873" cy="1938992"/>
          </a:xfrm>
          <a:prstGeom prst="rect">
            <a:avLst/>
          </a:prstGeom>
        </p:spPr>
        <p:txBody>
          <a:bodyPr wrap="none">
            <a:spAutoFit/>
          </a:bodyPr>
          <a:lstStyle/>
          <a:p>
            <a:r>
              <a:rPr lang="zh-TW" altLang="en-US" sz="2400" b="1" dirty="0">
                <a:solidFill>
                  <a:srgbClr val="FF0000"/>
                </a:solidFill>
              </a:rPr>
              <a:t>→</a:t>
            </a:r>
            <a:r>
              <a:rPr lang="zh-TW" altLang="en-US" sz="2400" b="1" dirty="0"/>
              <a:t>當耶洗別被殺之後</a:t>
            </a:r>
            <a:r>
              <a:rPr lang="en-US" altLang="zh-TW" sz="2400" b="1" dirty="0"/>
              <a:t>,</a:t>
            </a:r>
            <a:r>
              <a:rPr lang="zh-TW" altLang="zh-TW" sz="2400" b="1" dirty="0"/>
              <a:t>巴力的敬拜藉著耶洗別的女兒跑到了南</a:t>
            </a:r>
            <a:endParaRPr lang="en-US" altLang="zh-TW" sz="2400" b="1" dirty="0"/>
          </a:p>
          <a:p>
            <a:r>
              <a:rPr lang="en-US" altLang="zh-TW" sz="2400" b="1" dirty="0"/>
              <a:t>    </a:t>
            </a:r>
            <a:r>
              <a:rPr lang="zh-TW" altLang="zh-TW" sz="2400" b="1" dirty="0"/>
              <a:t>國猶大</a:t>
            </a:r>
            <a:r>
              <a:rPr lang="en-US" altLang="zh-TW" sz="2400" b="1" dirty="0"/>
              <a:t>.</a:t>
            </a:r>
            <a:r>
              <a:rPr lang="zh-TW" altLang="en-US" sz="2400" b="1" dirty="0"/>
              <a:t>耶洗別的女兒叫做亞他利雅</a:t>
            </a:r>
            <a:r>
              <a:rPr lang="en-US" altLang="zh-TW" sz="2400" b="1" dirty="0"/>
              <a:t>.</a:t>
            </a:r>
          </a:p>
          <a:p>
            <a:r>
              <a:rPr lang="en-US" altLang="zh-TW" sz="2400" b="1" dirty="0"/>
              <a:t>    After Jezebel was executed, Baal’s worship went to the southern</a:t>
            </a:r>
          </a:p>
          <a:p>
            <a:r>
              <a:rPr lang="en-US" altLang="zh-TW" sz="2400" b="1" dirty="0"/>
              <a:t>    kingdom of Judah through Jezebel’s daughter. The daughter of </a:t>
            </a:r>
          </a:p>
          <a:p>
            <a:r>
              <a:rPr lang="en-US" altLang="zh-TW" sz="2400" b="1" dirty="0"/>
              <a:t>    Jezebel was called </a:t>
            </a:r>
            <a:r>
              <a:rPr lang="en-US" altLang="zh-TW" sz="2400" b="1" dirty="0" err="1"/>
              <a:t>Athaliah</a:t>
            </a:r>
            <a:r>
              <a:rPr lang="en-US" altLang="zh-TW" sz="2400" b="1" dirty="0"/>
              <a:t>. </a:t>
            </a:r>
            <a:endParaRPr lang="zh-TW" altLang="en-US" sz="2400" b="1"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5" y="1995686"/>
            <a:ext cx="2304256" cy="275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3335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249853"/>
            <a:ext cx="8496944" cy="4893647"/>
          </a:xfrm>
          <a:prstGeom prst="rect">
            <a:avLst/>
          </a:prstGeom>
        </p:spPr>
        <p:txBody>
          <a:bodyPr wrap="square">
            <a:spAutoFit/>
          </a:bodyPr>
          <a:lstStyle/>
          <a:p>
            <a:r>
              <a:rPr lang="en-US" altLang="zh-TW" sz="2400" b="1" baseline="30000" dirty="0"/>
              <a:t>16</a:t>
            </a:r>
            <a:r>
              <a:rPr lang="zh-TW" altLang="zh-TW" sz="2400" b="1" dirty="0"/>
              <a:t>以色列王亞哈的兒子約蘭第五年，猶大王約沙法還在位的時候，約沙法的兒子約蘭登基作了猶大王。</a:t>
            </a:r>
            <a:r>
              <a:rPr lang="en-US" altLang="zh-TW" sz="2400" b="1" baseline="30000" dirty="0"/>
              <a:t>17</a:t>
            </a:r>
            <a:r>
              <a:rPr lang="zh-TW" altLang="zh-TW" sz="2400" b="1" dirty="0"/>
              <a:t>約蘭登基的時候年三十二歲，在耶路撒冷作王八年。</a:t>
            </a:r>
            <a:r>
              <a:rPr lang="en-US" altLang="zh-TW" sz="2400" b="1" baseline="30000" dirty="0"/>
              <a:t>18</a:t>
            </a:r>
            <a:r>
              <a:rPr lang="zh-TW" altLang="zh-TW" sz="2400" b="1" dirty="0"/>
              <a:t>他行以色列諸王所行的，與亞哈家一樣；因為他娶了亞哈的女兒</a:t>
            </a:r>
            <a:r>
              <a:rPr lang="en-US" altLang="zh-TW" sz="2400" b="1" dirty="0"/>
              <a:t>(</a:t>
            </a:r>
            <a:r>
              <a:rPr lang="zh-TW" altLang="zh-TW" sz="2400" b="1" dirty="0"/>
              <a:t>就是亞他利雅</a:t>
            </a:r>
            <a:r>
              <a:rPr lang="en-US" altLang="zh-TW" sz="2400" b="1" dirty="0"/>
              <a:t>)</a:t>
            </a:r>
            <a:r>
              <a:rPr lang="zh-TW" altLang="zh-TW" sz="2400" b="1" dirty="0"/>
              <a:t>為妻，行耶和華眼中看為惡的事。【王下</a:t>
            </a:r>
            <a:r>
              <a:rPr lang="en-US" altLang="zh-TW" sz="2400" b="1" dirty="0"/>
              <a:t> 8:16~18</a:t>
            </a:r>
            <a:r>
              <a:rPr lang="zh-TW" altLang="zh-TW" sz="2400" b="1" dirty="0"/>
              <a:t>】</a:t>
            </a:r>
            <a:br>
              <a:rPr lang="en-US" altLang="zh-TW" sz="2400" b="1" dirty="0"/>
            </a:br>
            <a:r>
              <a:rPr lang="en-US" altLang="zh-TW" sz="2400" b="1" baseline="30000" dirty="0"/>
              <a:t>16</a:t>
            </a:r>
            <a:r>
              <a:rPr lang="en-US" altLang="zh-TW" sz="2400" b="1" dirty="0"/>
              <a:t>In the fifth year of </a:t>
            </a:r>
            <a:r>
              <a:rPr lang="en-US" altLang="zh-TW" sz="2400" b="1" dirty="0" err="1"/>
              <a:t>Joram</a:t>
            </a:r>
            <a:r>
              <a:rPr lang="en-US" altLang="zh-TW" sz="2400" b="1" dirty="0"/>
              <a:t> the son of Ahab, king of Israel, when Jehoshaphat was king of Judah, </a:t>
            </a:r>
            <a:r>
              <a:rPr lang="en-US" altLang="zh-TW" sz="2400" b="1" dirty="0" err="1"/>
              <a:t>Jehoram</a:t>
            </a:r>
            <a:r>
              <a:rPr lang="en-US" altLang="zh-TW" sz="2400" b="1" dirty="0"/>
              <a:t> the son of Jehoshaphat, king of Judah, began to reign. </a:t>
            </a:r>
            <a:r>
              <a:rPr lang="en-US" altLang="zh-TW" sz="2400" b="1" baseline="30000" dirty="0"/>
              <a:t>17</a:t>
            </a:r>
            <a:r>
              <a:rPr lang="en-US" altLang="zh-TW" sz="2400" b="1" dirty="0"/>
              <a:t>He was thirty-two years old when he became king, and he reigned eight years in Jerusalem. </a:t>
            </a:r>
            <a:r>
              <a:rPr lang="en-US" altLang="zh-TW" sz="2400" b="1" baseline="30000" dirty="0"/>
              <a:t>18</a:t>
            </a:r>
            <a:r>
              <a:rPr lang="en-US" altLang="zh-TW" sz="2400" b="1" dirty="0"/>
              <a:t>And he walked in the way of the kings of Israel, as the house of Ahab had done, for the daughter of Ahab (that is, </a:t>
            </a:r>
            <a:r>
              <a:rPr lang="en-US" altLang="zh-TW" sz="2400" b="1" dirty="0" err="1"/>
              <a:t>Athaliah</a:t>
            </a:r>
            <a:r>
              <a:rPr lang="en-US" altLang="zh-TW" sz="2400" b="1" dirty="0"/>
              <a:t>) was his wife. And he did what was evil in the sight of the Lord. </a:t>
            </a:r>
          </a:p>
          <a:p>
            <a:r>
              <a:rPr lang="zh-TW" altLang="zh-TW" sz="2400" b="1" dirty="0"/>
              <a:t>【</a:t>
            </a:r>
            <a:r>
              <a:rPr lang="en-US" altLang="zh-TW" sz="2400" b="1" dirty="0"/>
              <a:t>2King 8:16~18</a:t>
            </a:r>
            <a:r>
              <a:rPr lang="zh-TW" altLang="zh-TW" sz="2400" b="1" dirty="0"/>
              <a:t>】</a:t>
            </a:r>
          </a:p>
        </p:txBody>
      </p:sp>
    </p:spTree>
    <p:extLst>
      <p:ext uri="{BB962C8B-B14F-4D97-AF65-F5344CB8AC3E}">
        <p14:creationId xmlns:p14="http://schemas.microsoft.com/office/powerpoint/2010/main" val="2650494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1560" y="339502"/>
            <a:ext cx="7992888" cy="1569660"/>
          </a:xfrm>
          <a:prstGeom prst="rect">
            <a:avLst/>
          </a:prstGeom>
        </p:spPr>
        <p:txBody>
          <a:bodyPr wrap="square">
            <a:spAutoFit/>
          </a:bodyPr>
          <a:lstStyle/>
          <a:p>
            <a:r>
              <a:rPr lang="zh-TW" altLang="zh-TW" sz="2400" b="1" dirty="0">
                <a:solidFill>
                  <a:srgbClr val="FF0000"/>
                </a:solidFill>
              </a:rPr>
              <a:t> </a:t>
            </a:r>
            <a:r>
              <a:rPr lang="zh-TW" altLang="en-US" sz="2400" b="1" dirty="0">
                <a:solidFill>
                  <a:srgbClr val="FF0000"/>
                </a:solidFill>
              </a:rPr>
              <a:t>→</a:t>
            </a:r>
            <a:r>
              <a:rPr lang="zh-TW" altLang="zh-TW" sz="2400" b="1" dirty="0"/>
              <a:t>亞他利雅</a:t>
            </a:r>
            <a:r>
              <a:rPr lang="en-US" altLang="zh-TW" sz="2400" b="1" dirty="0"/>
              <a:t>, </a:t>
            </a:r>
            <a:r>
              <a:rPr lang="zh-TW" altLang="zh-TW" sz="2400" b="1" dirty="0"/>
              <a:t>在自己的兒子死了以後</a:t>
            </a:r>
            <a:r>
              <a:rPr lang="en-US" altLang="zh-TW" sz="2400" b="1" dirty="0"/>
              <a:t>, </a:t>
            </a:r>
            <a:r>
              <a:rPr lang="zh-TW" altLang="zh-TW" sz="2400" b="1" dirty="0"/>
              <a:t>就起來剿滅了大衛的</a:t>
            </a:r>
            <a:endParaRPr lang="en-US" altLang="zh-TW" sz="2400" b="1" dirty="0"/>
          </a:p>
          <a:p>
            <a:r>
              <a:rPr lang="en-US" altLang="zh-TW" sz="2400" b="1" dirty="0"/>
              <a:t>     </a:t>
            </a:r>
            <a:r>
              <a:rPr lang="zh-TW" altLang="zh-TW" sz="2400" b="1" dirty="0"/>
              <a:t>王室</a:t>
            </a:r>
            <a:r>
              <a:rPr lang="en-US" altLang="zh-TW" sz="2400" b="1" dirty="0"/>
              <a:t>, </a:t>
            </a:r>
            <a:r>
              <a:rPr lang="zh-TW" altLang="zh-TW" sz="2400" b="1" dirty="0"/>
              <a:t>自己做了王</a:t>
            </a:r>
            <a:r>
              <a:rPr lang="en-US" altLang="zh-TW" sz="2400" b="1" dirty="0"/>
              <a:t>. </a:t>
            </a:r>
          </a:p>
          <a:p>
            <a:r>
              <a:rPr lang="en-US" altLang="zh-TW" sz="2400" b="1" dirty="0"/>
              <a:t>     </a:t>
            </a:r>
            <a:r>
              <a:rPr lang="en-US" altLang="zh-TW" sz="2400" b="1" dirty="0" err="1"/>
              <a:t>Athaliah</a:t>
            </a:r>
            <a:r>
              <a:rPr lang="en-US" altLang="zh-TW" sz="2400" b="1" dirty="0"/>
              <a:t>, after his son died, arose and destroyed David's</a:t>
            </a:r>
          </a:p>
          <a:p>
            <a:r>
              <a:rPr lang="en-US" altLang="zh-TW" sz="2400" b="1" dirty="0"/>
              <a:t>     royal family and reigned over the land.</a:t>
            </a:r>
            <a:endParaRPr lang="zh-TW" altLang="en-US" sz="2400" b="1"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733" y="2024529"/>
            <a:ext cx="1713471" cy="2549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2024529"/>
            <a:ext cx="2397883" cy="2549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9388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142161"/>
            <a:ext cx="8496944" cy="4693593"/>
          </a:xfrm>
          <a:prstGeom prst="rect">
            <a:avLst/>
          </a:prstGeom>
        </p:spPr>
        <p:txBody>
          <a:bodyPr wrap="square">
            <a:spAutoFit/>
          </a:bodyPr>
          <a:lstStyle/>
          <a:p>
            <a:r>
              <a:rPr lang="en-US" altLang="zh-TW" sz="2300" b="1" baseline="30000" dirty="0"/>
              <a:t>1</a:t>
            </a:r>
            <a:r>
              <a:rPr lang="zh-TW" altLang="zh-TW" sz="2300" b="1" dirty="0"/>
              <a:t>亞哈謝的母親亞他利雅見他兒子死了，就起來剿滅王室。</a:t>
            </a:r>
            <a:r>
              <a:rPr lang="en-US" altLang="zh-TW" sz="2300" b="1" baseline="30000" dirty="0"/>
              <a:t>2</a:t>
            </a:r>
            <a:r>
              <a:rPr lang="zh-TW" altLang="zh-TW" sz="2300" b="1" dirty="0"/>
              <a:t>但約蘭王的女兒，亞哈謝的妹子約示巴，將亞哈謝的兒子約阿施從那被殺的王子中偷出來，把他和他的乳母都藏在臥房裡，躲避亞他利雅，免得被殺。</a:t>
            </a:r>
            <a:r>
              <a:rPr lang="en-US" altLang="zh-TW" sz="2300" b="1" baseline="30000" dirty="0"/>
              <a:t>3</a:t>
            </a:r>
            <a:r>
              <a:rPr lang="zh-TW" altLang="zh-TW" sz="2300" b="1" dirty="0"/>
              <a:t>約阿施和他的乳母藏在耶和華的殿裡六年；亞他利雅篡了國位。【王下</a:t>
            </a:r>
            <a:r>
              <a:rPr lang="en-US" altLang="zh-TW" sz="2300" b="1" dirty="0"/>
              <a:t> 11:1~3</a:t>
            </a:r>
            <a:r>
              <a:rPr lang="zh-TW" altLang="zh-TW" sz="2300" b="1" dirty="0"/>
              <a:t>】</a:t>
            </a:r>
            <a:br>
              <a:rPr lang="en-US" altLang="zh-TW" sz="2300" b="1" dirty="0"/>
            </a:br>
            <a:r>
              <a:rPr lang="en-US" altLang="zh-TW" sz="2300" b="1" baseline="30000" dirty="0"/>
              <a:t>1</a:t>
            </a:r>
            <a:r>
              <a:rPr lang="en-US" altLang="zh-TW" sz="2300" b="1" dirty="0"/>
              <a:t>Now when </a:t>
            </a:r>
            <a:r>
              <a:rPr lang="en-US" altLang="zh-TW" sz="2300" b="1" dirty="0" err="1"/>
              <a:t>Athaliah</a:t>
            </a:r>
            <a:r>
              <a:rPr lang="en-US" altLang="zh-TW" sz="2300" b="1" dirty="0"/>
              <a:t> the mother of </a:t>
            </a:r>
            <a:r>
              <a:rPr lang="en-US" altLang="zh-TW" sz="2300" b="1" dirty="0" err="1"/>
              <a:t>Ahaziah</a:t>
            </a:r>
            <a:r>
              <a:rPr lang="en-US" altLang="zh-TW" sz="2300" b="1" dirty="0"/>
              <a:t> saw that her son was dead, she arose and destroyed all the royal family. </a:t>
            </a:r>
            <a:r>
              <a:rPr lang="en-US" altLang="zh-TW" sz="2300" b="1" baseline="30000" dirty="0"/>
              <a:t>2</a:t>
            </a:r>
            <a:r>
              <a:rPr lang="en-US" altLang="zh-TW" sz="2300" b="1" dirty="0"/>
              <a:t>But </a:t>
            </a:r>
            <a:r>
              <a:rPr lang="en-US" altLang="zh-TW" sz="2300" b="1" dirty="0" err="1"/>
              <a:t>Jehosheba</a:t>
            </a:r>
            <a:r>
              <a:rPr lang="en-US" altLang="zh-TW" sz="2300" b="1" dirty="0"/>
              <a:t>, the daughter of King </a:t>
            </a:r>
            <a:r>
              <a:rPr lang="en-US" altLang="zh-TW" sz="2300" b="1" dirty="0" err="1"/>
              <a:t>Joram</a:t>
            </a:r>
            <a:r>
              <a:rPr lang="en-US" altLang="zh-TW" sz="2300" b="1" dirty="0"/>
              <a:t>, sister of </a:t>
            </a:r>
            <a:r>
              <a:rPr lang="en-US" altLang="zh-TW" sz="2300" b="1" dirty="0" err="1"/>
              <a:t>Ahaziah</a:t>
            </a:r>
            <a:r>
              <a:rPr lang="en-US" altLang="zh-TW" sz="2300" b="1" dirty="0"/>
              <a:t>, took </a:t>
            </a:r>
            <a:r>
              <a:rPr lang="en-US" altLang="zh-TW" sz="2300" b="1" dirty="0" err="1"/>
              <a:t>Joash</a:t>
            </a:r>
            <a:r>
              <a:rPr lang="en-US" altLang="zh-TW" sz="2300" b="1" dirty="0"/>
              <a:t> the son of </a:t>
            </a:r>
            <a:r>
              <a:rPr lang="en-US" altLang="zh-TW" sz="2300" b="1" dirty="0" err="1"/>
              <a:t>Ahaziah</a:t>
            </a:r>
            <a:r>
              <a:rPr lang="en-US" altLang="zh-TW" sz="2300" b="1" dirty="0"/>
              <a:t> and stole him away from among the king's sons who were being put to death, and she put him and his nurse in a bedroom. Thus they hid him from </a:t>
            </a:r>
            <a:r>
              <a:rPr lang="en-US" altLang="zh-TW" sz="2300" b="1" dirty="0" err="1"/>
              <a:t>Athaliah</a:t>
            </a:r>
            <a:r>
              <a:rPr lang="en-US" altLang="zh-TW" sz="2300" b="1" dirty="0"/>
              <a:t>, so that he was not put to death. </a:t>
            </a:r>
            <a:r>
              <a:rPr lang="en-US" altLang="zh-TW" sz="2300" b="1" baseline="30000" dirty="0"/>
              <a:t>3</a:t>
            </a:r>
            <a:r>
              <a:rPr lang="en-US" altLang="zh-TW" sz="2300" b="1" dirty="0"/>
              <a:t>And he remained with her six years, hidden in the house of the Lord, while </a:t>
            </a:r>
            <a:r>
              <a:rPr lang="en-US" altLang="zh-TW" sz="2300" b="1" dirty="0" err="1"/>
              <a:t>Athaliah</a:t>
            </a:r>
            <a:r>
              <a:rPr lang="en-US" altLang="zh-TW" sz="2300" b="1" dirty="0"/>
              <a:t> reigned over the land. </a:t>
            </a:r>
            <a:r>
              <a:rPr lang="zh-TW" altLang="zh-TW" sz="2300" b="1" dirty="0"/>
              <a:t>【</a:t>
            </a:r>
            <a:r>
              <a:rPr lang="en-US" altLang="zh-TW" sz="2300" b="1" dirty="0"/>
              <a:t>2King 11:1~3</a:t>
            </a:r>
            <a:r>
              <a:rPr lang="zh-TW" altLang="zh-TW" sz="2300" b="1" dirty="0"/>
              <a:t>】</a:t>
            </a:r>
            <a:endParaRPr lang="zh-TW" altLang="en-US" sz="2300" b="1" dirty="0"/>
          </a:p>
        </p:txBody>
      </p:sp>
    </p:spTree>
    <p:extLst>
      <p:ext uri="{BB962C8B-B14F-4D97-AF65-F5344CB8AC3E}">
        <p14:creationId xmlns:p14="http://schemas.microsoft.com/office/powerpoint/2010/main" val="369802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91630"/>
            <a:ext cx="3502074" cy="2578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189196"/>
            <a:ext cx="2653006" cy="3183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727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483518"/>
            <a:ext cx="7632848" cy="1692771"/>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r>
              <a:rPr lang="zh-TW" altLang="en-US" sz="2600" b="1" dirty="0">
                <a:solidFill>
                  <a:srgbClr val="FF0000"/>
                </a:solidFill>
                <a:sym typeface="Wingdings"/>
              </a:rPr>
              <a:t></a:t>
            </a:r>
            <a:r>
              <a:rPr lang="zh-TW" altLang="zh-TW" sz="2600" b="1" dirty="0"/>
              <a:t>所以我們看到這個歷史的故事</a:t>
            </a:r>
            <a:r>
              <a:rPr lang="en-US" altLang="zh-TW" sz="2600" b="1" dirty="0"/>
              <a:t>, </a:t>
            </a:r>
            <a:r>
              <a:rPr lang="zh-TW" altLang="zh-TW" sz="2600" b="1" dirty="0"/>
              <a:t>上帝的參與</a:t>
            </a:r>
            <a:r>
              <a:rPr lang="en-US" altLang="zh-TW" sz="2600" b="1" dirty="0"/>
              <a:t>, </a:t>
            </a:r>
            <a:r>
              <a:rPr lang="zh-TW" altLang="zh-TW" sz="2600" b="1" dirty="0"/>
              <a:t>你知</a:t>
            </a:r>
            <a:endParaRPr lang="en-US" altLang="zh-TW" sz="2600" b="1" dirty="0"/>
          </a:p>
          <a:p>
            <a:r>
              <a:rPr lang="en-US" altLang="zh-TW" sz="2600" b="1" dirty="0"/>
              <a:t>    </a:t>
            </a:r>
            <a:r>
              <a:rPr lang="zh-TW" altLang="zh-TW" sz="2600" b="1" dirty="0"/>
              <a:t>道神是一個</a:t>
            </a:r>
            <a:r>
              <a:rPr lang="en-US" altLang="zh-TW" sz="2600" b="1" dirty="0"/>
              <a:t>action</a:t>
            </a:r>
            <a:r>
              <a:rPr lang="zh-TW" altLang="zh-TW" sz="2600" b="1" dirty="0"/>
              <a:t>的神</a:t>
            </a:r>
            <a:r>
              <a:rPr lang="en-US" altLang="zh-TW" sz="2600" b="1" dirty="0"/>
              <a:t>, </a:t>
            </a:r>
            <a:r>
              <a:rPr lang="zh-TW" altLang="zh-TW" sz="2600" b="1" dirty="0"/>
              <a:t>而且他有計畫</a:t>
            </a:r>
            <a:r>
              <a:rPr lang="en-US" altLang="zh-TW" sz="2600" b="1" dirty="0"/>
              <a:t>, </a:t>
            </a:r>
            <a:r>
              <a:rPr lang="zh-TW" altLang="zh-TW" sz="2600" b="1" dirty="0"/>
              <a:t>有步驟</a:t>
            </a:r>
            <a:r>
              <a:rPr lang="en-US" altLang="zh-TW" sz="2600" b="1" dirty="0"/>
              <a:t>. </a:t>
            </a:r>
          </a:p>
          <a:p>
            <a:r>
              <a:rPr lang="en-US" altLang="zh-TW" sz="2600" b="1" dirty="0"/>
              <a:t>    So from this historical story, we saw that God is an</a:t>
            </a:r>
          </a:p>
          <a:p>
            <a:r>
              <a:rPr lang="en-US" altLang="zh-TW" sz="2600" b="1" dirty="0"/>
              <a:t>    action God, and He has plans and steps.</a:t>
            </a:r>
            <a:endParaRPr lang="zh-TW" altLang="en-US" sz="2600" b="1" dirty="0"/>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807" y="2643758"/>
            <a:ext cx="3340089"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6103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99592" y="411510"/>
            <a:ext cx="7272808" cy="89255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TW" sz="2600" b="1" dirty="0">
                <a:solidFill>
                  <a:srgbClr val="FF0000"/>
                </a:solidFill>
              </a:rPr>
              <a:t>II. </a:t>
            </a:r>
            <a:r>
              <a:rPr lang="en-US" altLang="zh-TW" sz="2600" b="1" dirty="0"/>
              <a:t>What shall we do, as Christians in time like this?</a:t>
            </a:r>
          </a:p>
          <a:p>
            <a:r>
              <a:rPr lang="en-US" altLang="zh-TW" sz="2600" b="1" dirty="0"/>
              <a:t>    </a:t>
            </a:r>
            <a:r>
              <a:rPr lang="zh-TW" altLang="zh-TW" sz="2600" b="1" dirty="0"/>
              <a:t>做為一個基督徒</a:t>
            </a:r>
            <a:r>
              <a:rPr lang="en-US" altLang="zh-TW" sz="2600" b="1" dirty="0"/>
              <a:t>, </a:t>
            </a:r>
            <a:r>
              <a:rPr lang="zh-TW" altLang="zh-TW" sz="2600" b="1" dirty="0"/>
              <a:t>我現在應該做甚麼</a:t>
            </a:r>
            <a:r>
              <a:rPr lang="en-US" altLang="zh-TW" sz="2600" b="1" dirty="0"/>
              <a:t>?</a:t>
            </a:r>
            <a:endParaRPr lang="zh-TW" altLang="zh-TW" sz="2600"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635646"/>
            <a:ext cx="4428492"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2581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98586" y="987574"/>
            <a:ext cx="8578592" cy="1938992"/>
          </a:xfrm>
          <a:prstGeom prst="rect">
            <a:avLst/>
          </a:prstGeom>
        </p:spPr>
        <p:txBody>
          <a:bodyPr wrap="square">
            <a:spAutoFit/>
          </a:bodyPr>
          <a:lstStyle/>
          <a:p>
            <a:r>
              <a:rPr lang="en-US" altLang="zh-TW" sz="2400" b="1" baseline="30000" dirty="0"/>
              <a:t>8</a:t>
            </a:r>
            <a:r>
              <a:rPr lang="zh-TW" altLang="zh-TW" sz="2400" b="1" dirty="0"/>
              <a:t>但聖靈降臨在你們身上，你們就必得著能力，並要在耶路撒冷、猶太全地，和撒瑪利亞，直到地極，作我的見證。【徒</a:t>
            </a:r>
            <a:r>
              <a:rPr lang="en-US" altLang="zh-TW" sz="2400" b="1" dirty="0"/>
              <a:t> 1:8</a:t>
            </a:r>
            <a:r>
              <a:rPr lang="zh-TW" altLang="zh-TW" sz="2400" b="1" dirty="0"/>
              <a:t>】</a:t>
            </a:r>
            <a:br>
              <a:rPr lang="en-US" altLang="zh-TW" sz="2400" b="1" dirty="0"/>
            </a:br>
            <a:r>
              <a:rPr lang="en-US" altLang="zh-TW" sz="2400" b="1" baseline="30000" dirty="0"/>
              <a:t>8</a:t>
            </a:r>
            <a:r>
              <a:rPr lang="en-US" altLang="zh-TW" sz="2400" b="1" dirty="0"/>
              <a:t>"But you will receive power when the Holy Spirit has come upon you, and you will be my witnesses in Jerusalem and in all Judea and Samaria, and to the end of the earth."" </a:t>
            </a:r>
            <a:r>
              <a:rPr lang="zh-TW" altLang="zh-TW" sz="2400" b="1" dirty="0"/>
              <a:t>【</a:t>
            </a:r>
            <a:r>
              <a:rPr lang="en-US" altLang="zh-TW" sz="2400" b="1" dirty="0"/>
              <a:t>Acts 1:8</a:t>
            </a:r>
            <a:r>
              <a:rPr lang="zh-TW" altLang="zh-TW" sz="2400" b="1" dirty="0"/>
              <a:t>】</a:t>
            </a:r>
          </a:p>
        </p:txBody>
      </p:sp>
      <p:sp>
        <p:nvSpPr>
          <p:cNvPr id="3" name="矩形 2"/>
          <p:cNvSpPr/>
          <p:nvPr/>
        </p:nvSpPr>
        <p:spPr>
          <a:xfrm>
            <a:off x="348589" y="411510"/>
            <a:ext cx="7444667" cy="461665"/>
          </a:xfrm>
          <a:prstGeom prst="rect">
            <a:avLst/>
          </a:prstGeom>
        </p:spPr>
        <p:txBody>
          <a:bodyPr wrap="none">
            <a:spAutoFit/>
          </a:bodyPr>
          <a:lstStyle/>
          <a:p>
            <a:r>
              <a:rPr lang="en-US" altLang="zh-TW" sz="2400" b="1" dirty="0">
                <a:solidFill>
                  <a:srgbClr val="FF0000"/>
                </a:solidFill>
                <a:sym typeface="Wingdings"/>
              </a:rPr>
              <a:t></a:t>
            </a:r>
            <a:r>
              <a:rPr lang="en-US" altLang="zh-TW" sz="2400" b="1" dirty="0"/>
              <a:t>The Book of Acts is full of action/</a:t>
            </a:r>
            <a:r>
              <a:rPr lang="zh-TW" altLang="en-US" sz="2400" b="1" dirty="0"/>
              <a:t>使徒行傳充滿了行動</a:t>
            </a:r>
            <a:endParaRPr lang="zh-TW" altLang="zh-TW" sz="24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0022" y="3219822"/>
            <a:ext cx="2819524" cy="1613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7673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840114"/>
            <a:ext cx="29527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1169" y="2715766"/>
            <a:ext cx="2976062"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1613350"/>
            <a:ext cx="3672408" cy="2065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26113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8011" y="3219822"/>
            <a:ext cx="28479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圓角矩形圖說文字 3"/>
          <p:cNvSpPr/>
          <p:nvPr/>
        </p:nvSpPr>
        <p:spPr>
          <a:xfrm>
            <a:off x="408906" y="492616"/>
            <a:ext cx="3888430" cy="1879466"/>
          </a:xfrm>
          <a:prstGeom prst="wedgeRoundRectCallout">
            <a:avLst>
              <a:gd name="adj1" fmla="val 36732"/>
              <a:gd name="adj2" fmla="val 1157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zh-TW" sz="2200" b="1" dirty="0">
                <a:solidFill>
                  <a:schemeClr val="tx1"/>
                </a:solidFill>
              </a:rPr>
              <a:t>基督徒應該如何看待社會的不公義？</a:t>
            </a:r>
            <a:endParaRPr lang="en-US" altLang="zh-TW" sz="2200" b="1" dirty="0">
              <a:solidFill>
                <a:schemeClr val="tx1"/>
              </a:solidFill>
            </a:endParaRPr>
          </a:p>
          <a:p>
            <a:r>
              <a:rPr lang="en-US" altLang="zh-TW" sz="2200" b="1" dirty="0">
                <a:solidFill>
                  <a:schemeClr val="tx1"/>
                </a:solidFill>
              </a:rPr>
              <a:t>How should Christians view social injustice?</a:t>
            </a:r>
            <a:endParaRPr lang="zh-TW" altLang="en-US" sz="2200" b="1" dirty="0">
              <a:solidFill>
                <a:schemeClr val="tx1"/>
              </a:solidFill>
            </a:endParaRPr>
          </a:p>
        </p:txBody>
      </p:sp>
      <p:sp>
        <p:nvSpPr>
          <p:cNvPr id="5" name="圓角矩形圖說文字 4"/>
          <p:cNvSpPr/>
          <p:nvPr/>
        </p:nvSpPr>
        <p:spPr>
          <a:xfrm>
            <a:off x="4644008" y="843558"/>
            <a:ext cx="4161955" cy="2376264"/>
          </a:xfrm>
          <a:prstGeom prst="wedgeRoundRectCallout">
            <a:avLst>
              <a:gd name="adj1" fmla="val -52873"/>
              <a:gd name="adj2" fmla="val 70116"/>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200" b="1" dirty="0">
                <a:solidFill>
                  <a:schemeClr val="tx1"/>
                </a:solidFill>
              </a:rPr>
              <a:t>美國這次選舉的亂象，神的心意到底是什麼？</a:t>
            </a:r>
            <a:endParaRPr lang="en-US" altLang="zh-TW" sz="2200" b="1" dirty="0">
              <a:solidFill>
                <a:schemeClr val="tx1"/>
              </a:solidFill>
            </a:endParaRPr>
          </a:p>
          <a:p>
            <a:r>
              <a:rPr lang="en-US" altLang="zh-TW" sz="2200" b="1" dirty="0">
                <a:solidFill>
                  <a:schemeClr val="tx1"/>
                </a:solidFill>
              </a:rPr>
              <a:t>What is God's will in the chaos of this election in the United States?</a:t>
            </a:r>
            <a:endParaRPr lang="zh-TW" altLang="en-US" sz="2200" b="1" dirty="0">
              <a:solidFill>
                <a:schemeClr val="tx1"/>
              </a:solidFill>
            </a:endParaRPr>
          </a:p>
        </p:txBody>
      </p:sp>
    </p:spTree>
    <p:extLst>
      <p:ext uri="{BB962C8B-B14F-4D97-AF65-F5344CB8AC3E}">
        <p14:creationId xmlns:p14="http://schemas.microsoft.com/office/powerpoint/2010/main" val="3914364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414544"/>
            <a:ext cx="7488832" cy="1938992"/>
          </a:xfrm>
          <a:prstGeom prst="rect">
            <a:avLst/>
          </a:prstGeom>
        </p:spPr>
        <p:txBody>
          <a:bodyPr wrap="square">
            <a:spAutoFit/>
          </a:bodyPr>
          <a:lstStyle/>
          <a:p>
            <a:r>
              <a:rPr lang="en-US" altLang="zh-TW" sz="2400" b="1" baseline="30000" dirty="0"/>
              <a:t>14</a:t>
            </a:r>
            <a:r>
              <a:rPr lang="zh-TW" altLang="zh-TW" sz="2400" b="1" dirty="0"/>
              <a:t>公義和公平是你寶座的根基；慈愛和誠實行在你前面。【詩</a:t>
            </a:r>
            <a:r>
              <a:rPr lang="en-US" altLang="zh-TW" sz="2400" b="1" dirty="0"/>
              <a:t> 89:14</a:t>
            </a:r>
            <a:r>
              <a:rPr lang="zh-TW" altLang="zh-TW" sz="2400" b="1" dirty="0"/>
              <a:t>】</a:t>
            </a:r>
            <a:br>
              <a:rPr lang="en-US" altLang="zh-TW" sz="2400" b="1" dirty="0"/>
            </a:br>
            <a:r>
              <a:rPr lang="en-US" altLang="zh-TW" sz="2400" b="1" baseline="30000" dirty="0"/>
              <a:t>14</a:t>
            </a:r>
            <a:r>
              <a:rPr lang="en-US" altLang="zh-TW" sz="2400" b="1" dirty="0"/>
              <a:t>Righteousness and justice are the foundation of your throne; steadfast love and faithfulness go before you. </a:t>
            </a:r>
            <a:r>
              <a:rPr lang="zh-TW" altLang="zh-TW" sz="2400" b="1" dirty="0"/>
              <a:t>【</a:t>
            </a:r>
            <a:r>
              <a:rPr lang="en-US" altLang="zh-TW" sz="2400" b="1" dirty="0"/>
              <a:t>Ps 89:14</a:t>
            </a:r>
            <a:r>
              <a:rPr lang="zh-TW" altLang="zh-TW" sz="2400" b="1" dirty="0"/>
              <a:t>】</a:t>
            </a: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3963" y="2520173"/>
            <a:ext cx="2360009" cy="212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2687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245561"/>
            <a:ext cx="1781578" cy="492443"/>
          </a:xfrm>
          <a:prstGeom prst="rect">
            <a:avLst/>
          </a:prstGeom>
        </p:spPr>
        <p:txBody>
          <a:bodyPr wrap="none">
            <a:spAutoFit/>
          </a:bodyPr>
          <a:lstStyle/>
          <a:p>
            <a:r>
              <a:rPr lang="en-US" altLang="zh-TW" sz="2600" b="1" u="sng" dirty="0"/>
              <a:t>Illustration:</a:t>
            </a:r>
            <a:endParaRPr lang="zh-TW" altLang="zh-TW" sz="2600" b="1" u="sng" dirty="0"/>
          </a:p>
        </p:txBody>
      </p:sp>
      <p:sp>
        <p:nvSpPr>
          <p:cNvPr id="3" name="矩形 2"/>
          <p:cNvSpPr/>
          <p:nvPr/>
        </p:nvSpPr>
        <p:spPr>
          <a:xfrm>
            <a:off x="468710" y="3507854"/>
            <a:ext cx="8136904" cy="1200329"/>
          </a:xfrm>
          <a:prstGeom prst="rect">
            <a:avLst/>
          </a:prstGeom>
        </p:spPr>
        <p:txBody>
          <a:bodyPr wrap="square">
            <a:spAutoFit/>
          </a:bodyPr>
          <a:lstStyle/>
          <a:p>
            <a:r>
              <a:rPr lang="en-US" altLang="zh-TW" sz="2400" b="1" baseline="30000" dirty="0"/>
              <a:t>10</a:t>
            </a:r>
            <a:r>
              <a:rPr lang="zh-TW" altLang="zh-TW" sz="2400" b="1" dirty="0"/>
              <a:t>慈愛和誠實彼此相遇；公義和平安彼此相親。【詩</a:t>
            </a:r>
            <a:r>
              <a:rPr lang="en-US" altLang="zh-TW" sz="2400" b="1" dirty="0"/>
              <a:t> 85:10</a:t>
            </a:r>
            <a:r>
              <a:rPr lang="zh-TW" altLang="zh-TW" sz="2400" b="1" dirty="0"/>
              <a:t>】</a:t>
            </a:r>
            <a:br>
              <a:rPr lang="en-US" altLang="zh-TW" sz="2400" b="1" dirty="0"/>
            </a:br>
            <a:r>
              <a:rPr lang="en-US" altLang="zh-TW" sz="2400" b="1" baseline="30000" dirty="0"/>
              <a:t>10</a:t>
            </a:r>
            <a:r>
              <a:rPr lang="en-US" altLang="zh-TW" sz="2400" b="1" dirty="0"/>
              <a:t>Steadfast love and faithfulness meet; righteousness and peace kiss each other. </a:t>
            </a:r>
            <a:r>
              <a:rPr lang="zh-TW" altLang="zh-TW" sz="2400" b="1" dirty="0"/>
              <a:t>【</a:t>
            </a:r>
            <a:r>
              <a:rPr lang="en-US" altLang="zh-TW" sz="2400" b="1" dirty="0"/>
              <a:t>Ps 85:10</a:t>
            </a:r>
            <a:r>
              <a:rPr lang="zh-TW" altLang="zh-TW" sz="2400" b="1" dirty="0"/>
              <a:t>】</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8333" y="1216068"/>
            <a:ext cx="3060970" cy="183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973847"/>
            <a:ext cx="2304256"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015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4563" y="1099285"/>
            <a:ext cx="8569696" cy="3816429"/>
          </a:xfrm>
          <a:prstGeom prst="rect">
            <a:avLst/>
          </a:prstGeom>
        </p:spPr>
        <p:txBody>
          <a:bodyPr wrap="square">
            <a:spAutoFit/>
          </a:bodyPr>
          <a:lstStyle/>
          <a:p>
            <a:r>
              <a:rPr lang="en-US" altLang="zh-TW" sz="2200" b="1" baseline="30000" dirty="0"/>
              <a:t>4</a:t>
            </a:r>
            <a:r>
              <a:rPr lang="zh-TW" altLang="zh-TW" sz="2200" b="1" dirty="0"/>
              <a:t>愛是恆久忍耐，又有恩慈；愛是不嫉妒；愛是不自誇，不張狂，</a:t>
            </a:r>
            <a:r>
              <a:rPr lang="en-US" altLang="zh-TW" sz="2200" b="1" baseline="30000" dirty="0"/>
              <a:t>5</a:t>
            </a:r>
            <a:r>
              <a:rPr lang="zh-TW" altLang="zh-TW" sz="2200" b="1" dirty="0"/>
              <a:t>不做害羞的事，不求自己的益處，不輕易發怒，不計算人的惡，</a:t>
            </a:r>
            <a:r>
              <a:rPr lang="en-US" altLang="zh-TW" sz="2200" b="1" baseline="30000" dirty="0"/>
              <a:t>6</a:t>
            </a:r>
            <a:r>
              <a:rPr lang="zh-TW" altLang="zh-TW" sz="2200" b="1" dirty="0"/>
              <a:t>不喜歡不義，</a:t>
            </a:r>
            <a:r>
              <a:rPr lang="zh-TW" altLang="zh-TW" sz="2200" b="1" dirty="0">
                <a:solidFill>
                  <a:srgbClr val="FF0000"/>
                </a:solidFill>
              </a:rPr>
              <a:t>只喜歡真理</a:t>
            </a:r>
            <a:r>
              <a:rPr lang="zh-TW" altLang="zh-TW" sz="2200" b="1" dirty="0"/>
              <a:t>；</a:t>
            </a:r>
            <a:r>
              <a:rPr lang="en-US" altLang="zh-TW" sz="2200" b="1" baseline="30000" dirty="0"/>
              <a:t>7</a:t>
            </a:r>
            <a:r>
              <a:rPr lang="zh-TW" altLang="zh-TW" sz="2200" b="1" dirty="0"/>
              <a:t>凡事包容，凡事相信，凡事盼望，凡事忍耐。</a:t>
            </a:r>
            <a:r>
              <a:rPr lang="en-US" altLang="zh-TW" sz="2200" b="1" baseline="30000" dirty="0"/>
              <a:t>8</a:t>
            </a:r>
            <a:r>
              <a:rPr lang="zh-TW" altLang="zh-TW" sz="2200" b="1" dirty="0"/>
              <a:t>愛是永不止息。先知講道之能終必歸於無有；說方言之能終必停止；知識也終必歸於無有。【林前</a:t>
            </a:r>
            <a:r>
              <a:rPr lang="en-US" altLang="zh-TW" sz="2200" b="1" dirty="0"/>
              <a:t> 13:4~8</a:t>
            </a:r>
            <a:r>
              <a:rPr lang="zh-TW" altLang="zh-TW" sz="2200" b="1" dirty="0"/>
              <a:t>】</a:t>
            </a:r>
            <a:br>
              <a:rPr lang="en-US" altLang="zh-TW" sz="2200" b="1" dirty="0"/>
            </a:br>
            <a:r>
              <a:rPr lang="en-US" altLang="zh-TW" sz="2200" b="1" baseline="30000" dirty="0"/>
              <a:t>4</a:t>
            </a:r>
            <a:r>
              <a:rPr lang="en-US" altLang="zh-TW" sz="2200" b="1" dirty="0"/>
              <a:t>Love is patient and kind; love does not envy or boast; it is not arrogant </a:t>
            </a:r>
            <a:r>
              <a:rPr lang="en-US" altLang="zh-TW" sz="2200" b="1" baseline="30000" dirty="0"/>
              <a:t>5</a:t>
            </a:r>
            <a:r>
              <a:rPr lang="en-US" altLang="zh-TW" sz="2200" b="1" dirty="0"/>
              <a:t>or rude. It does not insist on its own way; it is not irritable or resentful; </a:t>
            </a:r>
            <a:r>
              <a:rPr lang="en-US" altLang="zh-TW" sz="2200" b="1" baseline="30000" dirty="0"/>
              <a:t>6</a:t>
            </a:r>
            <a:r>
              <a:rPr lang="en-US" altLang="zh-TW" sz="2200" b="1" dirty="0"/>
              <a:t>it does not rejoice at wrongdoing, </a:t>
            </a:r>
            <a:r>
              <a:rPr lang="en-US" altLang="zh-TW" sz="2200" b="1" dirty="0">
                <a:solidFill>
                  <a:srgbClr val="FF0000"/>
                </a:solidFill>
              </a:rPr>
              <a:t>but rejoices with the truth</a:t>
            </a:r>
            <a:r>
              <a:rPr lang="en-US" altLang="zh-TW" sz="2200" b="1" dirty="0"/>
              <a:t>. </a:t>
            </a:r>
            <a:r>
              <a:rPr lang="en-US" altLang="zh-TW" sz="2200" b="1" baseline="30000" dirty="0"/>
              <a:t>7</a:t>
            </a:r>
            <a:r>
              <a:rPr lang="en-US" altLang="zh-TW" sz="2200" b="1" dirty="0"/>
              <a:t>Love bears all things, believes all things, hopes all things, endures all things. </a:t>
            </a:r>
            <a:r>
              <a:rPr lang="en-US" altLang="zh-TW" sz="2200" b="1" baseline="30000" dirty="0"/>
              <a:t>8</a:t>
            </a:r>
            <a:r>
              <a:rPr lang="en-US" altLang="zh-TW" sz="2200" b="1" dirty="0"/>
              <a:t>Love never ends. As for prophecies, they will pass away; as for tongues, they will cease; as for knowledge, it will pass away. </a:t>
            </a:r>
            <a:r>
              <a:rPr lang="zh-TW" altLang="zh-TW" sz="2200" b="1" dirty="0"/>
              <a:t>【</a:t>
            </a:r>
            <a:r>
              <a:rPr lang="en-US" altLang="zh-TW" sz="2200" b="1" dirty="0"/>
              <a:t>1Cor 13:4~8</a:t>
            </a:r>
            <a:r>
              <a:rPr lang="zh-TW" altLang="zh-TW" sz="2200" b="1" dirty="0"/>
              <a:t>】</a:t>
            </a:r>
          </a:p>
        </p:txBody>
      </p:sp>
      <p:sp>
        <p:nvSpPr>
          <p:cNvPr id="3" name="矩形 2"/>
          <p:cNvSpPr/>
          <p:nvPr/>
        </p:nvSpPr>
        <p:spPr>
          <a:xfrm>
            <a:off x="474839" y="229047"/>
            <a:ext cx="7812203" cy="830997"/>
          </a:xfrm>
          <a:prstGeom prst="rect">
            <a:avLst/>
          </a:prstGeom>
        </p:spPr>
        <p:txBody>
          <a:bodyPr wrap="none">
            <a:spAutoFit/>
          </a:bodyPr>
          <a:lstStyle/>
          <a:p>
            <a:r>
              <a:rPr lang="zh-TW" altLang="en-US" sz="2400" b="1" dirty="0">
                <a:solidFill>
                  <a:srgbClr val="FF0000"/>
                </a:solidFill>
              </a:rPr>
              <a:t>→</a:t>
            </a:r>
            <a:r>
              <a:rPr lang="zh-TW" altLang="zh-TW" sz="2300" b="1" dirty="0"/>
              <a:t>我們要愛我們的仇敵但是愛的定義是</a:t>
            </a:r>
            <a:r>
              <a:rPr lang="en-US" altLang="zh-TW" sz="2300" b="1" dirty="0"/>
              <a:t>: </a:t>
            </a:r>
          </a:p>
          <a:p>
            <a:r>
              <a:rPr lang="en-US" altLang="zh-TW" sz="2300" b="1" dirty="0"/>
              <a:t>    We want to love our enemies but the definition of love is:</a:t>
            </a:r>
            <a:endParaRPr lang="zh-TW" altLang="zh-TW" sz="2300" b="1" dirty="0"/>
          </a:p>
        </p:txBody>
      </p:sp>
    </p:spTree>
    <p:extLst>
      <p:ext uri="{BB962C8B-B14F-4D97-AF65-F5344CB8AC3E}">
        <p14:creationId xmlns:p14="http://schemas.microsoft.com/office/powerpoint/2010/main" val="142516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26704" y="195486"/>
            <a:ext cx="7295523" cy="830997"/>
          </a:xfrm>
          <a:prstGeom prst="rect">
            <a:avLst/>
          </a:prstGeom>
        </p:spPr>
        <p:txBody>
          <a:bodyPr wrap="none">
            <a:spAutoFit/>
          </a:bodyPr>
          <a:lstStyle/>
          <a:p>
            <a:r>
              <a:rPr lang="en-US" altLang="zh-TW" sz="2400" b="1" dirty="0">
                <a:solidFill>
                  <a:srgbClr val="FF0000"/>
                </a:solidFill>
              </a:rPr>
              <a:t>Q: </a:t>
            </a:r>
            <a:r>
              <a:rPr lang="zh-TW" altLang="en-US" sz="2400" b="1" dirty="0"/>
              <a:t>為什麼牧師們都支持共和黨</a:t>
            </a:r>
            <a:r>
              <a:rPr lang="en-US" altLang="zh-TW" sz="2400" b="1" dirty="0"/>
              <a:t>? </a:t>
            </a:r>
          </a:p>
          <a:p>
            <a:r>
              <a:rPr lang="en-US" altLang="zh-TW" sz="2400" b="1" dirty="0"/>
              <a:t>      Why do many pastors support the Republican Party?</a:t>
            </a:r>
            <a:endParaRPr lang="zh-TW" altLang="en-US" sz="2400" b="1" dirty="0"/>
          </a:p>
        </p:txBody>
      </p:sp>
      <p:sp>
        <p:nvSpPr>
          <p:cNvPr id="3" name="矩形 2"/>
          <p:cNvSpPr/>
          <p:nvPr/>
        </p:nvSpPr>
        <p:spPr>
          <a:xfrm>
            <a:off x="971600" y="1112084"/>
            <a:ext cx="7704856" cy="1938992"/>
          </a:xfrm>
          <a:prstGeom prst="rect">
            <a:avLst/>
          </a:prstGeom>
        </p:spPr>
        <p:txBody>
          <a:bodyPr wrap="square">
            <a:spAutoFit/>
          </a:bodyPr>
          <a:lstStyle/>
          <a:p>
            <a:r>
              <a:rPr lang="zh-TW" altLang="zh-TW" sz="2400" b="1" dirty="0"/>
              <a:t>其實不是我們支持共和黨</a:t>
            </a:r>
            <a:r>
              <a:rPr lang="en-US" altLang="zh-TW" sz="2400" b="1" dirty="0"/>
              <a:t>, </a:t>
            </a:r>
            <a:r>
              <a:rPr lang="zh-TW" altLang="zh-TW" sz="2400" b="1" dirty="0"/>
              <a:t>而是我們支持聖經</a:t>
            </a:r>
            <a:r>
              <a:rPr lang="en-US" altLang="zh-TW" sz="2400" b="1" dirty="0"/>
              <a:t>, </a:t>
            </a:r>
            <a:r>
              <a:rPr lang="zh-TW" altLang="zh-TW" sz="2400" b="1" dirty="0"/>
              <a:t>而共和黨的黨綱和聖經是大部分吻合的</a:t>
            </a:r>
            <a:r>
              <a:rPr lang="en-US" altLang="zh-TW" sz="2400" b="1" dirty="0"/>
              <a:t>. </a:t>
            </a:r>
          </a:p>
          <a:p>
            <a:r>
              <a:rPr lang="en-US" altLang="zh-TW" sz="2400" b="1" dirty="0"/>
              <a:t>In fact, it is not that we support the Republican Party, but that we support the Bible because the Republican Party's party platform is mostly consistent with the Bible. </a:t>
            </a:r>
            <a:endParaRPr lang="zh-TW" altLang="en-US" sz="2400" b="1" dirty="0"/>
          </a:p>
        </p:txBody>
      </p:sp>
      <p:sp>
        <p:nvSpPr>
          <p:cNvPr id="4" name="向右箭號 3"/>
          <p:cNvSpPr/>
          <p:nvPr/>
        </p:nvSpPr>
        <p:spPr>
          <a:xfrm>
            <a:off x="636626" y="1131987"/>
            <a:ext cx="360040" cy="2880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429" y="3264038"/>
            <a:ext cx="2988207" cy="149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9476" y="3264038"/>
            <a:ext cx="1698948" cy="135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4115755" y="3678517"/>
            <a:ext cx="2863541" cy="707886"/>
          </a:xfrm>
          <a:prstGeom prst="rect">
            <a:avLst/>
          </a:prstGeom>
        </p:spPr>
        <p:txBody>
          <a:bodyPr wrap="none">
            <a:spAutoFit/>
          </a:bodyPr>
          <a:lstStyle/>
          <a:p>
            <a:r>
              <a:rPr lang="zh-TW" altLang="en-US" sz="2000" b="1" dirty="0"/>
              <a:t>大部分吻合</a:t>
            </a:r>
            <a:endParaRPr lang="en-US" altLang="zh-TW" sz="2000" b="1" dirty="0"/>
          </a:p>
          <a:p>
            <a:r>
              <a:rPr lang="en-US" altLang="zh-TW" sz="2000" b="1" dirty="0"/>
              <a:t>is mostly consistent with </a:t>
            </a:r>
            <a:endParaRPr lang="zh-TW" altLang="en-US" sz="2000" b="1" dirty="0"/>
          </a:p>
        </p:txBody>
      </p:sp>
    </p:spTree>
    <p:extLst>
      <p:ext uri="{BB962C8B-B14F-4D97-AF65-F5344CB8AC3E}">
        <p14:creationId xmlns:p14="http://schemas.microsoft.com/office/powerpoint/2010/main" val="194068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1070" y="1635646"/>
            <a:ext cx="2664296" cy="1505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476672" y="3435846"/>
            <a:ext cx="8328694" cy="1200329"/>
          </a:xfrm>
          <a:prstGeom prst="rect">
            <a:avLst/>
          </a:prstGeom>
        </p:spPr>
        <p:txBody>
          <a:bodyPr wrap="square">
            <a:spAutoFit/>
          </a:bodyPr>
          <a:lstStyle/>
          <a:p>
            <a:r>
              <a:rPr lang="en-US" altLang="zh-TW" sz="2400" b="1" dirty="0"/>
              <a:t>“We ask it in the name of the monotheistic God, Brahma, and ‘God’ known by many names by many different faiths. Amen and </a:t>
            </a:r>
            <a:r>
              <a:rPr lang="en-US" altLang="zh-TW" sz="2400" b="1" dirty="0" err="1"/>
              <a:t>awoman</a:t>
            </a:r>
            <a:r>
              <a:rPr lang="en-US" altLang="zh-TW" sz="2400" b="1" dirty="0"/>
              <a:t>.”</a:t>
            </a:r>
            <a:endParaRPr lang="zh-TW" altLang="en-US" sz="2400" b="1" dirty="0"/>
          </a:p>
        </p:txBody>
      </p:sp>
      <p:sp>
        <p:nvSpPr>
          <p:cNvPr id="3" name="矩形 2"/>
          <p:cNvSpPr/>
          <p:nvPr/>
        </p:nvSpPr>
        <p:spPr>
          <a:xfrm>
            <a:off x="445691" y="1635646"/>
            <a:ext cx="5730850" cy="1446550"/>
          </a:xfrm>
          <a:prstGeom prst="rect">
            <a:avLst/>
          </a:prstGeom>
        </p:spPr>
        <p:txBody>
          <a:bodyPr wrap="square">
            <a:spAutoFit/>
          </a:bodyPr>
          <a:lstStyle/>
          <a:p>
            <a:r>
              <a:rPr lang="en-US" altLang="zh-TW" sz="2200" b="1" dirty="0"/>
              <a:t>1/4/2021</a:t>
            </a:r>
            <a:r>
              <a:rPr lang="zh-TW" altLang="en-US" sz="2200" b="1" dirty="0"/>
              <a:t>請了一個民主黨的國會議員</a:t>
            </a:r>
            <a:r>
              <a:rPr lang="en-US" altLang="zh-TW" sz="2200" b="1" dirty="0"/>
              <a:t>Rev. Emanuel/</a:t>
            </a:r>
            <a:r>
              <a:rPr lang="en-US" altLang="zh-TW" sz="2200" b="1" dirty="0" err="1"/>
              <a:t>Ewomanuel</a:t>
            </a:r>
            <a:r>
              <a:rPr lang="en-US" altLang="zh-TW" sz="2200" b="1" dirty="0"/>
              <a:t> Cleaver</a:t>
            </a:r>
            <a:r>
              <a:rPr lang="zh-TW" altLang="en-US" sz="2200" b="1" dirty="0"/>
              <a:t>來禱告</a:t>
            </a:r>
            <a:r>
              <a:rPr lang="en-US" altLang="zh-TW" sz="2200" b="1" dirty="0"/>
              <a:t>:</a:t>
            </a:r>
          </a:p>
          <a:p>
            <a:r>
              <a:rPr lang="en-US" altLang="zh-TW" sz="2200" b="1" dirty="0"/>
              <a:t>Democratic Congressman Rev. Emanuel Cleaver  prayed on 1/4/2021:</a:t>
            </a:r>
            <a:endParaRPr lang="zh-TW" altLang="en-US" sz="2200" b="1" dirty="0"/>
          </a:p>
        </p:txBody>
      </p:sp>
      <p:sp>
        <p:nvSpPr>
          <p:cNvPr id="5" name="矩形 4"/>
          <p:cNvSpPr/>
          <p:nvPr/>
        </p:nvSpPr>
        <p:spPr>
          <a:xfrm>
            <a:off x="323528" y="195486"/>
            <a:ext cx="7673126" cy="1200329"/>
          </a:xfrm>
          <a:prstGeom prst="rect">
            <a:avLst/>
          </a:prstGeom>
        </p:spPr>
        <p:txBody>
          <a:bodyPr wrap="none">
            <a:spAutoFit/>
          </a:bodyPr>
          <a:lstStyle/>
          <a:p>
            <a:r>
              <a:rPr lang="zh-TW" altLang="zh-TW" sz="2400" b="1" dirty="0">
                <a:solidFill>
                  <a:srgbClr val="FF0000"/>
                </a:solidFill>
              </a:rPr>
              <a:t> </a:t>
            </a:r>
            <a:r>
              <a:rPr lang="zh-TW" altLang="en-US" sz="2400" b="1" dirty="0">
                <a:solidFill>
                  <a:srgbClr val="FF0000"/>
                </a:solidFill>
              </a:rPr>
              <a:t>→</a:t>
            </a:r>
            <a:r>
              <a:rPr lang="zh-TW" altLang="zh-TW" sz="2400" b="1" dirty="0"/>
              <a:t>民主黨愈來離神愈遠了</a:t>
            </a:r>
            <a:endParaRPr lang="en-US" altLang="zh-TW" sz="2400" b="1" dirty="0"/>
          </a:p>
          <a:p>
            <a:r>
              <a:rPr lang="en-US" altLang="zh-TW" sz="2400" b="1" dirty="0"/>
              <a:t>     The Democratic Party is getting further and further away</a:t>
            </a:r>
          </a:p>
          <a:p>
            <a:r>
              <a:rPr lang="en-US" altLang="zh-TW" sz="2400" b="1" dirty="0"/>
              <a:t>      from God.</a:t>
            </a:r>
            <a:endParaRPr lang="zh-TW" altLang="en-US" sz="2400" b="1" dirty="0"/>
          </a:p>
        </p:txBody>
      </p:sp>
    </p:spTree>
    <p:extLst>
      <p:ext uri="{BB962C8B-B14F-4D97-AF65-F5344CB8AC3E}">
        <p14:creationId xmlns:p14="http://schemas.microsoft.com/office/powerpoint/2010/main" val="514865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627534"/>
            <a:ext cx="3240360" cy="2282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613866" y="3193602"/>
            <a:ext cx="8278613" cy="1785104"/>
          </a:xfrm>
          <a:prstGeom prst="rect">
            <a:avLst/>
          </a:prstGeom>
        </p:spPr>
        <p:txBody>
          <a:bodyPr wrap="square">
            <a:spAutoFit/>
          </a:bodyPr>
          <a:lstStyle/>
          <a:p>
            <a:r>
              <a:rPr lang="zh-TW" altLang="en-US" sz="2200" b="1" dirty="0"/>
              <a:t>印度的神</a:t>
            </a:r>
            <a:r>
              <a:rPr lang="en-US" altLang="zh-TW" sz="2200" b="1" dirty="0"/>
              <a:t>: Brahma/</a:t>
            </a:r>
            <a:r>
              <a:rPr lang="zh-TW" altLang="en-US" sz="2200" b="1" dirty="0"/>
              <a:t>梵天</a:t>
            </a:r>
            <a:r>
              <a:rPr lang="en-US" altLang="zh-TW" sz="2200" b="1" dirty="0"/>
              <a:t>, </a:t>
            </a:r>
            <a:r>
              <a:rPr lang="zh-TW" altLang="en-US" sz="2200" b="1" dirty="0"/>
              <a:t>其實是和泰國的四面佛一樣的都是基路伯</a:t>
            </a:r>
            <a:r>
              <a:rPr lang="en-US" altLang="zh-TW" sz="2200" b="1" dirty="0"/>
              <a:t>, </a:t>
            </a:r>
            <a:r>
              <a:rPr lang="zh-TW" altLang="en-US" sz="2200" b="1" dirty="0"/>
              <a:t>     </a:t>
            </a:r>
            <a:endParaRPr lang="en-US" altLang="zh-TW" sz="2200" b="1" dirty="0"/>
          </a:p>
          <a:p>
            <a:r>
              <a:rPr lang="zh-TW" altLang="en-US" sz="2200" b="1" dirty="0"/>
              <a:t>                   唯一會接受人類敬拜的基路伯</a:t>
            </a:r>
            <a:r>
              <a:rPr lang="en-US" altLang="zh-TW" sz="2200" b="1" dirty="0"/>
              <a:t>, </a:t>
            </a:r>
            <a:r>
              <a:rPr lang="zh-TW" altLang="en-US" sz="2200" b="1" dirty="0"/>
              <a:t>就是撒旦路希弗</a:t>
            </a:r>
            <a:r>
              <a:rPr lang="en-US" altLang="zh-TW" sz="2200" b="1" dirty="0"/>
              <a:t>.</a:t>
            </a:r>
          </a:p>
          <a:p>
            <a:r>
              <a:rPr lang="en-US" altLang="zh-TW" sz="2200" b="1" dirty="0"/>
              <a:t>Hindu god: Brahma, in fact, like the four-faced Buddha in Thailand, </a:t>
            </a:r>
            <a:br>
              <a:rPr lang="en-US" altLang="zh-TW" sz="2200" b="1" dirty="0"/>
            </a:br>
            <a:r>
              <a:rPr lang="en-US" altLang="zh-TW" sz="2200" b="1" dirty="0"/>
              <a:t>                   they are all cherubim. The only cherubim who will accept</a:t>
            </a:r>
          </a:p>
          <a:p>
            <a:r>
              <a:rPr lang="en-US" altLang="zh-TW" sz="2200" b="1" dirty="0"/>
              <a:t>                    human worship is Satan Lucifer.</a:t>
            </a:r>
            <a:endParaRPr lang="zh-TW" altLang="en-US" sz="2200" b="1" dirty="0"/>
          </a:p>
        </p:txBody>
      </p:sp>
    </p:spTree>
    <p:extLst>
      <p:ext uri="{BB962C8B-B14F-4D97-AF65-F5344CB8AC3E}">
        <p14:creationId xmlns:p14="http://schemas.microsoft.com/office/powerpoint/2010/main" val="23408191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2175" y="3138586"/>
            <a:ext cx="1872208" cy="1498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483518"/>
            <a:ext cx="3096344"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1259632" y="411510"/>
            <a:ext cx="6768752" cy="461665"/>
          </a:xfrm>
          <a:prstGeom prst="rect">
            <a:avLst/>
          </a:prstGeom>
        </p:spPr>
        <p:txBody>
          <a:bodyPr wrap="square">
            <a:spAutoFit/>
          </a:bodyPr>
          <a:lstStyle/>
          <a:p>
            <a:r>
              <a:rPr lang="en-US" altLang="zh-TW" sz="2400" b="1" dirty="0">
                <a:solidFill>
                  <a:srgbClr val="FF0000"/>
                </a:solidFill>
              </a:rPr>
              <a:t>Q:</a:t>
            </a:r>
            <a:r>
              <a:rPr lang="zh-TW" altLang="en-US" sz="2400" b="1" dirty="0">
                <a:solidFill>
                  <a:srgbClr val="FF0000"/>
                </a:solidFill>
              </a:rPr>
              <a:t> </a:t>
            </a:r>
            <a:r>
              <a:rPr lang="en-US" altLang="zh-TW" sz="2400" b="1" dirty="0"/>
              <a:t>Could I act? </a:t>
            </a:r>
            <a:r>
              <a:rPr lang="zh-TW" altLang="en-US" sz="2400" b="1" dirty="0"/>
              <a:t>我可以採取行動嗎？</a:t>
            </a:r>
          </a:p>
        </p:txBody>
      </p:sp>
      <p:sp>
        <p:nvSpPr>
          <p:cNvPr id="4" name="矩形 3"/>
          <p:cNvSpPr/>
          <p:nvPr/>
        </p:nvSpPr>
        <p:spPr>
          <a:xfrm>
            <a:off x="1282527" y="3363838"/>
            <a:ext cx="5576911" cy="830997"/>
          </a:xfrm>
          <a:prstGeom prst="rect">
            <a:avLst/>
          </a:prstGeom>
        </p:spPr>
        <p:txBody>
          <a:bodyPr wrap="none">
            <a:spAutoFit/>
          </a:bodyPr>
          <a:lstStyle/>
          <a:p>
            <a:r>
              <a:rPr lang="en-US" altLang="zh-TW" sz="2400" b="1" dirty="0">
                <a:solidFill>
                  <a:srgbClr val="FF0000"/>
                </a:solidFill>
              </a:rPr>
              <a:t>A: </a:t>
            </a:r>
            <a:r>
              <a:rPr lang="en-US" altLang="zh-TW" sz="2400" b="1" dirty="0"/>
              <a:t>Of course you can, or even you need to.</a:t>
            </a:r>
          </a:p>
          <a:p>
            <a:r>
              <a:rPr lang="en-US" altLang="zh-TW" sz="2400" b="1" dirty="0"/>
              <a:t>     </a:t>
            </a:r>
            <a:r>
              <a:rPr lang="zh-TW" altLang="en-US" sz="2400" b="1" dirty="0"/>
              <a:t>當然可以，甚至你必需要。</a:t>
            </a:r>
          </a:p>
        </p:txBody>
      </p:sp>
    </p:spTree>
    <p:extLst>
      <p:ext uri="{BB962C8B-B14F-4D97-AF65-F5344CB8AC3E}">
        <p14:creationId xmlns:p14="http://schemas.microsoft.com/office/powerpoint/2010/main" val="185353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31640" y="267494"/>
            <a:ext cx="4572000" cy="892552"/>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r>
              <a:rPr lang="en-US" altLang="zh-TW" sz="2600" b="1" dirty="0">
                <a:solidFill>
                  <a:srgbClr val="FF0000"/>
                </a:solidFill>
              </a:rPr>
              <a:t>III. </a:t>
            </a:r>
            <a:r>
              <a:rPr lang="en-US" altLang="zh-TW" sz="2600" b="1" dirty="0"/>
              <a:t>Act, but Count Your Cost</a:t>
            </a:r>
          </a:p>
          <a:p>
            <a:r>
              <a:rPr lang="en-US" altLang="zh-TW" sz="2600" b="1" dirty="0"/>
              <a:t>     </a:t>
            </a:r>
            <a:r>
              <a:rPr lang="zh-TW" altLang="en-US" sz="2600" b="1" dirty="0"/>
              <a:t>行動</a:t>
            </a:r>
            <a:r>
              <a:rPr lang="en-US" altLang="zh-TW" sz="2600" b="1" dirty="0"/>
              <a:t>, </a:t>
            </a:r>
            <a:r>
              <a:rPr lang="zh-TW" altLang="en-US" sz="2600" b="1" dirty="0"/>
              <a:t>但是要計算你的成本</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2555727"/>
            <a:ext cx="3024336" cy="199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539552" y="1429544"/>
            <a:ext cx="8352928" cy="830997"/>
          </a:xfrm>
          <a:prstGeom prst="rect">
            <a:avLst/>
          </a:prstGeom>
        </p:spPr>
        <p:txBody>
          <a:bodyPr wrap="square">
            <a:spAutoFit/>
          </a:bodyPr>
          <a:lstStyle/>
          <a:p>
            <a:r>
              <a:rPr lang="zh-TW" altLang="en-US" sz="2400" b="1" dirty="0">
                <a:solidFill>
                  <a:srgbClr val="FF0000"/>
                </a:solidFill>
                <a:sym typeface="Wingdings"/>
              </a:rPr>
              <a:t></a:t>
            </a:r>
            <a:r>
              <a:rPr lang="zh-TW" altLang="en-US" sz="2400" b="1" dirty="0"/>
              <a:t>但是在採取行動之前，您需要了解三件事。</a:t>
            </a:r>
          </a:p>
          <a:p>
            <a:r>
              <a:rPr lang="zh-TW" altLang="en-US" sz="2400" b="1" dirty="0"/>
              <a:t>    </a:t>
            </a:r>
            <a:r>
              <a:rPr lang="en-US" altLang="zh-TW" sz="2400" b="1" dirty="0"/>
              <a:t>But before you act, there are three things you  need to know.</a:t>
            </a:r>
          </a:p>
        </p:txBody>
      </p:sp>
    </p:spTree>
    <p:extLst>
      <p:ext uri="{BB962C8B-B14F-4D97-AF65-F5344CB8AC3E}">
        <p14:creationId xmlns:p14="http://schemas.microsoft.com/office/powerpoint/2010/main" val="653241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86222" y="2859782"/>
            <a:ext cx="8352928" cy="1938992"/>
          </a:xfrm>
          <a:prstGeom prst="rect">
            <a:avLst/>
          </a:prstGeom>
        </p:spPr>
        <p:txBody>
          <a:bodyPr wrap="square">
            <a:spAutoFit/>
          </a:bodyPr>
          <a:lstStyle/>
          <a:p>
            <a:r>
              <a:rPr lang="en-US" altLang="zh-TW" sz="2400" b="1" baseline="30000" dirty="0"/>
              <a:t>4</a:t>
            </a:r>
            <a:r>
              <a:rPr lang="zh-TW" altLang="zh-TW" sz="2400" b="1" dirty="0"/>
              <a:t>因此律法放鬆，公理也不顯明，惡人圍困義人，所以公理顯然顛倒。【哈</a:t>
            </a:r>
            <a:r>
              <a:rPr lang="en-US" altLang="zh-TW" sz="2400" b="1" dirty="0"/>
              <a:t> 1:4</a:t>
            </a:r>
            <a:r>
              <a:rPr lang="zh-TW" altLang="zh-TW" sz="2400" b="1" dirty="0"/>
              <a:t>】</a:t>
            </a:r>
            <a:br>
              <a:rPr lang="en-US" altLang="zh-TW" sz="2400" b="1" dirty="0"/>
            </a:br>
            <a:r>
              <a:rPr lang="en-US" altLang="zh-TW" sz="2400" b="1" baseline="30000" dirty="0"/>
              <a:t>4</a:t>
            </a:r>
            <a:r>
              <a:rPr lang="en-US" altLang="zh-TW" sz="2400" b="1" dirty="0"/>
              <a:t>So the law is paralyzed, and justice never goes forth. For the wicked surround the righteous; so justice goes forth perverted. </a:t>
            </a:r>
            <a:r>
              <a:rPr lang="zh-TW" altLang="zh-TW" sz="2400" b="1" dirty="0"/>
              <a:t>【</a:t>
            </a:r>
            <a:r>
              <a:rPr lang="en-US" altLang="zh-TW" sz="2400" b="1" dirty="0" err="1"/>
              <a:t>Hab</a:t>
            </a:r>
            <a:r>
              <a:rPr lang="en-US" altLang="zh-TW" sz="2400" b="1" dirty="0"/>
              <a:t> 1:4</a:t>
            </a:r>
            <a:r>
              <a:rPr lang="zh-TW" altLang="zh-TW" sz="2400" b="1" dirty="0"/>
              <a:t>】</a:t>
            </a:r>
          </a:p>
        </p:txBody>
      </p:sp>
      <p:sp>
        <p:nvSpPr>
          <p:cNvPr id="3" name="矩形 2"/>
          <p:cNvSpPr/>
          <p:nvPr/>
        </p:nvSpPr>
        <p:spPr>
          <a:xfrm>
            <a:off x="486222" y="267494"/>
            <a:ext cx="6840760" cy="1200329"/>
          </a:xfrm>
          <a:prstGeom prst="rect">
            <a:avLst/>
          </a:prstGeom>
        </p:spPr>
        <p:txBody>
          <a:bodyPr wrap="square">
            <a:spAutoFit/>
          </a:bodyPr>
          <a:lstStyle/>
          <a:p>
            <a:r>
              <a:rPr lang="zh-TW" altLang="en-US" sz="2400" b="1" dirty="0">
                <a:solidFill>
                  <a:srgbClr val="FF0000"/>
                </a:solidFill>
                <a:sym typeface="Wingdings"/>
              </a:rPr>
              <a:t></a:t>
            </a:r>
            <a:r>
              <a:rPr lang="zh-TW" altLang="en-US" sz="2400" b="1" dirty="0"/>
              <a:t>我們現在的情形是好像哈巴谷質問上帝所說的</a:t>
            </a:r>
            <a:r>
              <a:rPr lang="en-US" altLang="zh-TW" sz="2400" b="1" dirty="0"/>
              <a:t>:</a:t>
            </a:r>
          </a:p>
          <a:p>
            <a:r>
              <a:rPr lang="en-US" altLang="zh-TW" sz="2400" b="1" dirty="0"/>
              <a:t>     Our current situation is like </a:t>
            </a:r>
          </a:p>
          <a:p>
            <a:r>
              <a:rPr lang="en-US" altLang="zh-TW" sz="2400" b="1" dirty="0"/>
              <a:t>     what Habakkuk  questioned  God :</a:t>
            </a:r>
            <a:endParaRPr lang="zh-TW" altLang="zh-TW" sz="2400"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9267" y="867659"/>
            <a:ext cx="2207119" cy="1632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063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59632" y="555525"/>
            <a:ext cx="4641271" cy="954107"/>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en-US" altLang="zh-TW" sz="2800" b="1" dirty="0">
                <a:solidFill>
                  <a:srgbClr val="FF0000"/>
                </a:solidFill>
              </a:rPr>
              <a:t>A. </a:t>
            </a:r>
            <a:r>
              <a:rPr lang="en-US" altLang="zh-TW" sz="2800" b="1" dirty="0"/>
              <a:t>Know where you are going.</a:t>
            </a:r>
          </a:p>
          <a:p>
            <a:r>
              <a:rPr lang="zh-TW" altLang="en-US" sz="2800" b="1" dirty="0"/>
              <a:t>   知道你要去哪裡。</a:t>
            </a:r>
            <a:endParaRPr lang="zh-TW" altLang="zh-TW" sz="28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0106" y="1779663"/>
            <a:ext cx="2880322" cy="2880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42366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27584" y="483518"/>
            <a:ext cx="5157181" cy="830997"/>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n-US" altLang="zh-TW" sz="2400" b="1" dirty="0">
                <a:solidFill>
                  <a:srgbClr val="FF0000"/>
                </a:solidFill>
              </a:rPr>
              <a:t>1) </a:t>
            </a:r>
            <a:r>
              <a:rPr lang="en-US" altLang="zh-TW" sz="2400" b="1" dirty="0"/>
              <a:t>You are to pull down the deep state.</a:t>
            </a:r>
          </a:p>
          <a:p>
            <a:r>
              <a:rPr lang="en-US" altLang="zh-TW" sz="2400" b="1" dirty="0"/>
              <a:t>    </a:t>
            </a:r>
            <a:r>
              <a:rPr lang="zh-TW" altLang="en-US" sz="2400" b="1" dirty="0"/>
              <a:t>你要推翻深層政府</a:t>
            </a:r>
            <a:r>
              <a:rPr lang="en-US" altLang="zh-TW" sz="2400" b="1" dirty="0"/>
              <a:t>,</a:t>
            </a:r>
            <a:r>
              <a:rPr lang="zh-TW" altLang="en-US" sz="2400" b="1" dirty="0"/>
              <a:t>暗深勢力集團。</a:t>
            </a:r>
            <a:endParaRPr lang="zh-TW" altLang="zh-TW" sz="2400" b="1" dirty="0"/>
          </a:p>
        </p:txBody>
      </p:sp>
      <p:sp>
        <p:nvSpPr>
          <p:cNvPr id="4" name="矩形 3"/>
          <p:cNvSpPr/>
          <p:nvPr/>
        </p:nvSpPr>
        <p:spPr>
          <a:xfrm>
            <a:off x="858466" y="1995686"/>
            <a:ext cx="5949962" cy="830997"/>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US" altLang="zh-TW" sz="2400" b="1" dirty="0">
                <a:solidFill>
                  <a:srgbClr val="FF0000"/>
                </a:solidFill>
              </a:rPr>
              <a:t>2) </a:t>
            </a:r>
            <a:r>
              <a:rPr lang="en-US" altLang="zh-TW" sz="2400" b="1" dirty="0"/>
              <a:t>You are to destroy the giant tech company.</a:t>
            </a:r>
          </a:p>
          <a:p>
            <a:r>
              <a:rPr lang="zh-TW" altLang="en-US" sz="2400" b="1" dirty="0"/>
              <a:t>    你要摧毀巨型科技公司。</a:t>
            </a:r>
            <a:endParaRPr lang="zh-TW" altLang="zh-TW" sz="2400" b="1" dirty="0"/>
          </a:p>
        </p:txBody>
      </p:sp>
      <p:sp>
        <p:nvSpPr>
          <p:cNvPr id="5" name="矩形 4"/>
          <p:cNvSpPr/>
          <p:nvPr/>
        </p:nvSpPr>
        <p:spPr>
          <a:xfrm>
            <a:off x="848569" y="3291830"/>
            <a:ext cx="7200800" cy="83099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altLang="zh-TW" sz="2400" b="1" dirty="0">
                <a:solidFill>
                  <a:srgbClr val="FF0000"/>
                </a:solidFill>
              </a:rPr>
              <a:t>3) </a:t>
            </a:r>
            <a:r>
              <a:rPr lang="en-US" altLang="zh-TW" sz="2400" b="1" dirty="0"/>
              <a:t>You are to pull out the corruption within the election.</a:t>
            </a:r>
          </a:p>
          <a:p>
            <a:r>
              <a:rPr lang="zh-TW" altLang="en-US" sz="2400" b="1" dirty="0"/>
              <a:t>     你要消除選舉中的腐弊。</a:t>
            </a:r>
            <a:endParaRPr lang="zh-TW" altLang="zh-TW" sz="2400" b="1" dirty="0"/>
          </a:p>
        </p:txBody>
      </p:sp>
    </p:spTree>
    <p:extLst>
      <p:ext uri="{BB962C8B-B14F-4D97-AF65-F5344CB8AC3E}">
        <p14:creationId xmlns:p14="http://schemas.microsoft.com/office/powerpoint/2010/main" val="370127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267494"/>
            <a:ext cx="7920880" cy="249299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altLang="zh-TW" sz="2600" b="1" dirty="0">
                <a:solidFill>
                  <a:srgbClr val="FF0000"/>
                </a:solidFill>
                <a:sym typeface="Wingdings"/>
              </a:rPr>
              <a:t></a:t>
            </a:r>
            <a:r>
              <a:rPr lang="en-US" altLang="zh-TW" sz="2600" b="1" dirty="0"/>
              <a:t>My choice is already made for me by my employer, </a:t>
            </a:r>
          </a:p>
          <a:p>
            <a:r>
              <a:rPr lang="en-US" altLang="zh-TW" sz="2600" b="1" dirty="0"/>
              <a:t>    our heavenly Father—to save people from the sinful</a:t>
            </a:r>
          </a:p>
          <a:p>
            <a:r>
              <a:rPr lang="en-US" altLang="zh-TW" sz="2600" b="1" dirty="0"/>
              <a:t>    corruption of the heart through the gospel of Jesus</a:t>
            </a:r>
          </a:p>
          <a:p>
            <a:r>
              <a:rPr lang="en-US" altLang="zh-TW" sz="2600" b="1" dirty="0"/>
              <a:t>    Christ.</a:t>
            </a:r>
          </a:p>
          <a:p>
            <a:r>
              <a:rPr lang="zh-TW" altLang="en-US" sz="2600" b="1" dirty="0"/>
              <a:t>    我的雇主我們的天父已經為我做出了選擇，就是要</a:t>
            </a:r>
            <a:endParaRPr lang="en-US" altLang="zh-TW" sz="2600" b="1" dirty="0"/>
          </a:p>
          <a:p>
            <a:r>
              <a:rPr lang="en-US" altLang="zh-TW" sz="2600" b="1" dirty="0"/>
              <a:t>    </a:t>
            </a:r>
            <a:r>
              <a:rPr lang="zh-TW" altLang="en-US" sz="2600" b="1" dirty="0"/>
              <a:t>通過耶穌基督的福音使人們從罪惡的心中拯救出來。</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7165" y="2931790"/>
            <a:ext cx="2522947" cy="170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67266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195486"/>
            <a:ext cx="8568952" cy="4693593"/>
          </a:xfrm>
          <a:prstGeom prst="rect">
            <a:avLst/>
          </a:prstGeom>
        </p:spPr>
        <p:txBody>
          <a:bodyPr wrap="square">
            <a:spAutoFit/>
          </a:bodyPr>
          <a:lstStyle/>
          <a:p>
            <a:r>
              <a:rPr lang="en-US" altLang="zh-TW" sz="2300" b="1" baseline="30000" dirty="0"/>
              <a:t>28</a:t>
            </a:r>
            <a:r>
              <a:rPr lang="zh-TW" altLang="zh-TW" sz="2300" b="1" dirty="0"/>
              <a:t>耶穌說：我實在告訴你們，你們這跟從我的人，到復興的時候，人子坐在他榮耀的寶座上，你們也要坐在十二個寶座上，審判以色列十二個支派。</a:t>
            </a:r>
            <a:r>
              <a:rPr lang="en-US" altLang="zh-TW" sz="2300" b="1" baseline="30000" dirty="0"/>
              <a:t>29</a:t>
            </a:r>
            <a:r>
              <a:rPr lang="zh-TW" altLang="zh-TW" sz="2300" b="1" dirty="0"/>
              <a:t>凡為我的名撇下房屋，或是弟兄、姐妹、父親、母親、（有古卷添妻子）兒女、田地的，必要得著百倍，並且承受永生。</a:t>
            </a:r>
            <a:r>
              <a:rPr lang="en-US" altLang="zh-TW" sz="2300" b="1" baseline="30000" dirty="0"/>
              <a:t>30</a:t>
            </a:r>
            <a:r>
              <a:rPr lang="zh-TW" altLang="zh-TW" sz="2300" b="1" dirty="0"/>
              <a:t>然而，有許多在前的，將要在後；在後的，將要在前。【太</a:t>
            </a:r>
            <a:r>
              <a:rPr lang="en-US" altLang="zh-TW" sz="2300" b="1" dirty="0"/>
              <a:t> 19:28~30</a:t>
            </a:r>
            <a:r>
              <a:rPr lang="zh-TW" altLang="zh-TW" sz="2300" b="1" dirty="0"/>
              <a:t>】</a:t>
            </a:r>
            <a:br>
              <a:rPr lang="en-US" altLang="zh-TW" sz="2300" b="1" dirty="0"/>
            </a:br>
            <a:r>
              <a:rPr lang="en-US" altLang="zh-TW" sz="2300" b="1" baseline="30000" dirty="0"/>
              <a:t>28</a:t>
            </a:r>
            <a:r>
              <a:rPr lang="en-US" altLang="zh-TW" sz="2300" b="1" dirty="0"/>
              <a:t>Jesus said to them, “”Truly, I say to you, in the new world,</a:t>
            </a:r>
            <a:r>
              <a:rPr lang="zh-TW" altLang="en-US" sz="2300" b="1" dirty="0"/>
              <a:t> </a:t>
            </a:r>
            <a:r>
              <a:rPr lang="en-US" altLang="zh-TW" sz="2300" b="1" dirty="0"/>
              <a:t>when the Son of Man will sit on his glorious throne, you who have followed me will also sit on twelve thrones, judging the twelve tribes of Israel." </a:t>
            </a:r>
            <a:r>
              <a:rPr lang="en-US" altLang="zh-TW" sz="2300" b="1" baseline="30000" dirty="0"/>
              <a:t>29</a:t>
            </a:r>
            <a:r>
              <a:rPr lang="en-US" altLang="zh-TW" sz="2300" b="1" dirty="0"/>
              <a:t>"And everyone who has left houses or brothers or sisters or father or mother or children or lands, for my name's sake, will receive a hundredfold and will inherit eternal life." </a:t>
            </a:r>
            <a:r>
              <a:rPr lang="en-US" altLang="zh-TW" sz="2300" b="1" baseline="30000" dirty="0"/>
              <a:t>30</a:t>
            </a:r>
            <a:r>
              <a:rPr lang="en-US" altLang="zh-TW" sz="2300" b="1" dirty="0"/>
              <a:t>"But many who are first will be last, and the last first. " 【Matt 19:28~30】</a:t>
            </a:r>
            <a:endParaRPr lang="zh-TW" altLang="en-US" sz="2300" b="1" dirty="0"/>
          </a:p>
        </p:txBody>
      </p:sp>
    </p:spTree>
    <p:extLst>
      <p:ext uri="{BB962C8B-B14F-4D97-AF65-F5344CB8AC3E}">
        <p14:creationId xmlns:p14="http://schemas.microsoft.com/office/powerpoint/2010/main" val="10766539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39119" y="699541"/>
            <a:ext cx="4082784" cy="523220"/>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en-US" altLang="zh-TW" sz="2800" b="1" dirty="0">
                <a:solidFill>
                  <a:srgbClr val="FF0000"/>
                </a:solidFill>
              </a:rPr>
              <a:t>B. </a:t>
            </a:r>
            <a:r>
              <a:rPr lang="en-US" altLang="zh-TW" sz="2600" b="1" dirty="0"/>
              <a:t>Count the Cost/</a:t>
            </a:r>
            <a:r>
              <a:rPr lang="zh-TW" altLang="en-US" sz="2600" b="1" dirty="0"/>
              <a:t>計算成本</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0306" y="1851670"/>
            <a:ext cx="3571597"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7664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23528" y="195486"/>
            <a:ext cx="8568952" cy="4693593"/>
          </a:xfrm>
          <a:prstGeom prst="rect">
            <a:avLst/>
          </a:prstGeom>
        </p:spPr>
        <p:txBody>
          <a:bodyPr wrap="square">
            <a:spAutoFit/>
          </a:bodyPr>
          <a:lstStyle/>
          <a:p>
            <a:r>
              <a:rPr lang="en-US" altLang="zh-TW" sz="2300" b="1" baseline="30000" dirty="0"/>
              <a:t>28</a:t>
            </a:r>
            <a:r>
              <a:rPr lang="zh-TW" altLang="zh-TW" sz="2300" b="1" dirty="0"/>
              <a:t>你們那一個要蓋一座樓，不先坐下算計花費，能蓋成不能呢？</a:t>
            </a:r>
            <a:r>
              <a:rPr lang="en-US" altLang="zh-TW" sz="2300" b="1" baseline="30000" dirty="0"/>
              <a:t>29</a:t>
            </a:r>
            <a:r>
              <a:rPr lang="zh-TW" altLang="zh-TW" sz="2300" b="1" dirty="0"/>
              <a:t>恐怕安了地基，不能成功，看見的人都笑話他，</a:t>
            </a:r>
            <a:r>
              <a:rPr lang="en-US" altLang="zh-TW" sz="2300" b="1" baseline="30000" dirty="0"/>
              <a:t>30</a:t>
            </a:r>
            <a:r>
              <a:rPr lang="zh-TW" altLang="zh-TW" sz="2300" b="1" dirty="0"/>
              <a:t>說：這個人開了工，卻不能完工。</a:t>
            </a:r>
            <a:r>
              <a:rPr lang="en-US" altLang="zh-TW" sz="2300" b="1" baseline="30000" dirty="0"/>
              <a:t>31</a:t>
            </a:r>
            <a:r>
              <a:rPr lang="zh-TW" altLang="zh-TW" sz="2300" b="1" dirty="0"/>
              <a:t>或是一個王出去和別的王打仗，豈不先坐下酌量，能用一萬兵去敵那領二萬兵來攻打他的麼？</a:t>
            </a:r>
            <a:endParaRPr lang="en-US" altLang="zh-TW" sz="2300" b="1" dirty="0"/>
          </a:p>
          <a:p>
            <a:r>
              <a:rPr lang="zh-TW" altLang="zh-TW" sz="2300" b="1" dirty="0"/>
              <a:t>【路</a:t>
            </a:r>
            <a:r>
              <a:rPr lang="en-US" altLang="zh-TW" sz="2300" b="1" dirty="0"/>
              <a:t> 14:28~31</a:t>
            </a:r>
            <a:r>
              <a:rPr lang="zh-TW" altLang="zh-TW" sz="2300" b="1" dirty="0"/>
              <a:t>】</a:t>
            </a:r>
            <a:br>
              <a:rPr lang="en-US" altLang="zh-TW" sz="2300" b="1" dirty="0"/>
            </a:br>
            <a:r>
              <a:rPr lang="en-US" altLang="zh-TW" sz="2300" b="1" baseline="30000" dirty="0"/>
              <a:t>28</a:t>
            </a:r>
            <a:r>
              <a:rPr lang="en-US" altLang="zh-TW" sz="2300" b="1" dirty="0"/>
              <a:t>"For which of you, desiring to build a tower, does not first sit down and count the cost, whether he has enough to complete it?" </a:t>
            </a:r>
            <a:r>
              <a:rPr lang="en-US" altLang="zh-TW" sz="2300" b="1" baseline="30000" dirty="0"/>
              <a:t>29</a:t>
            </a:r>
            <a:r>
              <a:rPr lang="en-US" altLang="zh-TW" sz="2300" b="1" dirty="0"/>
              <a:t>"Otherwise, when he has laid a foundation and is not able to finish, all who see it begin to mock him," </a:t>
            </a:r>
            <a:r>
              <a:rPr lang="en-US" altLang="zh-TW" sz="2300" b="1" baseline="30000" dirty="0"/>
              <a:t>30</a:t>
            </a:r>
            <a:r>
              <a:rPr lang="en-US" altLang="zh-TW" sz="2300" b="1" dirty="0"/>
              <a:t>"saying, 'This man began to build and was not able to finish.'" </a:t>
            </a:r>
            <a:r>
              <a:rPr lang="en-US" altLang="zh-TW" sz="2300" b="1" baseline="30000" dirty="0"/>
              <a:t>31</a:t>
            </a:r>
            <a:r>
              <a:rPr lang="en-US" altLang="zh-TW" sz="2300" b="1" dirty="0"/>
              <a:t>"Or what king, going out to encounter another king in war, will not sit down first and deliberate whether he is able with ten thousand to meet him who comes against him with twenty thousand?" </a:t>
            </a:r>
            <a:r>
              <a:rPr lang="zh-TW" altLang="zh-TW" sz="2300" b="1" dirty="0"/>
              <a:t>【</a:t>
            </a:r>
            <a:r>
              <a:rPr lang="en-US" altLang="zh-TW" sz="2300" b="1" dirty="0"/>
              <a:t>Luke 14:28~31</a:t>
            </a:r>
            <a:r>
              <a:rPr lang="zh-TW" altLang="zh-TW" sz="2300" b="1" dirty="0"/>
              <a:t>】</a:t>
            </a:r>
          </a:p>
        </p:txBody>
      </p:sp>
    </p:spTree>
    <p:extLst>
      <p:ext uri="{BB962C8B-B14F-4D97-AF65-F5344CB8AC3E}">
        <p14:creationId xmlns:p14="http://schemas.microsoft.com/office/powerpoint/2010/main" val="8543216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6588" y="411510"/>
            <a:ext cx="7019426" cy="954107"/>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zh-TW" sz="2800" b="1" dirty="0">
                <a:solidFill>
                  <a:srgbClr val="FF0000"/>
                </a:solidFill>
              </a:rPr>
              <a:t>C. </a:t>
            </a:r>
            <a:r>
              <a:rPr lang="en-US" altLang="zh-TW" sz="2800" b="1" dirty="0"/>
              <a:t>Alliance, he who is not against us is for us.</a:t>
            </a:r>
          </a:p>
          <a:p>
            <a:r>
              <a:rPr lang="zh-TW" altLang="en-US" sz="2800" b="1" dirty="0"/>
              <a:t>      聯盟，不敵擋我們的，就是幫助我們的。</a:t>
            </a:r>
            <a:r>
              <a:rPr lang="en-US" altLang="zh-TW" sz="2800" b="1" dirty="0"/>
              <a:t> </a:t>
            </a:r>
            <a:endParaRPr lang="zh-TW" altLang="en-US" sz="2800" b="1"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1851670"/>
            <a:ext cx="3384376" cy="253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32953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411510"/>
            <a:ext cx="7992888" cy="2677656"/>
          </a:xfrm>
          <a:prstGeom prst="rect">
            <a:avLst/>
          </a:prstGeom>
        </p:spPr>
        <p:txBody>
          <a:bodyPr wrap="square">
            <a:spAutoFit/>
          </a:bodyPr>
          <a:lstStyle/>
          <a:p>
            <a:r>
              <a:rPr lang="en-US" altLang="zh-TW" sz="2400" b="1" baseline="30000" dirty="0"/>
              <a:t>40</a:t>
            </a:r>
            <a:r>
              <a:rPr lang="zh-TW" altLang="zh-TW" sz="2400" b="1" dirty="0"/>
              <a:t>不敵擋我們的，就是幫助我們的。</a:t>
            </a:r>
            <a:r>
              <a:rPr lang="en-US" altLang="zh-TW" sz="2400" b="1" baseline="30000" dirty="0"/>
              <a:t>41</a:t>
            </a:r>
            <a:r>
              <a:rPr lang="zh-TW" altLang="zh-TW" sz="2400" b="1" dirty="0"/>
              <a:t>凡因你們是屬基督，給你們一杯水喝的，我實在告訴你們，他不能不得賞賜。【可</a:t>
            </a:r>
            <a:r>
              <a:rPr lang="en-US" altLang="zh-TW" sz="2400" b="1" dirty="0"/>
              <a:t> 9:40~41</a:t>
            </a:r>
            <a:r>
              <a:rPr lang="zh-TW" altLang="zh-TW" sz="2400" b="1" dirty="0"/>
              <a:t>】</a:t>
            </a:r>
            <a:br>
              <a:rPr lang="en-US" altLang="zh-TW" sz="2400" b="1" dirty="0"/>
            </a:br>
            <a:r>
              <a:rPr lang="en-US" altLang="zh-TW" sz="2400" b="1" baseline="30000" dirty="0"/>
              <a:t>40</a:t>
            </a:r>
            <a:r>
              <a:rPr lang="en-US" altLang="zh-TW" sz="2400" b="1" dirty="0"/>
              <a:t>"For the one who is not against us is for us." </a:t>
            </a:r>
            <a:r>
              <a:rPr lang="en-US" altLang="zh-TW" sz="2400" b="1" baseline="30000" dirty="0"/>
              <a:t>41</a:t>
            </a:r>
            <a:r>
              <a:rPr lang="en-US" altLang="zh-TW" sz="2400" b="1" dirty="0"/>
              <a:t>"For truly, I say to you, whoever gives you a cup of water to drink because you belong to Christ will by no means lose his reward. " </a:t>
            </a:r>
            <a:r>
              <a:rPr lang="zh-TW" altLang="zh-TW" sz="2400" b="1" dirty="0"/>
              <a:t>【</a:t>
            </a:r>
            <a:r>
              <a:rPr lang="en-US" altLang="zh-TW" sz="2400" b="1" dirty="0"/>
              <a:t>Mark 9:40~41</a:t>
            </a:r>
            <a:r>
              <a:rPr lang="zh-TW" altLang="zh-TW" sz="2400" b="1" dirty="0"/>
              <a:t>】</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3063617"/>
            <a:ext cx="2346424"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34922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339502"/>
            <a:ext cx="2525050" cy="523220"/>
          </a:xfrm>
          <a:prstGeom prst="rect">
            <a:avLst/>
          </a:prstGeom>
          <a:solidFill>
            <a:srgbClr val="FFFF00"/>
          </a:solidFill>
        </p:spPr>
        <p:txBody>
          <a:bodyPr wrap="none">
            <a:spAutoFit/>
          </a:bodyPr>
          <a:lstStyle/>
          <a:p>
            <a:r>
              <a:rPr lang="en-US" altLang="zh-TW" sz="2800" b="1" dirty="0">
                <a:solidFill>
                  <a:srgbClr val="FF0000"/>
                </a:solidFill>
              </a:rPr>
              <a:t>Conclusion</a:t>
            </a:r>
            <a:r>
              <a:rPr lang="zh-TW" altLang="zh-TW" sz="2800" b="1" dirty="0">
                <a:solidFill>
                  <a:srgbClr val="FF0000"/>
                </a:solidFill>
              </a:rPr>
              <a:t>結論</a:t>
            </a:r>
            <a:endParaRPr lang="zh-TW" altLang="zh-TW" sz="2800" dirty="0">
              <a:solidFill>
                <a:srgbClr val="FF0000"/>
              </a:solidFill>
            </a:endParaRPr>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2355726"/>
            <a:ext cx="3960440" cy="2200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467544" y="1131590"/>
            <a:ext cx="8064897" cy="830997"/>
          </a:xfrm>
          <a:prstGeom prst="rect">
            <a:avLst/>
          </a:prstGeom>
        </p:spPr>
        <p:txBody>
          <a:bodyPr wrap="square">
            <a:spAutoFit/>
          </a:bodyPr>
          <a:lstStyle/>
          <a:p>
            <a:r>
              <a:rPr lang="zh-TW" altLang="zh-TW" sz="2400" b="1" dirty="0"/>
              <a:t>奮銳黨的西門</a:t>
            </a:r>
            <a:r>
              <a:rPr lang="en-US" altLang="zh-TW" sz="2400" b="1" dirty="0"/>
              <a:t>,</a:t>
            </a:r>
            <a:r>
              <a:rPr lang="zh-TW" altLang="en-US" sz="2400" b="1" dirty="0"/>
              <a:t>耶穌基督的十二個門徒之一</a:t>
            </a:r>
            <a:r>
              <a:rPr lang="en-US" altLang="zh-TW" sz="2400" b="1" dirty="0"/>
              <a:t>.</a:t>
            </a:r>
          </a:p>
          <a:p>
            <a:r>
              <a:rPr lang="en-US" altLang="zh-TW" sz="2400" b="1" dirty="0"/>
              <a:t>Simon the Zealot is one of 12 disciples of Jesus Christ.</a:t>
            </a:r>
            <a:endParaRPr lang="zh-TW" altLang="zh-TW" sz="2400" b="1" dirty="0"/>
          </a:p>
        </p:txBody>
      </p:sp>
    </p:spTree>
    <p:extLst>
      <p:ext uri="{BB962C8B-B14F-4D97-AF65-F5344CB8AC3E}">
        <p14:creationId xmlns:p14="http://schemas.microsoft.com/office/powerpoint/2010/main" val="23812174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82799" y="339502"/>
            <a:ext cx="8609681" cy="4493538"/>
          </a:xfrm>
          <a:prstGeom prst="rect">
            <a:avLst/>
          </a:prstGeom>
        </p:spPr>
        <p:txBody>
          <a:bodyPr wrap="square">
            <a:spAutoFit/>
          </a:bodyPr>
          <a:lstStyle/>
          <a:p>
            <a:r>
              <a:rPr lang="en-US" altLang="zh-TW" sz="2200" b="1" baseline="30000" dirty="0"/>
              <a:t>12</a:t>
            </a:r>
            <a:r>
              <a:rPr lang="zh-TW" altLang="zh-TW" sz="2200" b="1" dirty="0"/>
              <a:t>那時，耶穌出去，上山禱告，整夜禱告神；</a:t>
            </a:r>
            <a:r>
              <a:rPr lang="en-US" altLang="zh-TW" sz="2200" b="1" baseline="30000" dirty="0"/>
              <a:t>13</a:t>
            </a:r>
            <a:r>
              <a:rPr lang="zh-TW" altLang="zh-TW" sz="2200" b="1" dirty="0"/>
              <a:t>到了天亮，叫他的門徒來，就從他們中間挑選十二個人，稱他們為使徒。</a:t>
            </a:r>
            <a:r>
              <a:rPr lang="en-US" altLang="zh-TW" sz="2200" b="1" baseline="30000" dirty="0"/>
              <a:t>14</a:t>
            </a:r>
            <a:r>
              <a:rPr lang="zh-TW" altLang="zh-TW" sz="2200" b="1" dirty="0"/>
              <a:t>這十二個人有西門，耶穌又給他起名叫彼得，還有他兄弟安得烈，又有雅各和約翰，腓力和巴多羅買，</a:t>
            </a:r>
            <a:r>
              <a:rPr lang="en-US" altLang="zh-TW" sz="2200" b="1" baseline="30000" dirty="0"/>
              <a:t>15</a:t>
            </a:r>
            <a:r>
              <a:rPr lang="zh-TW" altLang="zh-TW" sz="2200" b="1" dirty="0"/>
              <a:t>馬太和多馬，亞勒腓的兒子雅各和奮銳黨的西門，</a:t>
            </a:r>
            <a:r>
              <a:rPr lang="en-US" altLang="zh-TW" sz="2200" b="1" baseline="30000" dirty="0"/>
              <a:t>16</a:t>
            </a:r>
            <a:r>
              <a:rPr lang="zh-TW" altLang="zh-TW" sz="2200" b="1" dirty="0"/>
              <a:t>雅各的兒子（兒子或作：兄弟）猶大，和賣主的加略人猶大。</a:t>
            </a:r>
            <a:endParaRPr lang="en-US" altLang="zh-TW" sz="2200" b="1" dirty="0"/>
          </a:p>
          <a:p>
            <a:r>
              <a:rPr lang="zh-TW" altLang="zh-TW" sz="2200" b="1" dirty="0"/>
              <a:t>【路</a:t>
            </a:r>
            <a:r>
              <a:rPr lang="en-US" altLang="zh-TW" sz="2200" b="1" dirty="0"/>
              <a:t> 6:12~16</a:t>
            </a:r>
            <a:r>
              <a:rPr lang="zh-TW" altLang="zh-TW" sz="2200" b="1" dirty="0"/>
              <a:t>】</a:t>
            </a:r>
            <a:br>
              <a:rPr lang="en-US" altLang="zh-TW" sz="2200" b="1" dirty="0"/>
            </a:br>
            <a:r>
              <a:rPr lang="en-US" altLang="zh-TW" sz="2200" b="1" baseline="30000" dirty="0"/>
              <a:t>12</a:t>
            </a:r>
            <a:r>
              <a:rPr lang="en-US" altLang="zh-TW" sz="2200" b="1" dirty="0"/>
              <a:t>In these days he went out to the mountain to pray, and all night he continued in prayer to God. </a:t>
            </a:r>
            <a:r>
              <a:rPr lang="en-US" altLang="zh-TW" sz="2200" b="1" baseline="30000" dirty="0"/>
              <a:t>13</a:t>
            </a:r>
            <a:r>
              <a:rPr lang="en-US" altLang="zh-TW" sz="2200" b="1" dirty="0"/>
              <a:t>And when day came, he called his disciples and chose from them twelve, whom he named apostles: </a:t>
            </a:r>
            <a:r>
              <a:rPr lang="en-US" altLang="zh-TW" sz="2200" b="1" baseline="30000" dirty="0"/>
              <a:t>14</a:t>
            </a:r>
            <a:r>
              <a:rPr lang="en-US" altLang="zh-TW" sz="2200" b="1" dirty="0"/>
              <a:t>Simon, whom he named Peter, and Andrew his brother, and James and John, and Philip, and Bartholomew, </a:t>
            </a:r>
            <a:r>
              <a:rPr lang="en-US" altLang="zh-TW" sz="2200" b="1" baseline="30000" dirty="0"/>
              <a:t>15</a:t>
            </a:r>
            <a:r>
              <a:rPr lang="en-US" altLang="zh-TW" sz="2200" b="1" dirty="0"/>
              <a:t>and Matthew, and Thomas, and James the son of </a:t>
            </a:r>
            <a:r>
              <a:rPr lang="en-US" altLang="zh-TW" sz="2200" b="1" dirty="0" err="1"/>
              <a:t>Alphaeus</a:t>
            </a:r>
            <a:r>
              <a:rPr lang="en-US" altLang="zh-TW" sz="2200" b="1" dirty="0"/>
              <a:t>, and Simon who was called the Zealot, </a:t>
            </a:r>
            <a:r>
              <a:rPr lang="en-US" altLang="zh-TW" sz="2200" b="1" baseline="30000" dirty="0"/>
              <a:t>16</a:t>
            </a:r>
            <a:r>
              <a:rPr lang="en-US" altLang="zh-TW" sz="2200" b="1" dirty="0"/>
              <a:t>and Judas the son of James, and Judas Iscariot, who became a traitor. </a:t>
            </a:r>
            <a:r>
              <a:rPr lang="zh-TW" altLang="zh-TW" sz="2200" b="1" dirty="0"/>
              <a:t>【</a:t>
            </a:r>
            <a:r>
              <a:rPr lang="en-US" altLang="zh-TW" sz="2200" b="1" dirty="0"/>
              <a:t>Luke 6:12~16</a:t>
            </a:r>
            <a:r>
              <a:rPr lang="zh-TW" altLang="zh-TW" sz="2200" b="1" dirty="0"/>
              <a:t>】</a:t>
            </a:r>
          </a:p>
        </p:txBody>
      </p:sp>
    </p:spTree>
    <p:extLst>
      <p:ext uri="{BB962C8B-B14F-4D97-AF65-F5344CB8AC3E}">
        <p14:creationId xmlns:p14="http://schemas.microsoft.com/office/powerpoint/2010/main" val="1212015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7465" y="2139702"/>
            <a:ext cx="4176464" cy="2740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539552" y="267494"/>
            <a:ext cx="8064896" cy="1785104"/>
          </a:xfrm>
          <a:prstGeom prst="rect">
            <a:avLst/>
          </a:prstGeom>
        </p:spPr>
        <p:txBody>
          <a:bodyPr wrap="square">
            <a:spAutoFit/>
          </a:bodyPr>
          <a:lstStyle/>
          <a:p>
            <a:r>
              <a:rPr lang="zh-TW" altLang="en-US" sz="2200" b="1" dirty="0"/>
              <a:t>對於百姓的抗議</a:t>
            </a:r>
            <a:r>
              <a:rPr lang="en-US" altLang="zh-TW" sz="2200" b="1" dirty="0"/>
              <a:t>, </a:t>
            </a:r>
            <a:r>
              <a:rPr lang="zh-TW" altLang="en-US" sz="2200" b="1" dirty="0"/>
              <a:t>深層政府想用</a:t>
            </a:r>
            <a:r>
              <a:rPr lang="en-US" altLang="zh-TW" sz="2200" b="1" dirty="0"/>
              <a:t>Internal Terrorist</a:t>
            </a:r>
            <a:r>
              <a:rPr lang="zh-TW" altLang="en-US" sz="2200" b="1" dirty="0"/>
              <a:t>的稱號</a:t>
            </a:r>
            <a:r>
              <a:rPr lang="en-US" altLang="zh-TW" sz="2200" b="1" dirty="0"/>
              <a:t>, </a:t>
            </a:r>
            <a:r>
              <a:rPr lang="zh-TW" altLang="en-US" sz="2200" b="1" dirty="0"/>
              <a:t>來把他們壓下去</a:t>
            </a:r>
            <a:r>
              <a:rPr lang="en-US" altLang="zh-TW" sz="2200" b="1" dirty="0"/>
              <a:t>. </a:t>
            </a:r>
            <a:r>
              <a:rPr lang="zh-TW" altLang="en-US" sz="2200" b="1" dirty="0"/>
              <a:t>這是一個公理顯然顛倒的時代</a:t>
            </a:r>
            <a:r>
              <a:rPr lang="en-US" altLang="zh-TW" sz="2200" b="1" dirty="0"/>
              <a:t>.</a:t>
            </a:r>
          </a:p>
          <a:p>
            <a:r>
              <a:rPr lang="en-US" altLang="zh-TW" sz="2200" b="1" dirty="0"/>
              <a:t> In response to the protests of the people, the deep state wants to impose Internal Terrorist on them to suppress them. This is an era when justice is clearly reversed.</a:t>
            </a:r>
            <a:endParaRPr lang="zh-TW" altLang="en-US" sz="2200" b="1" dirty="0"/>
          </a:p>
        </p:txBody>
      </p:sp>
    </p:spTree>
    <p:extLst>
      <p:ext uri="{BB962C8B-B14F-4D97-AF65-F5344CB8AC3E}">
        <p14:creationId xmlns:p14="http://schemas.microsoft.com/office/powerpoint/2010/main" val="32720640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59" y="1667301"/>
            <a:ext cx="3312438" cy="2641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2490" y="2384398"/>
            <a:ext cx="3312368" cy="2349086"/>
          </a:xfrm>
          <a:prstGeom prst="rect">
            <a:avLst/>
          </a:prstGeom>
          <a:solidFill>
            <a:schemeClr val="bg1"/>
          </a:solidFill>
          <a:ln>
            <a:noFill/>
          </a:ln>
          <a:effectLst/>
        </p:spPr>
      </p:pic>
      <p:sp>
        <p:nvSpPr>
          <p:cNvPr id="4" name="矩形 3"/>
          <p:cNvSpPr/>
          <p:nvPr/>
        </p:nvSpPr>
        <p:spPr>
          <a:xfrm>
            <a:off x="542231" y="267494"/>
            <a:ext cx="4477508" cy="430887"/>
          </a:xfrm>
          <a:prstGeom prst="rect">
            <a:avLst/>
          </a:prstGeom>
        </p:spPr>
        <p:txBody>
          <a:bodyPr wrap="none">
            <a:spAutoFit/>
          </a:bodyPr>
          <a:lstStyle/>
          <a:p>
            <a:r>
              <a:rPr lang="en-US" altLang="zh-TW" sz="2200" b="1" dirty="0">
                <a:solidFill>
                  <a:srgbClr val="FF0000"/>
                </a:solidFill>
              </a:rPr>
              <a:t>Q: </a:t>
            </a:r>
            <a:r>
              <a:rPr lang="zh-TW" altLang="en-US" sz="2200" b="1" dirty="0"/>
              <a:t>什麼是</a:t>
            </a:r>
            <a:r>
              <a:rPr lang="en-US" altLang="zh-TW" sz="2200" b="1" dirty="0"/>
              <a:t>Zealot</a:t>
            </a:r>
            <a:r>
              <a:rPr lang="zh-TW" altLang="en-US" sz="2200" b="1" dirty="0"/>
              <a:t>呢？</a:t>
            </a:r>
            <a:r>
              <a:rPr lang="en-US" altLang="zh-TW" sz="2200" b="1" dirty="0"/>
              <a:t>What is Zealot?</a:t>
            </a:r>
            <a:endParaRPr lang="zh-TW" altLang="en-US" sz="2200" b="1" dirty="0"/>
          </a:p>
        </p:txBody>
      </p:sp>
      <p:sp>
        <p:nvSpPr>
          <p:cNvPr id="5" name="矩形 4"/>
          <p:cNvSpPr/>
          <p:nvPr/>
        </p:nvSpPr>
        <p:spPr>
          <a:xfrm>
            <a:off x="4935463" y="2371071"/>
            <a:ext cx="1493166" cy="400110"/>
          </a:xfrm>
          <a:prstGeom prst="rect">
            <a:avLst/>
          </a:prstGeom>
          <a:solidFill>
            <a:schemeClr val="bg1"/>
          </a:solidFill>
          <a:ln>
            <a:solidFill>
              <a:schemeClr val="tx1"/>
            </a:solidFill>
          </a:ln>
        </p:spPr>
        <p:txBody>
          <a:bodyPr wrap="none">
            <a:spAutoFit/>
          </a:bodyPr>
          <a:lstStyle/>
          <a:p>
            <a:r>
              <a:rPr lang="en-US" altLang="zh-TW" sz="2000" b="1" dirty="0"/>
              <a:t>Masada war</a:t>
            </a:r>
            <a:endParaRPr lang="zh-TW" altLang="en-US" sz="2000" b="1" dirty="0"/>
          </a:p>
        </p:txBody>
      </p:sp>
      <p:sp>
        <p:nvSpPr>
          <p:cNvPr id="6" name="矩形 5"/>
          <p:cNvSpPr/>
          <p:nvPr/>
        </p:nvSpPr>
        <p:spPr>
          <a:xfrm>
            <a:off x="633341" y="1686748"/>
            <a:ext cx="847604" cy="400110"/>
          </a:xfrm>
          <a:prstGeom prst="rect">
            <a:avLst/>
          </a:prstGeom>
          <a:solidFill>
            <a:schemeClr val="bg1"/>
          </a:solidFill>
          <a:ln>
            <a:solidFill>
              <a:schemeClr val="tx1"/>
            </a:solidFill>
          </a:ln>
        </p:spPr>
        <p:txBody>
          <a:bodyPr wrap="none">
            <a:spAutoFit/>
          </a:bodyPr>
          <a:lstStyle/>
          <a:p>
            <a:r>
              <a:rPr lang="en-US" altLang="zh-TW" sz="2000" b="1" dirty="0"/>
              <a:t>Zealot</a:t>
            </a:r>
            <a:endParaRPr lang="zh-TW" altLang="en-US" sz="2000" dirty="0"/>
          </a:p>
        </p:txBody>
      </p:sp>
      <p:sp>
        <p:nvSpPr>
          <p:cNvPr id="8" name="矩形 7"/>
          <p:cNvSpPr/>
          <p:nvPr/>
        </p:nvSpPr>
        <p:spPr>
          <a:xfrm>
            <a:off x="4788024" y="1563638"/>
            <a:ext cx="4248472" cy="646331"/>
          </a:xfrm>
          <a:prstGeom prst="rect">
            <a:avLst/>
          </a:prstGeom>
        </p:spPr>
        <p:txBody>
          <a:bodyPr wrap="square">
            <a:spAutoFit/>
          </a:bodyPr>
          <a:lstStyle/>
          <a:p>
            <a:r>
              <a:rPr lang="zh-TW" altLang="en-US" b="1" dirty="0"/>
              <a:t>羅馬第十軍團 </a:t>
            </a:r>
            <a:r>
              <a:rPr lang="en-US" altLang="zh-TW" b="1" dirty="0"/>
              <a:t>(Roman Legion X </a:t>
            </a:r>
            <a:r>
              <a:rPr lang="en-US" altLang="zh-TW" b="1" dirty="0" err="1"/>
              <a:t>Fretensis</a:t>
            </a:r>
            <a:r>
              <a:rPr lang="en-US" altLang="zh-TW" b="1" dirty="0"/>
              <a:t>) 15,000</a:t>
            </a:r>
            <a:r>
              <a:rPr lang="zh-TW" altLang="en-US" b="1" dirty="0"/>
              <a:t>人</a:t>
            </a:r>
          </a:p>
        </p:txBody>
      </p:sp>
      <p:sp>
        <p:nvSpPr>
          <p:cNvPr id="9" name="矩形 8"/>
          <p:cNvSpPr/>
          <p:nvPr/>
        </p:nvSpPr>
        <p:spPr>
          <a:xfrm>
            <a:off x="407157" y="917307"/>
            <a:ext cx="4572000" cy="646331"/>
          </a:xfrm>
          <a:prstGeom prst="rect">
            <a:avLst/>
          </a:prstGeom>
        </p:spPr>
        <p:txBody>
          <a:bodyPr>
            <a:spAutoFit/>
          </a:bodyPr>
          <a:lstStyle/>
          <a:p>
            <a:r>
              <a:rPr lang="en-US" altLang="zh-TW" b="1" dirty="0" err="1"/>
              <a:t>Eleazar</a:t>
            </a:r>
            <a:r>
              <a:rPr lang="en-US" altLang="zh-TW" b="1" dirty="0"/>
              <a:t> ben </a:t>
            </a:r>
            <a:r>
              <a:rPr lang="en-US" altLang="zh-TW" b="1" dirty="0" err="1"/>
              <a:t>Ya’ir</a:t>
            </a:r>
            <a:r>
              <a:rPr lang="zh-TW" altLang="en-US" b="1" dirty="0"/>
              <a:t>率領的奮銳黨的一個支派叫做 </a:t>
            </a:r>
            <a:r>
              <a:rPr lang="en-US" altLang="zh-TW" b="1" dirty="0" err="1"/>
              <a:t>Sicarii</a:t>
            </a:r>
            <a:r>
              <a:rPr lang="zh-TW" altLang="en-US" b="1" dirty="0"/>
              <a:t>一共有</a:t>
            </a:r>
            <a:r>
              <a:rPr lang="en-US" altLang="zh-TW" b="1" dirty="0"/>
              <a:t>960</a:t>
            </a:r>
            <a:r>
              <a:rPr lang="zh-TW" altLang="en-US" b="1" dirty="0"/>
              <a:t>人</a:t>
            </a:r>
          </a:p>
        </p:txBody>
      </p:sp>
    </p:spTree>
    <p:extLst>
      <p:ext uri="{BB962C8B-B14F-4D97-AF65-F5344CB8AC3E}">
        <p14:creationId xmlns:p14="http://schemas.microsoft.com/office/powerpoint/2010/main" val="37233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50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9175" y="1107936"/>
            <a:ext cx="5215034" cy="3644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683568" y="339502"/>
            <a:ext cx="7423764" cy="707886"/>
          </a:xfrm>
          <a:prstGeom prst="rect">
            <a:avLst/>
          </a:prstGeom>
        </p:spPr>
        <p:txBody>
          <a:bodyPr wrap="none">
            <a:spAutoFit/>
          </a:bodyPr>
          <a:lstStyle/>
          <a:p>
            <a:r>
              <a:rPr lang="zh-TW" altLang="en-US" sz="2000" b="1" dirty="0">
                <a:solidFill>
                  <a:srgbClr val="FF0000"/>
                </a:solidFill>
              </a:rPr>
              <a:t>→</a:t>
            </a:r>
            <a:r>
              <a:rPr lang="zh-TW" altLang="zh-TW" sz="2000" b="1" dirty="0"/>
              <a:t>軍隊圍城半年之後</a:t>
            </a:r>
            <a:r>
              <a:rPr lang="en-US" altLang="zh-TW" sz="2000" b="1" dirty="0"/>
              <a:t>, </a:t>
            </a:r>
            <a:r>
              <a:rPr lang="zh-TW" altLang="zh-TW" sz="2000" b="1" dirty="0"/>
              <a:t>全數自殺身亡</a:t>
            </a:r>
            <a:endParaRPr lang="en-US" altLang="zh-TW" sz="2000" b="1" dirty="0"/>
          </a:p>
          <a:p>
            <a:r>
              <a:rPr lang="en-US" altLang="zh-TW" sz="2000" b="1" dirty="0"/>
              <a:t>    After being under siege for half a year , they all committed suicide</a:t>
            </a:r>
            <a:r>
              <a:rPr lang="en-US" altLang="zh-TW" dirty="0"/>
              <a:t>.</a:t>
            </a:r>
            <a:endParaRPr lang="zh-TW" altLang="en-US" dirty="0"/>
          </a:p>
        </p:txBody>
      </p:sp>
      <p:sp>
        <p:nvSpPr>
          <p:cNvPr id="4" name="矩形 3"/>
          <p:cNvSpPr/>
          <p:nvPr/>
        </p:nvSpPr>
        <p:spPr>
          <a:xfrm>
            <a:off x="1079377" y="4587974"/>
            <a:ext cx="5922583" cy="461665"/>
          </a:xfrm>
          <a:prstGeom prst="rect">
            <a:avLst/>
          </a:prstGeom>
          <a:solidFill>
            <a:schemeClr val="bg1"/>
          </a:solidFill>
          <a:ln w="28575">
            <a:noFill/>
          </a:ln>
        </p:spPr>
        <p:txBody>
          <a:bodyPr wrap="none">
            <a:spAutoFit/>
          </a:bodyPr>
          <a:lstStyle/>
          <a:p>
            <a:r>
              <a:rPr lang="en-US" altLang="zh-TW" sz="2400" b="1" dirty="0"/>
              <a:t>The last Jewish zealot at the Siege of Masada</a:t>
            </a:r>
          </a:p>
        </p:txBody>
      </p:sp>
    </p:spTree>
    <p:extLst>
      <p:ext uri="{BB962C8B-B14F-4D97-AF65-F5344CB8AC3E}">
        <p14:creationId xmlns:p14="http://schemas.microsoft.com/office/powerpoint/2010/main" val="4370538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srael-2013-Aerial 21-Masad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627534"/>
            <a:ext cx="3168352" cy="3301504"/>
          </a:xfrm>
          <a:prstGeom prst="rect">
            <a:avLst/>
          </a:prstGeom>
          <a:noFill/>
          <a:ln>
            <a:noFill/>
          </a:ln>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0435" y="1016223"/>
            <a:ext cx="2097087"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5067027" y="4062561"/>
            <a:ext cx="3385414" cy="707886"/>
          </a:xfrm>
          <a:prstGeom prst="rect">
            <a:avLst/>
          </a:prstGeom>
        </p:spPr>
        <p:txBody>
          <a:bodyPr wrap="none">
            <a:spAutoFit/>
          </a:bodyPr>
          <a:lstStyle/>
          <a:p>
            <a:r>
              <a:rPr lang="en-US" altLang="zh-TW" sz="2000" b="1" dirty="0"/>
              <a:t>   IDF</a:t>
            </a:r>
            <a:r>
              <a:rPr lang="zh-TW" altLang="en-US" sz="2000" b="1" dirty="0"/>
              <a:t>的</a:t>
            </a:r>
            <a:r>
              <a:rPr lang="en-US" altLang="zh-TW" sz="2000" b="1" dirty="0"/>
              <a:t>slogan </a:t>
            </a:r>
            <a:r>
              <a:rPr lang="zh-TW" altLang="en-US" sz="2000" b="1" dirty="0"/>
              <a:t>就是 </a:t>
            </a:r>
            <a:endParaRPr lang="en-US" altLang="zh-TW" sz="2000" b="1" dirty="0"/>
          </a:p>
          <a:p>
            <a:r>
              <a:rPr lang="zh-TW" altLang="en-US" sz="2000" b="1" dirty="0"/>
              <a:t>“</a:t>
            </a:r>
            <a:r>
              <a:rPr lang="en-US" altLang="zh-TW" sz="2000" b="1" dirty="0"/>
              <a:t>Masada shall not fall again”</a:t>
            </a:r>
            <a:endParaRPr lang="zh-TW" altLang="en-US" sz="2000" b="1" dirty="0"/>
          </a:p>
        </p:txBody>
      </p:sp>
    </p:spTree>
    <p:extLst>
      <p:ext uri="{BB962C8B-B14F-4D97-AF65-F5344CB8AC3E}">
        <p14:creationId xmlns:p14="http://schemas.microsoft.com/office/powerpoint/2010/main" val="12890734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imon the Zealot #4360254 Framed Prints, Wall Art, Posters, Jigsa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483518"/>
            <a:ext cx="3462278"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5847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7011" y="267494"/>
            <a:ext cx="8064896" cy="2677656"/>
          </a:xfrm>
          <a:prstGeom prst="rect">
            <a:avLst/>
          </a:prstGeom>
        </p:spPr>
        <p:txBody>
          <a:bodyPr wrap="square">
            <a:spAutoFit/>
          </a:bodyPr>
          <a:lstStyle/>
          <a:p>
            <a:r>
              <a:rPr lang="en-US" altLang="zh-TW" dirty="0"/>
              <a:t> </a:t>
            </a:r>
            <a:r>
              <a:rPr lang="en-US" altLang="zh-TW" sz="2400" b="1" baseline="30000" dirty="0"/>
              <a:t>28</a:t>
            </a:r>
            <a:r>
              <a:rPr lang="zh-TW" altLang="zh-TW" sz="2400" b="1" dirty="0"/>
              <a:t>耶穌說：我實在告訴你們，你們這跟從我的人，到復興的時候，人子坐在他榮耀的寶座上，你們也要坐在十二個寶座上，審判以色列十二個支派。【太</a:t>
            </a:r>
            <a:r>
              <a:rPr lang="en-US" altLang="zh-TW" sz="2400" b="1" dirty="0"/>
              <a:t> 19:28</a:t>
            </a:r>
            <a:r>
              <a:rPr lang="zh-TW" altLang="zh-TW" sz="2400" b="1" dirty="0"/>
              <a:t>】</a:t>
            </a:r>
            <a:br>
              <a:rPr lang="en-US" altLang="zh-TW" sz="2400" b="1" dirty="0"/>
            </a:br>
            <a:r>
              <a:rPr lang="en-US" altLang="zh-TW" sz="2400" b="1" baseline="30000" dirty="0"/>
              <a:t>28</a:t>
            </a:r>
            <a:r>
              <a:rPr lang="en-US" altLang="zh-TW" sz="2400" b="1" dirty="0"/>
              <a:t>Jesus said to them, ""Truly, I say to you, in the new world, when the Son of Man will sit on his glorious throne, you who have followed me will also sit on twelve thrones, judging the twelve tribes of Israel." </a:t>
            </a:r>
            <a:r>
              <a:rPr lang="zh-TW" altLang="zh-TW" sz="2400" b="1" dirty="0"/>
              <a:t>【</a:t>
            </a:r>
            <a:r>
              <a:rPr lang="en-US" altLang="zh-TW" sz="2400" b="1" dirty="0"/>
              <a:t>Matt 19:28</a:t>
            </a:r>
            <a:r>
              <a:rPr lang="zh-TW" altLang="zh-TW" sz="2400" b="1" dirty="0"/>
              <a:t>】</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9131" y="3147814"/>
            <a:ext cx="3346648" cy="1751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82312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411510"/>
            <a:ext cx="7632848" cy="181588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TW" sz="2800" dirty="0"/>
              <a:t> </a:t>
            </a:r>
            <a:r>
              <a:rPr lang="en-US" altLang="zh-TW" sz="2800" dirty="0">
                <a:solidFill>
                  <a:srgbClr val="FF0000"/>
                </a:solidFill>
                <a:sym typeface="Wingdings"/>
              </a:rPr>
              <a:t></a:t>
            </a:r>
            <a:r>
              <a:rPr lang="en-US" altLang="zh-TW" sz="2800" b="1" dirty="0"/>
              <a:t>Let us ask God to give us a wise decision in this</a:t>
            </a:r>
          </a:p>
          <a:p>
            <a:r>
              <a:rPr lang="en-US" altLang="zh-TW" sz="2800" b="1" dirty="0"/>
              <a:t>     difficult time.</a:t>
            </a:r>
          </a:p>
          <a:p>
            <a:r>
              <a:rPr lang="zh-TW" altLang="en-US" sz="2800" b="1" dirty="0"/>
              <a:t>     讓我們請上帝在這個困難時期給我們一個明 </a:t>
            </a:r>
            <a:endParaRPr lang="en-US" altLang="zh-TW" sz="2800" b="1" dirty="0"/>
          </a:p>
          <a:p>
            <a:r>
              <a:rPr lang="en-US" altLang="zh-TW" sz="2800" b="1" dirty="0"/>
              <a:t>     </a:t>
            </a:r>
            <a:r>
              <a:rPr lang="zh-TW" altLang="en-US" sz="2800" b="1" dirty="0"/>
              <a:t>智的決定。   </a:t>
            </a:r>
            <a:endParaRPr lang="zh-TW" altLang="zh-TW" sz="2800" b="1"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2854916"/>
            <a:ext cx="3511756" cy="1563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2720351"/>
            <a:ext cx="2808312" cy="1697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1297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5514" y="195174"/>
            <a:ext cx="8496944" cy="3416320"/>
          </a:xfrm>
          <a:prstGeom prst="rect">
            <a:avLst/>
          </a:prstGeom>
        </p:spPr>
        <p:txBody>
          <a:bodyPr wrap="square">
            <a:spAutoFit/>
          </a:bodyPr>
          <a:lstStyle/>
          <a:p>
            <a:r>
              <a:rPr lang="en-US" altLang="zh-TW" sz="2400" b="1" baseline="30000" dirty="0"/>
              <a:t>1</a:t>
            </a:r>
            <a:r>
              <a:rPr lang="zh-TW" altLang="zh-TW" sz="2400" b="1" dirty="0"/>
              <a:t>先知哈巴谷所得的默示。</a:t>
            </a:r>
            <a:r>
              <a:rPr lang="en-US" altLang="zh-TW" sz="2400" b="1" baseline="30000" dirty="0"/>
              <a:t>2</a:t>
            </a:r>
            <a:r>
              <a:rPr lang="zh-TW" altLang="zh-TW" sz="2400" b="1" dirty="0"/>
              <a:t>他說：耶和華啊！我呼求你，</a:t>
            </a:r>
            <a:r>
              <a:rPr lang="zh-TW" altLang="zh-TW" sz="2400" b="1" dirty="0">
                <a:solidFill>
                  <a:srgbClr val="FF0000"/>
                </a:solidFill>
              </a:rPr>
              <a:t>你不應允，要到幾時呢？</a:t>
            </a:r>
            <a:r>
              <a:rPr lang="zh-TW" altLang="zh-TW" sz="2400" b="1" dirty="0"/>
              <a:t>我因強暴哀求你，</a:t>
            </a:r>
            <a:r>
              <a:rPr lang="zh-TW" altLang="zh-TW" sz="2400" b="1" dirty="0">
                <a:solidFill>
                  <a:srgbClr val="FF0000"/>
                </a:solidFill>
              </a:rPr>
              <a:t>你還不拯救</a:t>
            </a:r>
            <a:r>
              <a:rPr lang="zh-TW" altLang="zh-TW" sz="2400" b="1" dirty="0"/>
              <a:t>。</a:t>
            </a:r>
            <a:r>
              <a:rPr lang="en-US" altLang="zh-TW" sz="2400" b="1" baseline="30000" dirty="0"/>
              <a:t>3</a:t>
            </a:r>
            <a:r>
              <a:rPr lang="zh-TW" altLang="zh-TW" sz="2400" b="1" dirty="0"/>
              <a:t>你為何使我看見罪孽？</a:t>
            </a:r>
            <a:r>
              <a:rPr lang="zh-TW" altLang="zh-TW" sz="2400" b="1" dirty="0">
                <a:solidFill>
                  <a:srgbClr val="FF0000"/>
                </a:solidFill>
              </a:rPr>
              <a:t>你為何看著奸惡而不理呢？</a:t>
            </a:r>
            <a:r>
              <a:rPr lang="zh-TW" altLang="zh-TW" sz="2400" b="1" dirty="0"/>
              <a:t>毀滅和強暴在我面前，又起了爭端和相鬥的事。【哈</a:t>
            </a:r>
            <a:r>
              <a:rPr lang="en-US" altLang="zh-TW" sz="2400" b="1" dirty="0"/>
              <a:t> 1:1~3</a:t>
            </a:r>
            <a:r>
              <a:rPr lang="zh-TW" altLang="zh-TW" sz="2400" b="1" dirty="0"/>
              <a:t>】</a:t>
            </a:r>
            <a:br>
              <a:rPr lang="en-US" altLang="zh-TW" sz="2400" b="1" dirty="0"/>
            </a:br>
            <a:r>
              <a:rPr lang="en-US" altLang="zh-TW" sz="2400" b="1" baseline="30000" dirty="0"/>
              <a:t>1</a:t>
            </a:r>
            <a:r>
              <a:rPr lang="en-US" altLang="zh-TW" sz="2400" b="1" dirty="0"/>
              <a:t>The oracle that Habakkuk the prophet saw. </a:t>
            </a:r>
            <a:r>
              <a:rPr lang="en-US" altLang="zh-TW" sz="2400" b="1" baseline="30000" dirty="0"/>
              <a:t>2</a:t>
            </a:r>
            <a:r>
              <a:rPr lang="en-US" altLang="zh-TW" sz="2400" b="1" dirty="0"/>
              <a:t>O Lord, how long shall I cry for help, </a:t>
            </a:r>
            <a:r>
              <a:rPr lang="en-US" altLang="zh-TW" sz="2400" b="1" dirty="0">
                <a:solidFill>
                  <a:srgbClr val="FF0000"/>
                </a:solidFill>
              </a:rPr>
              <a:t>and you will not hear? </a:t>
            </a:r>
            <a:r>
              <a:rPr lang="en-US" altLang="zh-TW" sz="2400" b="1" dirty="0"/>
              <a:t>Or cry to you "Violence!" </a:t>
            </a:r>
            <a:r>
              <a:rPr lang="en-US" altLang="zh-TW" sz="2400" b="1" dirty="0">
                <a:solidFill>
                  <a:srgbClr val="FF0000"/>
                </a:solidFill>
              </a:rPr>
              <a:t>and you will not save? </a:t>
            </a:r>
            <a:r>
              <a:rPr lang="en-US" altLang="zh-TW" sz="2400" b="1" baseline="30000" dirty="0"/>
              <a:t>3</a:t>
            </a:r>
            <a:r>
              <a:rPr lang="en-US" altLang="zh-TW" sz="2400" b="1" dirty="0"/>
              <a:t>Why do you make me see iniquity, </a:t>
            </a:r>
            <a:r>
              <a:rPr lang="en-US" altLang="zh-TW" sz="2400" b="1" dirty="0">
                <a:solidFill>
                  <a:srgbClr val="FF0000"/>
                </a:solidFill>
              </a:rPr>
              <a:t>and why do you idly look at wrong? </a:t>
            </a:r>
            <a:r>
              <a:rPr lang="en-US" altLang="zh-TW" sz="2400" b="1" dirty="0"/>
              <a:t>Destruction and violence are before me; strife and contention arise. </a:t>
            </a:r>
            <a:r>
              <a:rPr lang="zh-TW" altLang="zh-TW" sz="2400" b="1" dirty="0"/>
              <a:t>【</a:t>
            </a:r>
            <a:r>
              <a:rPr lang="en-US" altLang="zh-TW" sz="2400" b="1" dirty="0" err="1"/>
              <a:t>Hab</a:t>
            </a:r>
            <a:r>
              <a:rPr lang="en-US" altLang="zh-TW" sz="2400" b="1" dirty="0"/>
              <a:t> 1:1~3</a:t>
            </a:r>
            <a:r>
              <a:rPr lang="zh-TW" altLang="zh-TW" sz="2400" b="1" dirty="0"/>
              <a: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3641185"/>
            <a:ext cx="2678081" cy="1405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3612610"/>
            <a:ext cx="1404704" cy="140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6538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758526"/>
            <a:ext cx="8568952" cy="4154984"/>
          </a:xfrm>
          <a:prstGeom prst="rect">
            <a:avLst/>
          </a:prstGeom>
        </p:spPr>
        <p:txBody>
          <a:bodyPr wrap="square">
            <a:spAutoFit/>
          </a:bodyPr>
          <a:lstStyle/>
          <a:p>
            <a:r>
              <a:rPr lang="en-US" altLang="zh-TW" sz="2400" b="1" baseline="30000" dirty="0"/>
              <a:t>5</a:t>
            </a:r>
            <a:r>
              <a:rPr lang="zh-TW" altLang="zh-TW" sz="2400" b="1" dirty="0"/>
              <a:t>耶和華說：</a:t>
            </a:r>
            <a:r>
              <a:rPr lang="zh-TW" altLang="zh-TW" sz="2400" b="1" dirty="0">
                <a:solidFill>
                  <a:srgbClr val="FF0000"/>
                </a:solidFill>
              </a:rPr>
              <a:t>你們要向列國中觀看，大大驚奇</a:t>
            </a:r>
            <a:r>
              <a:rPr lang="zh-TW" altLang="zh-TW" sz="2400" b="1" dirty="0"/>
              <a:t>；因為在你們的時候，我行一件事，雖有人告訴你們，你們總是不信。</a:t>
            </a:r>
            <a:r>
              <a:rPr lang="en-US" altLang="zh-TW" sz="2400" b="1" baseline="30000" dirty="0"/>
              <a:t>6</a:t>
            </a:r>
            <a:r>
              <a:rPr lang="zh-TW" altLang="zh-TW" sz="2400" b="1" dirty="0"/>
              <a:t>我必興起迦勒底人，就是那殘忍暴躁之民，通行遍地，佔據那不屬自己的住處。</a:t>
            </a:r>
            <a:endParaRPr lang="en-US" altLang="zh-TW" sz="2400" b="1" dirty="0"/>
          </a:p>
          <a:p>
            <a:r>
              <a:rPr lang="en-US" altLang="zh-TW" sz="2400" b="1" baseline="30000" dirty="0"/>
              <a:t>5</a:t>
            </a:r>
            <a:r>
              <a:rPr lang="en-US" altLang="zh-TW" sz="2400" b="1" dirty="0"/>
              <a:t>" </a:t>
            </a:r>
            <a:r>
              <a:rPr lang="en-US" altLang="zh-TW" sz="2400" b="1" dirty="0">
                <a:solidFill>
                  <a:srgbClr val="FF0000"/>
                </a:solidFill>
              </a:rPr>
              <a:t>Look among the nations, and see; wonder and be astounded</a:t>
            </a:r>
            <a:r>
              <a:rPr lang="en-US" altLang="zh-TW" sz="2400" b="1" dirty="0"/>
              <a:t>. For I am doing a work in your days that</a:t>
            </a:r>
          </a:p>
          <a:p>
            <a:r>
              <a:rPr lang="en-US" altLang="zh-TW" sz="2400" b="1" dirty="0"/>
              <a:t> you would not believe if told. </a:t>
            </a:r>
            <a:r>
              <a:rPr lang="en-US" altLang="zh-TW" sz="2400" b="1" baseline="30000" dirty="0"/>
              <a:t>6</a:t>
            </a:r>
            <a:r>
              <a:rPr lang="en-US" altLang="zh-TW" sz="2400" b="1" dirty="0"/>
              <a:t>For </a:t>
            </a:r>
          </a:p>
          <a:p>
            <a:r>
              <a:rPr lang="en-US" altLang="zh-TW" sz="2400" b="1" dirty="0"/>
              <a:t>behold, I am raising up the Chaldeans,</a:t>
            </a:r>
          </a:p>
          <a:p>
            <a:r>
              <a:rPr lang="en-US" altLang="zh-TW" sz="2400" b="1" dirty="0"/>
              <a:t> that bitter and hasty nation, who </a:t>
            </a:r>
          </a:p>
          <a:p>
            <a:r>
              <a:rPr lang="en-US" altLang="zh-TW" sz="2400" b="1" dirty="0"/>
              <a:t>march through the breadth of the </a:t>
            </a:r>
          </a:p>
          <a:p>
            <a:r>
              <a:rPr lang="en-US" altLang="zh-TW" sz="2400" b="1" dirty="0"/>
              <a:t>earth, to seize dwellings not their own. </a:t>
            </a:r>
            <a:endParaRPr lang="zh-TW" altLang="zh-TW" sz="2400" b="1" dirty="0"/>
          </a:p>
        </p:txBody>
      </p:sp>
      <p:sp>
        <p:nvSpPr>
          <p:cNvPr id="3" name="矩形 2"/>
          <p:cNvSpPr/>
          <p:nvPr/>
        </p:nvSpPr>
        <p:spPr>
          <a:xfrm>
            <a:off x="323528" y="195486"/>
            <a:ext cx="7417800" cy="461665"/>
          </a:xfrm>
          <a:prstGeom prst="rect">
            <a:avLst/>
          </a:prstGeom>
        </p:spPr>
        <p:txBody>
          <a:bodyPr wrap="none">
            <a:spAutoFit/>
          </a:bodyPr>
          <a:lstStyle/>
          <a:p>
            <a:r>
              <a:rPr lang="zh-TW" altLang="en-US" sz="2400" b="1" dirty="0">
                <a:solidFill>
                  <a:srgbClr val="FF0000"/>
                </a:solidFill>
              </a:rPr>
              <a:t>→</a:t>
            </a:r>
            <a:r>
              <a:rPr lang="zh-TW" altLang="zh-TW" sz="2400" b="1" dirty="0"/>
              <a:t>神對哈巴谷的回答是</a:t>
            </a:r>
            <a:r>
              <a:rPr lang="en-US" altLang="zh-TW" sz="2400" b="1" dirty="0"/>
              <a:t>/God's answer to Habakkuk was:</a:t>
            </a:r>
            <a:endParaRPr lang="zh-TW" altLang="en-US" sz="2400" b="1"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2836018"/>
            <a:ext cx="2899915" cy="1728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001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7574" y="699542"/>
            <a:ext cx="8208912" cy="3785652"/>
          </a:xfrm>
          <a:prstGeom prst="rect">
            <a:avLst/>
          </a:prstGeom>
        </p:spPr>
        <p:txBody>
          <a:bodyPr wrap="square">
            <a:spAutoFit/>
          </a:bodyPr>
          <a:lstStyle/>
          <a:p>
            <a:r>
              <a:rPr lang="en-US" altLang="zh-TW" sz="2400" b="1" baseline="30000" dirty="0"/>
              <a:t>7</a:t>
            </a:r>
            <a:r>
              <a:rPr lang="zh-TW" altLang="zh-TW" sz="2400" b="1" dirty="0"/>
              <a:t>他威武可畏，判斷和勢力都任意發出。</a:t>
            </a:r>
            <a:r>
              <a:rPr lang="en-US" altLang="zh-TW" sz="2400" b="1" baseline="30000" dirty="0">
                <a:solidFill>
                  <a:srgbClr val="FF0000"/>
                </a:solidFill>
              </a:rPr>
              <a:t>8</a:t>
            </a:r>
            <a:r>
              <a:rPr lang="zh-TW" altLang="zh-TW" sz="2400" b="1" dirty="0">
                <a:solidFill>
                  <a:srgbClr val="FF0000"/>
                </a:solidFill>
              </a:rPr>
              <a:t>他的馬比豹更快</a:t>
            </a:r>
            <a:r>
              <a:rPr lang="zh-TW" altLang="zh-TW" sz="2400" b="1" dirty="0"/>
              <a:t>，比晚上的豺狼更猛。馬兵踴躍爭先，都從遠方而來；</a:t>
            </a:r>
            <a:r>
              <a:rPr lang="zh-TW" altLang="zh-TW" sz="2400" b="1" dirty="0">
                <a:solidFill>
                  <a:srgbClr val="FF0000"/>
                </a:solidFill>
              </a:rPr>
              <a:t>他們飛跑如鷹抓食</a:t>
            </a:r>
            <a:r>
              <a:rPr lang="zh-TW" altLang="zh-TW" sz="2400" b="1" dirty="0"/>
              <a:t>，【哈</a:t>
            </a:r>
            <a:r>
              <a:rPr lang="en-US" altLang="zh-TW" sz="2400" b="1" dirty="0"/>
              <a:t> 1:5~8</a:t>
            </a:r>
            <a:r>
              <a:rPr lang="zh-TW" altLang="zh-TW" sz="2400" b="1" dirty="0"/>
              <a:t>】</a:t>
            </a:r>
            <a:endParaRPr lang="en-US" altLang="zh-TW" sz="2400" b="1" dirty="0"/>
          </a:p>
          <a:p>
            <a:r>
              <a:rPr lang="en-US" altLang="zh-TW" sz="2400" b="1" baseline="30000" dirty="0"/>
              <a:t>7</a:t>
            </a:r>
            <a:r>
              <a:rPr lang="en-US" altLang="zh-TW" sz="2400" b="1" dirty="0"/>
              <a:t>They are dreaded and fearsome; their justice</a:t>
            </a:r>
          </a:p>
          <a:p>
            <a:r>
              <a:rPr lang="en-US" altLang="zh-TW" sz="2400" b="1" dirty="0"/>
              <a:t> and dignity go forth from themselves. </a:t>
            </a:r>
            <a:r>
              <a:rPr lang="en-US" altLang="zh-TW" sz="2400" b="1" baseline="30000" dirty="0">
                <a:solidFill>
                  <a:srgbClr val="FF0000"/>
                </a:solidFill>
              </a:rPr>
              <a:t>8</a:t>
            </a:r>
            <a:r>
              <a:rPr lang="en-US" altLang="zh-TW" sz="2400" b="1" dirty="0">
                <a:solidFill>
                  <a:srgbClr val="FF0000"/>
                </a:solidFill>
              </a:rPr>
              <a:t>Their </a:t>
            </a:r>
          </a:p>
          <a:p>
            <a:r>
              <a:rPr lang="en-US" altLang="zh-TW" sz="2400" b="1" dirty="0">
                <a:solidFill>
                  <a:srgbClr val="FF0000"/>
                </a:solidFill>
              </a:rPr>
              <a:t>horses are swifter than leopards</a:t>
            </a:r>
            <a:r>
              <a:rPr lang="en-US" altLang="zh-TW" sz="2400" b="1" dirty="0"/>
              <a:t>, more fierce</a:t>
            </a:r>
          </a:p>
          <a:p>
            <a:r>
              <a:rPr lang="en-US" altLang="zh-TW" sz="2400" b="1" dirty="0"/>
              <a:t> than the evening wolves; their horsemen </a:t>
            </a:r>
          </a:p>
          <a:p>
            <a:r>
              <a:rPr lang="en-US" altLang="zh-TW" sz="2400" b="1" dirty="0"/>
              <a:t>press proudly on. Their horsemen come from</a:t>
            </a:r>
          </a:p>
          <a:p>
            <a:r>
              <a:rPr lang="en-US" altLang="zh-TW" sz="2400" b="1" dirty="0"/>
              <a:t> afar; </a:t>
            </a:r>
            <a:r>
              <a:rPr lang="en-US" altLang="zh-TW" sz="2400" b="1" dirty="0">
                <a:solidFill>
                  <a:srgbClr val="FF0000"/>
                </a:solidFill>
              </a:rPr>
              <a:t>they fly like an eagle swift to devour</a:t>
            </a:r>
            <a:r>
              <a:rPr lang="en-US" altLang="zh-TW" sz="2400" b="1" dirty="0"/>
              <a:t>. </a:t>
            </a:r>
          </a:p>
          <a:p>
            <a:r>
              <a:rPr lang="zh-TW" altLang="zh-TW" sz="2400" b="1" dirty="0"/>
              <a:t>【</a:t>
            </a:r>
            <a:r>
              <a:rPr lang="en-US" altLang="zh-TW" sz="2400" b="1" dirty="0" err="1"/>
              <a:t>Hab</a:t>
            </a:r>
            <a:r>
              <a:rPr lang="en-US" altLang="zh-TW" sz="2400" b="1" dirty="0"/>
              <a:t> 1:5~8</a:t>
            </a:r>
            <a:r>
              <a:rPr lang="zh-TW" altLang="zh-TW" sz="2400" b="1" dirty="0"/>
              <a:t>】</a:t>
            </a: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1779662"/>
            <a:ext cx="2061746" cy="2705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0387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64554"/>
            <a:ext cx="5328592" cy="2997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2571750"/>
            <a:ext cx="2048991" cy="2048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5125922"/>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1003</TotalTime>
  <Words>4725</Words>
  <Application>Microsoft Office PowerPoint</Application>
  <PresentationFormat>On-screen Show (16:9)</PresentationFormat>
  <Paragraphs>151</Paragraphs>
  <Slides>55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55</vt:i4>
      </vt:variant>
    </vt:vector>
  </HeadingPairs>
  <TitlesOfParts>
    <vt:vector size="58" baseType="lpstr">
      <vt:lpstr>Arial</vt:lpstr>
      <vt:lpstr>Calibri</vt:lpstr>
      <vt:lpstr>Office 佈景主題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msi</dc:creator>
  <cp:lastModifiedBy>niki chiou</cp:lastModifiedBy>
  <cp:revision>78</cp:revision>
  <dcterms:created xsi:type="dcterms:W3CDTF">2021-01-12T17:10:44Z</dcterms:created>
  <dcterms:modified xsi:type="dcterms:W3CDTF">2021-01-17T03:57:36Z</dcterms:modified>
</cp:coreProperties>
</file>