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73" r:id="rId4"/>
    <p:sldId id="277" r:id="rId5"/>
    <p:sldId id="258" r:id="rId6"/>
    <p:sldId id="259" r:id="rId7"/>
    <p:sldId id="260" r:id="rId8"/>
    <p:sldId id="261" r:id="rId9"/>
    <p:sldId id="278" r:id="rId10"/>
    <p:sldId id="264" r:id="rId11"/>
    <p:sldId id="275" r:id="rId12"/>
    <p:sldId id="265" r:id="rId13"/>
    <p:sldId id="266" r:id="rId14"/>
    <p:sldId id="267" r:id="rId15"/>
    <p:sldId id="270" r:id="rId16"/>
    <p:sldId id="271" r:id="rId17"/>
    <p:sldId id="268" r:id="rId18"/>
    <p:sldId id="269" r:id="rId19"/>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117" d="100"/>
          <a:sy n="117" d="100"/>
        </p:scale>
        <p:origin x="75" y="33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246513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21618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194427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31388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289138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349290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173221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157493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97885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105962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5C48C50-7380-481F-B06B-81D035F51E7A}" type="datetimeFigureOut">
              <a:rPr lang="zh-TW" altLang="en-US" smtClean="0"/>
              <a:t>2021/1/10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380755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5C48C50-7380-481F-B06B-81D035F51E7A}" type="datetimeFigureOut">
              <a:rPr lang="zh-TW" altLang="en-US" smtClean="0"/>
              <a:t>2021/1/10</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618D76-E24C-4033-BE8B-18980E0397DF}" type="slidenum">
              <a:rPr lang="zh-TW" altLang="en-US" smtClean="0"/>
              <a:t>‹#›</a:t>
            </a:fld>
            <a:endParaRPr lang="zh-TW" altLang="en-US"/>
          </a:p>
        </p:txBody>
      </p:sp>
    </p:spTree>
    <p:extLst>
      <p:ext uri="{BB962C8B-B14F-4D97-AF65-F5344CB8AC3E}">
        <p14:creationId xmlns:p14="http://schemas.microsoft.com/office/powerpoint/2010/main" val="236731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ke Space for Reflection and Self-Connection in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33"/>
            <a:ext cx="91362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51451" y="267494"/>
            <a:ext cx="7848872" cy="132343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4000" b="1" dirty="0">
                <a:solidFill>
                  <a:schemeClr val="bg1"/>
                </a:solidFill>
              </a:rPr>
              <a:t>Reflection of 2020, Vision for 2021</a:t>
            </a:r>
            <a:endParaRPr lang="zh-TW" altLang="zh-TW" sz="4000" dirty="0">
              <a:solidFill>
                <a:schemeClr val="bg1"/>
              </a:solidFill>
            </a:endParaRPr>
          </a:p>
          <a:p>
            <a:r>
              <a:rPr lang="en-US" altLang="zh-TW" sz="4000" b="1" dirty="0">
                <a:solidFill>
                  <a:schemeClr val="bg1"/>
                </a:solidFill>
              </a:rPr>
              <a:t>           </a:t>
            </a:r>
            <a:r>
              <a:rPr lang="zh-TW" altLang="zh-TW" sz="4000" b="1" dirty="0">
                <a:solidFill>
                  <a:schemeClr val="bg1"/>
                </a:solidFill>
              </a:rPr>
              <a:t>回顧</a:t>
            </a:r>
            <a:r>
              <a:rPr lang="en-US" altLang="zh-TW" sz="4000" b="1" dirty="0">
                <a:solidFill>
                  <a:schemeClr val="bg1"/>
                </a:solidFill>
              </a:rPr>
              <a:t>2020, </a:t>
            </a:r>
            <a:r>
              <a:rPr lang="zh-TW" altLang="zh-TW" sz="4000" b="1" dirty="0">
                <a:solidFill>
                  <a:schemeClr val="bg1"/>
                </a:solidFill>
              </a:rPr>
              <a:t>展望</a:t>
            </a:r>
            <a:r>
              <a:rPr lang="en-US" altLang="zh-TW" sz="4000" b="1" dirty="0">
                <a:solidFill>
                  <a:schemeClr val="bg1"/>
                </a:solidFill>
              </a:rPr>
              <a:t>2021</a:t>
            </a:r>
            <a:endParaRPr lang="zh-TW" altLang="zh-TW" sz="4000" dirty="0">
              <a:solidFill>
                <a:schemeClr val="bg1"/>
              </a:solidFill>
            </a:endParaRPr>
          </a:p>
        </p:txBody>
      </p:sp>
      <p:sp>
        <p:nvSpPr>
          <p:cNvPr id="4" name="矩形 3"/>
          <p:cNvSpPr/>
          <p:nvPr/>
        </p:nvSpPr>
        <p:spPr>
          <a:xfrm>
            <a:off x="1763688" y="4547952"/>
            <a:ext cx="6080789"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b="1" dirty="0">
                <a:solidFill>
                  <a:schemeClr val="bg1"/>
                </a:solidFill>
              </a:rPr>
              <a:t>1/10/2021   Rev. Joseph Chang    BOLGPC </a:t>
            </a:r>
            <a:r>
              <a:rPr lang="zh-TW" altLang="en-US" b="1" dirty="0">
                <a:solidFill>
                  <a:schemeClr val="bg1"/>
                </a:solidFill>
              </a:rPr>
              <a:t>爾灣 大公園靈糧堂</a:t>
            </a:r>
          </a:p>
        </p:txBody>
      </p:sp>
    </p:spTree>
    <p:extLst>
      <p:ext uri="{BB962C8B-B14F-4D97-AF65-F5344CB8AC3E}">
        <p14:creationId xmlns:p14="http://schemas.microsoft.com/office/powerpoint/2010/main" val="105386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7068" y="195486"/>
            <a:ext cx="8625412" cy="4693593"/>
          </a:xfrm>
          <a:prstGeom prst="rect">
            <a:avLst/>
          </a:prstGeom>
        </p:spPr>
        <p:txBody>
          <a:bodyPr wrap="square">
            <a:spAutoFit/>
          </a:bodyPr>
          <a:lstStyle/>
          <a:p>
            <a:r>
              <a:rPr lang="en-US" altLang="zh-TW" sz="2300" b="1" baseline="30000" dirty="0"/>
              <a:t>28</a:t>
            </a:r>
            <a:r>
              <a:rPr lang="zh-TW" altLang="zh-TW" sz="2300" b="1" dirty="0"/>
              <a:t>有一個文士來，聽見他們辯論，曉得耶穌回答的好，就問他說：誡命中那是第一要緊的呢？</a:t>
            </a:r>
            <a:r>
              <a:rPr lang="en-US" altLang="zh-TW" sz="2300" b="1" baseline="30000" dirty="0"/>
              <a:t>29</a:t>
            </a:r>
            <a:r>
              <a:rPr lang="zh-TW" altLang="zh-TW" sz="2300" b="1" dirty="0"/>
              <a:t>耶穌回答說：第一要緊的就是說：以色列阿，你要聽，主</a:t>
            </a:r>
            <a:r>
              <a:rPr lang="en-US" altLang="zh-TW" sz="2300" b="1" dirty="0"/>
              <a:t>─</a:t>
            </a:r>
            <a:r>
              <a:rPr lang="zh-TW" altLang="zh-TW" sz="2300" b="1" dirty="0"/>
              <a:t>我們神是獨一的主。</a:t>
            </a:r>
            <a:r>
              <a:rPr lang="en-US" altLang="zh-TW" sz="2300" b="1" baseline="30000" dirty="0"/>
              <a:t>30</a:t>
            </a:r>
            <a:r>
              <a:rPr lang="zh-TW" altLang="zh-TW" sz="2300" b="1" dirty="0"/>
              <a:t>你要盡心、盡性、盡意、盡力愛主</a:t>
            </a:r>
            <a:r>
              <a:rPr lang="en-US" altLang="zh-TW" sz="2300" b="1" dirty="0"/>
              <a:t>─</a:t>
            </a:r>
            <a:r>
              <a:rPr lang="zh-TW" altLang="zh-TW" sz="2300" b="1" dirty="0"/>
              <a:t>你的神。</a:t>
            </a:r>
            <a:r>
              <a:rPr lang="en-US" altLang="zh-TW" sz="2300" b="1" baseline="30000" dirty="0"/>
              <a:t>31</a:t>
            </a:r>
            <a:r>
              <a:rPr lang="zh-TW" altLang="zh-TW" sz="2300" b="1" dirty="0"/>
              <a:t>其次就是說：要愛人如己。再沒有比這兩條誡命更大的了。【可</a:t>
            </a:r>
            <a:r>
              <a:rPr lang="en-US" altLang="zh-TW" sz="2300" b="1" dirty="0"/>
              <a:t> 12:28~31</a:t>
            </a:r>
            <a:r>
              <a:rPr lang="zh-TW" altLang="zh-TW" sz="2300" b="1" dirty="0"/>
              <a:t>】</a:t>
            </a:r>
            <a:br>
              <a:rPr lang="en-US" altLang="zh-TW" sz="2300" b="1" dirty="0"/>
            </a:br>
            <a:r>
              <a:rPr lang="en-US" altLang="zh-TW" sz="2300" b="1" baseline="30000" dirty="0"/>
              <a:t>28</a:t>
            </a:r>
            <a:r>
              <a:rPr lang="en-US" altLang="zh-TW" sz="2300" b="1" dirty="0"/>
              <a:t>And one of the scribes came up and heard them disputing with one another, and seeing that he answered them well, asked him, "Which commandment is the most important of all?" </a:t>
            </a:r>
            <a:r>
              <a:rPr lang="en-US" altLang="zh-TW" sz="2300" b="1" baseline="30000" dirty="0"/>
              <a:t>29</a:t>
            </a:r>
            <a:r>
              <a:rPr lang="en-US" altLang="zh-TW" sz="2300" b="1" dirty="0"/>
              <a:t>Jesus answered, ""The most important is, 'Hear, O Israel: The Lord our God, the Lord is one." </a:t>
            </a:r>
            <a:r>
              <a:rPr lang="en-US" altLang="zh-TW" sz="2300" b="1" baseline="30000" dirty="0"/>
              <a:t>30</a:t>
            </a:r>
            <a:r>
              <a:rPr lang="en-US" altLang="zh-TW" sz="2300" b="1" dirty="0"/>
              <a:t>"And you shall love the Lord your God with all your heart and with all your soul and with all your mind and with all your strength.'" </a:t>
            </a:r>
            <a:r>
              <a:rPr lang="en-US" altLang="zh-TW" sz="2300" b="1" baseline="30000" dirty="0"/>
              <a:t>31</a:t>
            </a:r>
            <a:r>
              <a:rPr lang="en-US" altLang="zh-TW" sz="2300" b="1" dirty="0"/>
              <a:t>"The second is this: 'You shall love your neighbor as yourself.' There is no other commandment greater than these."" </a:t>
            </a:r>
            <a:r>
              <a:rPr lang="zh-TW" altLang="zh-TW" sz="2300" b="1" dirty="0"/>
              <a:t>【</a:t>
            </a:r>
            <a:r>
              <a:rPr lang="en-US" altLang="zh-TW" sz="2300" b="1" dirty="0"/>
              <a:t>Mark 12:28~31</a:t>
            </a:r>
            <a:r>
              <a:rPr lang="zh-TW" altLang="zh-TW" sz="2300" b="1" dirty="0"/>
              <a:t>】</a:t>
            </a:r>
          </a:p>
        </p:txBody>
      </p:sp>
    </p:spTree>
    <p:extLst>
      <p:ext uri="{BB962C8B-B14F-4D97-AF65-F5344CB8AC3E}">
        <p14:creationId xmlns:p14="http://schemas.microsoft.com/office/powerpoint/2010/main" val="277551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0090" y="699542"/>
            <a:ext cx="337464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800" b="1" dirty="0">
                <a:solidFill>
                  <a:srgbClr val="FF0000"/>
                </a:solidFill>
              </a:rPr>
              <a:t>Q: </a:t>
            </a:r>
            <a:r>
              <a:rPr lang="zh-TW" altLang="zh-TW" sz="2800" b="1" dirty="0"/>
              <a:t>我們要怎麼做呢</a:t>
            </a:r>
            <a:r>
              <a:rPr lang="en-US" altLang="zh-TW" sz="2800" b="1" dirty="0"/>
              <a:t>? </a:t>
            </a:r>
            <a:endParaRPr lang="zh-TW" altLang="en-US" sz="28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500" y="1852686"/>
            <a:ext cx="2729822" cy="246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1180"/>
            <a:ext cx="1481778" cy="148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016" y="1779662"/>
            <a:ext cx="3177267" cy="317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21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cipleship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2669"/>
            <a:ext cx="7920880" cy="512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0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M Equipping Grap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3478"/>
            <a:ext cx="731721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84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576" y="1932831"/>
            <a:ext cx="6014275" cy="430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zh-TW" sz="2200" b="1" dirty="0"/>
              <a:t>我們做幸福小組</a:t>
            </a:r>
            <a:r>
              <a:rPr lang="en-US" altLang="zh-TW" sz="2200" b="1" dirty="0"/>
              <a:t>.  We can hold Happiness groups.</a:t>
            </a:r>
            <a:endParaRPr lang="zh-TW" altLang="zh-TW" sz="2200" b="1" dirty="0"/>
          </a:p>
        </p:txBody>
      </p:sp>
      <p:sp>
        <p:nvSpPr>
          <p:cNvPr id="7" name="矩形 6"/>
          <p:cNvSpPr/>
          <p:nvPr/>
        </p:nvSpPr>
        <p:spPr>
          <a:xfrm>
            <a:off x="251520" y="2625578"/>
            <a:ext cx="8568952"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zh-TW" sz="2200" b="1" dirty="0"/>
              <a:t>我們到墨西哥去幫人蓋房子</a:t>
            </a:r>
            <a:r>
              <a:rPr lang="en-US" altLang="zh-TW" sz="2200" b="1" dirty="0"/>
              <a:t>, </a:t>
            </a:r>
            <a:r>
              <a:rPr lang="zh-TW" altLang="zh-TW" sz="2200" b="1" dirty="0"/>
              <a:t>並傳福音</a:t>
            </a:r>
            <a:r>
              <a:rPr lang="en-US" altLang="zh-TW" sz="2200" b="1" dirty="0"/>
              <a:t>. </a:t>
            </a:r>
          </a:p>
          <a:p>
            <a:r>
              <a:rPr lang="en-US" altLang="zh-TW" sz="2200" b="1" dirty="0"/>
              <a:t>We can go to Mexico to help people build houses and preach the gospel.</a:t>
            </a:r>
            <a:endParaRPr lang="zh-TW" altLang="zh-TW" sz="2200" b="1" dirty="0"/>
          </a:p>
        </p:txBody>
      </p:sp>
      <p:sp>
        <p:nvSpPr>
          <p:cNvPr id="8" name="矩形 7"/>
          <p:cNvSpPr/>
          <p:nvPr/>
        </p:nvSpPr>
        <p:spPr>
          <a:xfrm>
            <a:off x="484709" y="3624875"/>
            <a:ext cx="8424936"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zh-TW" sz="2200" b="1" dirty="0"/>
              <a:t>我們計畫</a:t>
            </a:r>
            <a:r>
              <a:rPr lang="en-US" altLang="zh-TW" sz="2200" b="1" dirty="0"/>
              <a:t>3</a:t>
            </a:r>
            <a:r>
              <a:rPr lang="zh-TW" altLang="zh-TW" sz="2200" b="1" dirty="0"/>
              <a:t>年內</a:t>
            </a:r>
            <a:r>
              <a:rPr lang="en-US" altLang="zh-TW" sz="2200" b="1" dirty="0"/>
              <a:t>, </a:t>
            </a:r>
            <a:r>
              <a:rPr lang="zh-TW" altLang="zh-TW" sz="2200" b="1" dirty="0"/>
              <a:t>有一次全組到台灣參加一次</a:t>
            </a:r>
            <a:r>
              <a:rPr lang="en-US" altLang="zh-TW" sz="2200" b="1" dirty="0"/>
              <a:t>Advent</a:t>
            </a:r>
            <a:r>
              <a:rPr lang="zh-TW" altLang="zh-TW" sz="2200" b="1" dirty="0"/>
              <a:t>的英文教學</a:t>
            </a:r>
            <a:r>
              <a:rPr lang="en-US" altLang="zh-TW" sz="2200" b="1" dirty="0"/>
              <a:t>.</a:t>
            </a:r>
          </a:p>
          <a:p>
            <a:r>
              <a:rPr lang="en-US" altLang="zh-TW" sz="2200" b="1" dirty="0"/>
              <a:t>We can plan to have the whole group go to Taiwan to participate in the Advent within 3 years.</a:t>
            </a:r>
            <a:endParaRPr lang="zh-TW" altLang="zh-TW" sz="2200" b="1" dirty="0"/>
          </a:p>
        </p:txBody>
      </p:sp>
      <p:sp>
        <p:nvSpPr>
          <p:cNvPr id="9" name="矩形 8"/>
          <p:cNvSpPr/>
          <p:nvPr/>
        </p:nvSpPr>
        <p:spPr>
          <a:xfrm>
            <a:off x="611560" y="234690"/>
            <a:ext cx="255467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altLang="zh-TW" sz="2400" b="1" dirty="0"/>
              <a:t>Serving, Impacting</a:t>
            </a:r>
          </a:p>
          <a:p>
            <a:r>
              <a:rPr lang="en-US" altLang="zh-TW" sz="2400" b="1" dirty="0"/>
              <a:t> </a:t>
            </a:r>
            <a:r>
              <a:rPr lang="zh-TW" altLang="en-US" sz="2400" b="1" dirty="0"/>
              <a:t>   服事， 影響</a:t>
            </a:r>
            <a:endParaRPr lang="zh-TW" altLang="zh-TW" sz="2400" b="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759" y="234686"/>
            <a:ext cx="3273996" cy="124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1275606"/>
            <a:ext cx="2520280" cy="461665"/>
          </a:xfrm>
          <a:prstGeom prst="rect">
            <a:avLst/>
          </a:prstGeom>
          <a:noFill/>
        </p:spPr>
        <p:txBody>
          <a:bodyPr wrap="square" rtlCol="0">
            <a:spAutoFit/>
          </a:bodyPr>
          <a:lstStyle/>
          <a:p>
            <a:r>
              <a:rPr lang="en-US" sz="2400" b="1" dirty="0"/>
              <a:t>Example/</a:t>
            </a:r>
            <a:r>
              <a:rPr lang="zh-TW" altLang="en-US" sz="2400" b="1" dirty="0"/>
              <a:t>例子</a:t>
            </a:r>
            <a:r>
              <a:rPr lang="en-US" altLang="zh-TW" sz="2400" b="1" dirty="0"/>
              <a:t>:</a:t>
            </a:r>
            <a:endParaRPr lang="en-US" sz="2400" b="1" dirty="0"/>
          </a:p>
        </p:txBody>
      </p:sp>
    </p:spTree>
    <p:extLst>
      <p:ext uri="{BB962C8B-B14F-4D97-AF65-F5344CB8AC3E}">
        <p14:creationId xmlns:p14="http://schemas.microsoft.com/office/powerpoint/2010/main" val="27518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9502"/>
            <a:ext cx="8424936"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zh-TW" sz="2200" b="1" dirty="0"/>
              <a:t>我們計畫</a:t>
            </a:r>
            <a:r>
              <a:rPr lang="en-US" altLang="zh-TW" sz="2200" b="1" dirty="0"/>
              <a:t>5</a:t>
            </a:r>
            <a:r>
              <a:rPr lang="zh-TW" altLang="zh-TW" sz="2200" b="1" dirty="0"/>
              <a:t>年內</a:t>
            </a:r>
            <a:r>
              <a:rPr lang="en-US" altLang="zh-TW" sz="2200" b="1" dirty="0"/>
              <a:t>, </a:t>
            </a:r>
            <a:r>
              <a:rPr lang="zh-TW" altLang="zh-TW" sz="2200" b="1" dirty="0"/>
              <a:t>有一次全組到阿根廷去華人教會中做見證</a:t>
            </a:r>
            <a:r>
              <a:rPr lang="en-US" altLang="zh-TW" sz="2200" b="1" dirty="0"/>
              <a:t>, </a:t>
            </a:r>
            <a:r>
              <a:rPr lang="zh-TW" altLang="zh-TW" sz="2200" b="1" dirty="0"/>
              <a:t>傳福音</a:t>
            </a:r>
            <a:r>
              <a:rPr lang="en-US" altLang="zh-TW" sz="2200" b="1" dirty="0"/>
              <a:t>.</a:t>
            </a:r>
          </a:p>
          <a:p>
            <a:r>
              <a:rPr lang="en-US" altLang="zh-TW" sz="2200" b="1" dirty="0"/>
              <a:t>We can plan to have the whole group go to Argentina to witness and preach the gospel in a Chinese church once in 5 years.</a:t>
            </a:r>
            <a:endParaRPr lang="zh-TW" altLang="zh-TW" sz="2200" b="1" dirty="0"/>
          </a:p>
        </p:txBody>
      </p:sp>
      <p:sp>
        <p:nvSpPr>
          <p:cNvPr id="3" name="矩形 2"/>
          <p:cNvSpPr/>
          <p:nvPr/>
        </p:nvSpPr>
        <p:spPr>
          <a:xfrm>
            <a:off x="432349" y="1779662"/>
            <a:ext cx="6842129" cy="76944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zh-TW" altLang="zh-TW" sz="2200" b="1" dirty="0"/>
              <a:t>我們到</a:t>
            </a:r>
            <a:r>
              <a:rPr lang="en-US" altLang="zh-TW" sz="2200" b="1" dirty="0"/>
              <a:t>soup kitchen </a:t>
            </a:r>
            <a:r>
              <a:rPr lang="zh-TW" altLang="zh-TW" sz="2200" b="1" dirty="0"/>
              <a:t>來</a:t>
            </a:r>
            <a:r>
              <a:rPr lang="en-US" altLang="zh-TW" sz="2200" b="1" dirty="0"/>
              <a:t>serve homeless people. </a:t>
            </a:r>
          </a:p>
          <a:p>
            <a:r>
              <a:rPr lang="en-US" altLang="zh-TW" sz="2200" b="1" dirty="0"/>
              <a:t>We can go to the soup kitchen to serve homeless people.</a:t>
            </a:r>
            <a:endParaRPr lang="zh-TW" altLang="zh-TW" sz="2200" b="1" dirty="0"/>
          </a:p>
        </p:txBody>
      </p:sp>
      <p:sp>
        <p:nvSpPr>
          <p:cNvPr id="4" name="矩形 3"/>
          <p:cNvSpPr/>
          <p:nvPr/>
        </p:nvSpPr>
        <p:spPr>
          <a:xfrm>
            <a:off x="611560" y="2931790"/>
            <a:ext cx="7747442" cy="4308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zh-TW" sz="2200" b="1" dirty="0"/>
              <a:t>我們參與</a:t>
            </a:r>
            <a:r>
              <a:rPr lang="en-US" altLang="zh-TW" sz="2200" b="1" dirty="0"/>
              <a:t>meals on wheel. We can participate in meals on wheel.</a:t>
            </a:r>
            <a:endParaRPr lang="zh-TW" altLang="zh-TW" sz="2200" b="1" dirty="0"/>
          </a:p>
        </p:txBody>
      </p:sp>
      <p:sp>
        <p:nvSpPr>
          <p:cNvPr id="5" name="矩形 4"/>
          <p:cNvSpPr/>
          <p:nvPr/>
        </p:nvSpPr>
        <p:spPr>
          <a:xfrm>
            <a:off x="423183" y="3579862"/>
            <a:ext cx="7594387" cy="430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zh-TW" sz="2200" b="1" dirty="0"/>
              <a:t>我們到</a:t>
            </a:r>
            <a:r>
              <a:rPr lang="en-US" altLang="zh-TW" sz="2200" b="1" dirty="0"/>
              <a:t>LA</a:t>
            </a:r>
            <a:r>
              <a:rPr lang="zh-TW" altLang="zh-TW" sz="2200" b="1" dirty="0"/>
              <a:t>去做街頭佈道</a:t>
            </a:r>
            <a:r>
              <a:rPr lang="en-US" altLang="zh-TW" sz="2200" b="1" dirty="0"/>
              <a:t>. We can go to LA to do street sermons.</a:t>
            </a:r>
            <a:endParaRPr lang="zh-TW" altLang="zh-TW" sz="2200" b="1" dirty="0"/>
          </a:p>
        </p:txBody>
      </p:sp>
      <p:sp>
        <p:nvSpPr>
          <p:cNvPr id="6" name="矩形 5"/>
          <p:cNvSpPr/>
          <p:nvPr/>
        </p:nvSpPr>
        <p:spPr>
          <a:xfrm>
            <a:off x="467618" y="4227934"/>
            <a:ext cx="820883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TW" altLang="zh-TW" sz="2200" b="1" dirty="0"/>
              <a:t>我們到</a:t>
            </a:r>
            <a:r>
              <a:rPr lang="en-US" altLang="zh-TW" sz="2200" b="1" dirty="0"/>
              <a:t>99 Ranch</a:t>
            </a:r>
            <a:r>
              <a:rPr lang="zh-TW" altLang="zh-TW" sz="2200" b="1" dirty="0"/>
              <a:t>去做發傳單的工作</a:t>
            </a:r>
            <a:r>
              <a:rPr lang="en-US" altLang="zh-TW" sz="2200" b="1" dirty="0"/>
              <a:t>.</a:t>
            </a:r>
          </a:p>
          <a:p>
            <a:r>
              <a:rPr lang="en-US" altLang="zh-TW" sz="2200" b="1" dirty="0"/>
              <a:t> We can go to 99 Ranch markets to give out  leaflets.</a:t>
            </a:r>
            <a:endParaRPr lang="zh-TW" altLang="zh-TW" sz="2200" b="1" dirty="0"/>
          </a:p>
        </p:txBody>
      </p:sp>
    </p:spTree>
    <p:extLst>
      <p:ext uri="{BB962C8B-B14F-4D97-AF65-F5344CB8AC3E}">
        <p14:creationId xmlns:p14="http://schemas.microsoft.com/office/powerpoint/2010/main" val="17404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95486"/>
            <a:ext cx="8418010" cy="76944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zh-TW" altLang="zh-TW" sz="2200" b="1" dirty="0"/>
              <a:t>我們幫忙教會換所有的冷氣機的</a:t>
            </a:r>
            <a:r>
              <a:rPr lang="en-US" altLang="zh-TW" sz="2200" b="1" dirty="0"/>
              <a:t>air filter.</a:t>
            </a:r>
          </a:p>
          <a:p>
            <a:r>
              <a:rPr lang="en-US" altLang="zh-TW" sz="2200" b="1" dirty="0"/>
              <a:t> We can help the church to replace all the air filters of air conditioners.</a:t>
            </a:r>
            <a:endParaRPr lang="zh-TW" altLang="zh-TW" sz="2200" b="1" dirty="0"/>
          </a:p>
        </p:txBody>
      </p:sp>
      <p:sp>
        <p:nvSpPr>
          <p:cNvPr id="4" name="矩形 3"/>
          <p:cNvSpPr/>
          <p:nvPr/>
        </p:nvSpPr>
        <p:spPr>
          <a:xfrm>
            <a:off x="539552" y="1347614"/>
            <a:ext cx="7848872"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zh-TW" sz="2200" b="1" dirty="0"/>
              <a:t>幫忙媽媽班辦一次招待媽媽們全家的福音</a:t>
            </a:r>
            <a:r>
              <a:rPr lang="en-US" altLang="zh-TW" sz="2200" b="1" dirty="0"/>
              <a:t>BBQ</a:t>
            </a:r>
            <a:r>
              <a:rPr lang="zh-TW" altLang="zh-TW" sz="2200" b="1" dirty="0"/>
              <a:t>餐會</a:t>
            </a:r>
            <a:r>
              <a:rPr lang="en-US" altLang="zh-TW" sz="2200" b="1" dirty="0"/>
              <a:t>.</a:t>
            </a:r>
          </a:p>
          <a:p>
            <a:r>
              <a:rPr lang="en-US" altLang="zh-TW" sz="2200" b="1" dirty="0"/>
              <a:t>We can help the Mom-In–Touch organize a gospel BBQ dinner for the mothers and their whole family.</a:t>
            </a:r>
            <a:endParaRPr lang="zh-TW" altLang="zh-TW" sz="2200" b="1"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57971"/>
            <a:ext cx="342895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917333"/>
            <a:ext cx="4194390" cy="176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2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3447" y="3558666"/>
            <a:ext cx="147821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91606" y="267494"/>
            <a:ext cx="3331297"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altLang="zh-TW" sz="2400" b="1" dirty="0"/>
              <a:t>Training, Equipping Class</a:t>
            </a:r>
          </a:p>
          <a:p>
            <a:r>
              <a:rPr lang="en-US" altLang="zh-TW" sz="2400" b="1" dirty="0"/>
              <a:t>  </a:t>
            </a:r>
            <a:r>
              <a:rPr lang="zh-TW" altLang="en-US" sz="2400" b="1" dirty="0"/>
              <a:t>            裝備訓練</a:t>
            </a:r>
            <a:endParaRPr lang="zh-TW" altLang="zh-TW" sz="2400" b="1" dirty="0"/>
          </a:p>
        </p:txBody>
      </p:sp>
      <p:sp>
        <p:nvSpPr>
          <p:cNvPr id="4" name="矩形 3"/>
          <p:cNvSpPr/>
          <p:nvPr/>
        </p:nvSpPr>
        <p:spPr>
          <a:xfrm>
            <a:off x="412358" y="3781077"/>
            <a:ext cx="7021089"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zh-TW" sz="2400" b="1" dirty="0"/>
              <a:t>是一個目標導向的訓練</a:t>
            </a:r>
            <a:r>
              <a:rPr lang="en-US" altLang="zh-TW" sz="2400" b="1" dirty="0"/>
              <a:t>. It is a goal-oriented training.</a:t>
            </a:r>
            <a:endParaRPr lang="zh-TW" altLang="en-US" sz="2400" b="1" dirty="0"/>
          </a:p>
        </p:txBody>
      </p:sp>
      <p:sp>
        <p:nvSpPr>
          <p:cNvPr id="10" name="矩形 9"/>
          <p:cNvSpPr/>
          <p:nvPr/>
        </p:nvSpPr>
        <p:spPr>
          <a:xfrm>
            <a:off x="438568" y="1347614"/>
            <a:ext cx="7895407"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zh-TW" sz="2200" b="1" dirty="0"/>
              <a:t>因著這個行動目標</a:t>
            </a:r>
            <a:r>
              <a:rPr lang="en-US" altLang="zh-TW" sz="2200" b="1" dirty="0"/>
              <a:t>, </a:t>
            </a:r>
            <a:r>
              <a:rPr lang="zh-TW" altLang="zh-TW" sz="2200" b="1" dirty="0"/>
              <a:t>我們才來設計主日學的訓練課程</a:t>
            </a:r>
            <a:r>
              <a:rPr lang="en-US" altLang="zh-TW" sz="2200" b="1" dirty="0"/>
              <a:t>. </a:t>
            </a:r>
          </a:p>
          <a:p>
            <a:r>
              <a:rPr lang="en-US" altLang="zh-TW" sz="2200" b="1" dirty="0"/>
              <a:t>To achieve the goal, we design the Sunday school training course.</a:t>
            </a:r>
            <a:endParaRPr lang="zh-TW" altLang="en-US" sz="2200" b="1" dirty="0"/>
          </a:p>
        </p:txBody>
      </p:sp>
      <p:pic>
        <p:nvPicPr>
          <p:cNvPr id="12290" name="Picture 2" descr="WAIO.org empowers you to walk in free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83718"/>
            <a:ext cx="2386754" cy="134254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318243"/>
            <a:ext cx="2632152" cy="12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79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11510"/>
            <a:ext cx="7704856" cy="2092881"/>
          </a:xfrm>
          <a:prstGeom prst="rect">
            <a:avLst/>
          </a:prstGeom>
        </p:spPr>
        <p:txBody>
          <a:bodyPr wrap="square">
            <a:spAutoFit/>
          </a:bodyPr>
          <a:lstStyle/>
          <a:p>
            <a:r>
              <a:rPr lang="en-US" altLang="zh-TW" sz="2600" b="1" baseline="30000" dirty="0"/>
              <a:t>28</a:t>
            </a:r>
            <a:r>
              <a:rPr lang="zh-TW" altLang="zh-TW" sz="2600" b="1" dirty="0"/>
              <a:t>正如人子來，不是要受人的服事，乃是要服事人，並且要捨命，作多人的贖價。【太</a:t>
            </a:r>
            <a:r>
              <a:rPr lang="en-US" altLang="zh-TW" sz="2600" b="1" dirty="0"/>
              <a:t> 20:28</a:t>
            </a:r>
            <a:r>
              <a:rPr lang="zh-TW" altLang="zh-TW" sz="2600" b="1" dirty="0"/>
              <a:t>】</a:t>
            </a:r>
            <a:br>
              <a:rPr lang="en-US" altLang="zh-TW" sz="2600" b="1" dirty="0"/>
            </a:br>
            <a:r>
              <a:rPr lang="en-US" altLang="zh-TW" sz="2600" b="1" baseline="30000" dirty="0"/>
              <a:t>28</a:t>
            </a:r>
            <a:r>
              <a:rPr lang="en-US" altLang="zh-TW" sz="2600" b="1" dirty="0"/>
              <a:t>"even as the Son of Man came not to be served but to serve, and to give his life as a ransom for many." " </a:t>
            </a:r>
            <a:r>
              <a:rPr lang="zh-TW" altLang="zh-TW" sz="2600" b="1" dirty="0"/>
              <a:t>【</a:t>
            </a:r>
            <a:r>
              <a:rPr lang="en-US" altLang="zh-TW" sz="2600" b="1" dirty="0"/>
              <a:t>Matt 20:28</a:t>
            </a:r>
            <a:r>
              <a:rPr lang="zh-TW" altLang="zh-TW" sz="2600" b="1" dirty="0"/>
              <a:t>】</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909" y="2676203"/>
            <a:ext cx="3096344" cy="206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descr="The Passion of the Christ HD Wallpaper | Background Image | 1920x1080 |  ID:824507 - Wallpaper Aby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953" y="2692337"/>
            <a:ext cx="3699385" cy="208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0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__3301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1491"/>
            <a:ext cx="7920880" cy="466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70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6765" y="339502"/>
            <a:ext cx="5328592"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Q: </a:t>
            </a:r>
            <a:r>
              <a:rPr lang="en-US" altLang="zh-TW" sz="2800" b="1" dirty="0"/>
              <a:t>2021</a:t>
            </a:r>
            <a:r>
              <a:rPr lang="zh-TW" altLang="zh-TW" sz="2800" b="1" dirty="0"/>
              <a:t>年我們所要做的是甚麼</a:t>
            </a:r>
            <a:r>
              <a:rPr lang="en-US" altLang="zh-TW" sz="2800" b="1" dirty="0"/>
              <a:t>?</a:t>
            </a:r>
            <a:br>
              <a:rPr lang="en-US" altLang="zh-TW" sz="2800" b="1" dirty="0"/>
            </a:br>
            <a:r>
              <a:rPr lang="en-US" altLang="zh-TW" sz="2800" b="1" dirty="0"/>
              <a:t>     What is our vision for 2021?</a:t>
            </a:r>
            <a:endParaRPr lang="zh-TW" altLang="en-US" sz="28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765" y="1635646"/>
            <a:ext cx="33843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211710"/>
            <a:ext cx="259228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84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269174"/>
            <a:ext cx="6984776"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600" b="1" dirty="0">
                <a:solidFill>
                  <a:srgbClr val="FF0000"/>
                </a:solidFill>
              </a:rPr>
              <a:t> </a:t>
            </a:r>
            <a:r>
              <a:rPr lang="en-US" altLang="zh-TW" sz="2600" b="1" dirty="0">
                <a:solidFill>
                  <a:srgbClr val="FF0000"/>
                </a:solidFill>
                <a:sym typeface="Wingdings"/>
              </a:rPr>
              <a:t></a:t>
            </a:r>
            <a:r>
              <a:rPr lang="en-US" altLang="zh-TW" sz="2600" b="1" dirty="0">
                <a:solidFill>
                  <a:srgbClr val="FF0000"/>
                </a:solidFill>
              </a:rPr>
              <a:t> </a:t>
            </a:r>
            <a:r>
              <a:rPr lang="zh-TW" altLang="zh-TW" sz="2600" b="1" dirty="0"/>
              <a:t>我們的教會是一個遵守大使命的教會</a:t>
            </a:r>
            <a:r>
              <a:rPr lang="en-US" altLang="zh-TW" sz="2600" b="1" dirty="0"/>
              <a:t>.</a:t>
            </a:r>
          </a:p>
          <a:p>
            <a:r>
              <a:rPr lang="en-US" altLang="zh-TW" sz="2600" b="1" dirty="0"/>
              <a:t>      Our church observes the Great Commission.</a:t>
            </a:r>
            <a:endParaRPr lang="zh-TW" altLang="zh-TW" sz="26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91630"/>
            <a:ext cx="4680520" cy="351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49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411509"/>
            <a:ext cx="8424936" cy="4524315"/>
          </a:xfrm>
          <a:prstGeom prst="rect">
            <a:avLst/>
          </a:prstGeom>
        </p:spPr>
        <p:txBody>
          <a:bodyPr wrap="square">
            <a:spAutoFit/>
          </a:bodyPr>
          <a:lstStyle/>
          <a:p>
            <a:r>
              <a:rPr lang="en-US" altLang="zh-TW" sz="2400" b="1" baseline="30000" dirty="0"/>
              <a:t>18</a:t>
            </a:r>
            <a:r>
              <a:rPr lang="zh-TW" altLang="zh-TW" sz="2400" b="1" dirty="0"/>
              <a:t>耶穌進前來，對他們說：天上地下所有的權柄都賜給我了。</a:t>
            </a:r>
            <a:r>
              <a:rPr lang="en-US" altLang="zh-TW" sz="2400" b="1" baseline="30000" dirty="0"/>
              <a:t>19</a:t>
            </a:r>
            <a:r>
              <a:rPr lang="zh-TW" altLang="zh-TW" sz="2400" b="1" dirty="0"/>
              <a:t>所以，你們要去，使萬民作我的門徒，奉父、子、聖靈的名給他們施洗（或作：給他們施洗，歸於父、子、聖靈的名）。</a:t>
            </a:r>
            <a:r>
              <a:rPr lang="en-US" altLang="zh-TW" sz="2400" b="1" baseline="30000" dirty="0"/>
              <a:t>20</a:t>
            </a:r>
            <a:r>
              <a:rPr lang="zh-TW" altLang="zh-TW" sz="2400" b="1" dirty="0"/>
              <a:t>凡我所吩咐你們的，都教訓他們遵守，我就常與你們同在，直到世界的末了。</a:t>
            </a:r>
            <a:endParaRPr lang="en-US" altLang="zh-TW" sz="2400" b="1" dirty="0"/>
          </a:p>
          <a:p>
            <a:r>
              <a:rPr lang="zh-TW" altLang="zh-TW" sz="2400" b="1" dirty="0"/>
              <a:t>【太</a:t>
            </a:r>
            <a:r>
              <a:rPr lang="en-US" altLang="zh-TW" sz="2400" b="1" dirty="0"/>
              <a:t> 28:18~20</a:t>
            </a:r>
            <a:r>
              <a:rPr lang="zh-TW" altLang="zh-TW" sz="2400" b="1" dirty="0"/>
              <a:t>】</a:t>
            </a:r>
            <a:br>
              <a:rPr lang="en-US" altLang="zh-TW" sz="2400" b="1" dirty="0"/>
            </a:br>
            <a:r>
              <a:rPr lang="en-US" altLang="zh-TW" sz="2400" b="1" baseline="30000" dirty="0"/>
              <a:t>18</a:t>
            </a:r>
            <a:r>
              <a:rPr lang="en-US" altLang="zh-TW" sz="2400" b="1" dirty="0"/>
              <a:t>And Jesus came and said to them, ""All authority in heaven and on earth has been given to me." </a:t>
            </a:r>
            <a:r>
              <a:rPr lang="en-US" altLang="zh-TW" sz="2400" b="1" baseline="30000" dirty="0"/>
              <a:t>19</a:t>
            </a:r>
            <a:r>
              <a:rPr lang="en-US" altLang="zh-TW" sz="2400" b="1" dirty="0"/>
              <a:t>"Go therefore and make disciples of all nations, baptizing them in the name of the Father and of the Son and of the Holy Spirit," </a:t>
            </a:r>
            <a:r>
              <a:rPr lang="en-US" altLang="zh-TW" sz="2400" b="1" baseline="30000" dirty="0"/>
              <a:t>20</a:t>
            </a:r>
            <a:r>
              <a:rPr lang="en-US" altLang="zh-TW" sz="2400" b="1" dirty="0"/>
              <a:t>"teaching them to observe all that I have commanded you. And behold, I am with you always, to the end of the age."" </a:t>
            </a:r>
            <a:r>
              <a:rPr lang="zh-TW" altLang="zh-TW" sz="2400" b="1" dirty="0"/>
              <a:t>【</a:t>
            </a:r>
            <a:r>
              <a:rPr lang="en-US" altLang="zh-TW" sz="2400" b="1" dirty="0"/>
              <a:t>Matt 28:18~20</a:t>
            </a:r>
            <a:r>
              <a:rPr lang="zh-TW" altLang="zh-TW" sz="2400" b="1" dirty="0"/>
              <a:t>】</a:t>
            </a:r>
          </a:p>
        </p:txBody>
      </p:sp>
    </p:spTree>
    <p:extLst>
      <p:ext uri="{BB962C8B-B14F-4D97-AF65-F5344CB8AC3E}">
        <p14:creationId xmlns:p14="http://schemas.microsoft.com/office/powerpoint/2010/main" val="350911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67744" y="479002"/>
            <a:ext cx="5400600" cy="830997"/>
          </a:xfrm>
          <a:prstGeom prst="rect">
            <a:avLst/>
          </a:prstGeom>
        </p:spPr>
        <p:txBody>
          <a:bodyPr wrap="square">
            <a:spAutoFit/>
          </a:bodyPr>
          <a:lstStyle/>
          <a:p>
            <a:r>
              <a:rPr lang="en-US" altLang="zh-TW" sz="2400" b="1" dirty="0"/>
              <a:t>Make Disciples of all nations</a:t>
            </a:r>
          </a:p>
          <a:p>
            <a:r>
              <a:rPr lang="zh-TW" altLang="en-US" sz="2400" b="1" dirty="0"/>
              <a:t> </a:t>
            </a:r>
            <a:r>
              <a:rPr lang="zh-TW" altLang="zh-TW" sz="2400" b="1" dirty="0"/>
              <a:t>使萬民作耶穌的門徒</a:t>
            </a:r>
            <a:r>
              <a:rPr lang="en-US" altLang="zh-TW" sz="2400" b="1" dirty="0"/>
              <a:t>.</a:t>
            </a:r>
            <a:endParaRPr lang="zh-TW" altLang="zh-TW"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71155"/>
            <a:ext cx="374441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1874591"/>
            <a:ext cx="4986446" cy="280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48981" y="494130"/>
            <a:ext cx="1374747" cy="492443"/>
          </a:xfrm>
          <a:prstGeom prst="rect">
            <a:avLst/>
          </a:prstGeom>
          <a:solidFill>
            <a:srgbClr val="FFFF00"/>
          </a:solidFill>
          <a:ln>
            <a:solidFill>
              <a:srgbClr val="FF0000"/>
            </a:solidFill>
          </a:ln>
        </p:spPr>
        <p:txBody>
          <a:bodyPr wrap="square">
            <a:spAutoFit/>
          </a:bodyPr>
          <a:lstStyle/>
          <a:p>
            <a:r>
              <a:rPr lang="en-US" altLang="zh-TW" sz="2600" b="1" dirty="0">
                <a:solidFill>
                  <a:srgbClr val="FF0000"/>
                </a:solidFill>
              </a:rPr>
              <a:t>Purpose: </a:t>
            </a:r>
            <a:endParaRPr lang="zh-TW" altLang="en-US" sz="2600" dirty="0"/>
          </a:p>
        </p:txBody>
      </p:sp>
    </p:spTree>
    <p:extLst>
      <p:ext uri="{BB962C8B-B14F-4D97-AF65-F5344CB8AC3E}">
        <p14:creationId xmlns:p14="http://schemas.microsoft.com/office/powerpoint/2010/main" val="11282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7" y="339502"/>
            <a:ext cx="1008111" cy="492443"/>
          </a:xfrm>
          <a:prstGeom prst="rect">
            <a:avLst/>
          </a:prstGeom>
          <a:solidFill>
            <a:srgbClr val="FFFF00"/>
          </a:solidFill>
          <a:ln>
            <a:solidFill>
              <a:srgbClr val="FF0000"/>
            </a:solidFill>
          </a:ln>
        </p:spPr>
        <p:txBody>
          <a:bodyPr wrap="square">
            <a:spAutoFit/>
          </a:bodyPr>
          <a:lstStyle/>
          <a:p>
            <a:r>
              <a:rPr lang="en-US" altLang="zh-TW" sz="2600" b="1" dirty="0">
                <a:solidFill>
                  <a:srgbClr val="FF0000"/>
                </a:solidFill>
              </a:rPr>
              <a:t>Steps:</a:t>
            </a:r>
            <a:endParaRPr lang="zh-TW" altLang="en-US" sz="2600" b="1" dirty="0">
              <a:solidFill>
                <a:srgbClr val="FF0000"/>
              </a:solidFill>
            </a:endParaRPr>
          </a:p>
        </p:txBody>
      </p:sp>
      <p:sp>
        <p:nvSpPr>
          <p:cNvPr id="3" name="矩形 2"/>
          <p:cNvSpPr/>
          <p:nvPr/>
        </p:nvSpPr>
        <p:spPr>
          <a:xfrm>
            <a:off x="832211" y="959370"/>
            <a:ext cx="6552728" cy="1169551"/>
          </a:xfrm>
          <a:prstGeom prst="rect">
            <a:avLst/>
          </a:prstGeom>
        </p:spPr>
        <p:txBody>
          <a:bodyPr wrap="square">
            <a:spAutoFit/>
          </a:bodyPr>
          <a:lstStyle/>
          <a:p>
            <a:r>
              <a:rPr lang="en-US" altLang="zh-TW" sz="2600" b="1" dirty="0">
                <a:solidFill>
                  <a:srgbClr val="FF0000"/>
                </a:solidFill>
                <a:sym typeface="Wingdings"/>
              </a:rPr>
              <a:t></a:t>
            </a:r>
            <a:r>
              <a:rPr lang="en-US" altLang="zh-TW" sz="2600" b="1" dirty="0"/>
              <a:t>By going </a:t>
            </a:r>
          </a:p>
          <a:p>
            <a:r>
              <a:rPr lang="zh-TW" altLang="en-US" sz="2600" b="1" dirty="0"/>
              <a:t>   </a:t>
            </a:r>
            <a:r>
              <a:rPr lang="zh-TW" altLang="zh-TW" sz="2600" b="1" dirty="0"/>
              <a:t>藉著去</a:t>
            </a:r>
            <a:r>
              <a:rPr lang="en-US" altLang="zh-TW" sz="2600" b="1" dirty="0"/>
              <a:t>. </a:t>
            </a:r>
            <a:r>
              <a:rPr lang="en-US" altLang="zh-TW" sz="2600" b="1" dirty="0">
                <a:solidFill>
                  <a:srgbClr val="FF0000"/>
                </a:solidFill>
              </a:rPr>
              <a:t>—— </a:t>
            </a:r>
            <a:r>
              <a:rPr lang="zh-TW" altLang="zh-TW" sz="2600" b="1" dirty="0">
                <a:solidFill>
                  <a:srgbClr val="FF0000"/>
                </a:solidFill>
              </a:rPr>
              <a:t>到沒有信主的人群當中</a:t>
            </a:r>
            <a:endParaRPr lang="zh-TW" altLang="en-US" sz="2600" b="1" dirty="0">
              <a:solidFill>
                <a:srgbClr val="FF0000"/>
              </a:solidFill>
            </a:endParaRPr>
          </a:p>
          <a:p>
            <a:endParaRPr lang="zh-TW" altLang="en-US" dirty="0"/>
          </a:p>
        </p:txBody>
      </p:sp>
      <p:sp>
        <p:nvSpPr>
          <p:cNvPr id="5" name="矩形 4"/>
          <p:cNvSpPr/>
          <p:nvPr/>
        </p:nvSpPr>
        <p:spPr>
          <a:xfrm>
            <a:off x="807423" y="2361657"/>
            <a:ext cx="7510389" cy="892552"/>
          </a:xfrm>
          <a:prstGeom prst="rect">
            <a:avLst/>
          </a:prstGeom>
        </p:spPr>
        <p:txBody>
          <a:bodyPr wrap="none">
            <a:spAutoFit/>
          </a:bodyPr>
          <a:lstStyle/>
          <a:p>
            <a:r>
              <a:rPr lang="en-US" altLang="zh-TW" sz="2600" b="1" dirty="0">
                <a:solidFill>
                  <a:srgbClr val="FF0000"/>
                </a:solidFill>
                <a:sym typeface="Wingdings"/>
              </a:rPr>
              <a:t></a:t>
            </a:r>
            <a:r>
              <a:rPr lang="en-US" altLang="zh-TW" sz="2600" b="1" dirty="0"/>
              <a:t>By baptizing </a:t>
            </a:r>
          </a:p>
          <a:p>
            <a:r>
              <a:rPr lang="zh-TW" altLang="en-US" sz="2600" b="1" dirty="0"/>
              <a:t>   </a:t>
            </a:r>
            <a:r>
              <a:rPr lang="zh-TW" altLang="zh-TW" sz="2600" b="1" dirty="0"/>
              <a:t>藉著帶人信主</a:t>
            </a:r>
            <a:r>
              <a:rPr lang="en-US" altLang="zh-TW" sz="2600" b="1" dirty="0"/>
              <a:t>, </a:t>
            </a:r>
            <a:r>
              <a:rPr lang="zh-TW" altLang="zh-TW" sz="2600" b="1" dirty="0"/>
              <a:t>使人受洗</a:t>
            </a:r>
            <a:r>
              <a:rPr lang="en-US" altLang="zh-TW" sz="2600" b="1" dirty="0">
                <a:solidFill>
                  <a:srgbClr val="FF0000"/>
                </a:solidFill>
              </a:rPr>
              <a:t>——</a:t>
            </a:r>
            <a:r>
              <a:rPr lang="zh-TW" altLang="zh-TW" sz="2600" b="1" dirty="0">
                <a:solidFill>
                  <a:srgbClr val="FF0000"/>
                </a:solidFill>
              </a:rPr>
              <a:t>使沒有信主的人信主</a:t>
            </a:r>
            <a:endParaRPr lang="zh-TW" altLang="en-US" sz="2600" b="1" dirty="0">
              <a:solidFill>
                <a:srgbClr val="FF0000"/>
              </a:solidFill>
            </a:endParaRPr>
          </a:p>
        </p:txBody>
      </p:sp>
      <p:sp>
        <p:nvSpPr>
          <p:cNvPr id="7" name="矩形 6"/>
          <p:cNvSpPr/>
          <p:nvPr/>
        </p:nvSpPr>
        <p:spPr>
          <a:xfrm>
            <a:off x="807423" y="3543568"/>
            <a:ext cx="6999066" cy="1292662"/>
          </a:xfrm>
          <a:prstGeom prst="rect">
            <a:avLst/>
          </a:prstGeom>
        </p:spPr>
        <p:txBody>
          <a:bodyPr wrap="square">
            <a:spAutoFit/>
          </a:bodyPr>
          <a:lstStyle/>
          <a:p>
            <a:r>
              <a:rPr lang="en-US" altLang="zh-TW" sz="2600" b="1" dirty="0">
                <a:solidFill>
                  <a:srgbClr val="FF0000"/>
                </a:solidFill>
                <a:sym typeface="Wingdings"/>
              </a:rPr>
              <a:t></a:t>
            </a:r>
            <a:r>
              <a:rPr lang="en-US" altLang="zh-TW" sz="2600" b="1" dirty="0"/>
              <a:t>By teaching </a:t>
            </a:r>
          </a:p>
          <a:p>
            <a:r>
              <a:rPr lang="zh-TW" altLang="en-US" sz="2600" b="1" dirty="0"/>
              <a:t>   </a:t>
            </a:r>
            <a:r>
              <a:rPr lang="zh-TW" altLang="zh-TW" sz="2600" b="1" dirty="0"/>
              <a:t>藉著教導</a:t>
            </a:r>
            <a:r>
              <a:rPr lang="en-US" altLang="zh-TW" sz="2600" b="1" dirty="0">
                <a:solidFill>
                  <a:srgbClr val="FF0000"/>
                </a:solidFill>
              </a:rPr>
              <a:t>——</a:t>
            </a:r>
            <a:r>
              <a:rPr lang="zh-TW" altLang="zh-TW" sz="2600" b="1" dirty="0">
                <a:solidFill>
                  <a:srgbClr val="FF0000"/>
                </a:solidFill>
              </a:rPr>
              <a:t>使信主的人成為門徒</a:t>
            </a:r>
          </a:p>
          <a:p>
            <a:endParaRPr lang="zh-TW" altLang="en-US" sz="2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67494"/>
            <a:ext cx="1146257" cy="237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8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545" y="12313"/>
            <a:ext cx="5028838" cy="522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
          <p:cNvSpPr txBox="1">
            <a:spLocks noChangeArrowheads="1"/>
          </p:cNvSpPr>
          <p:nvPr/>
        </p:nvSpPr>
        <p:spPr bwMode="auto">
          <a:xfrm>
            <a:off x="2699792" y="1333233"/>
            <a:ext cx="1440160" cy="707886"/>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spAutoFit/>
          </a:bodyPr>
          <a:lstStyle/>
          <a:p>
            <a:pPr>
              <a:spcAft>
                <a:spcPts val="0"/>
              </a:spcAft>
            </a:pPr>
            <a:r>
              <a:rPr lang="en-US" sz="2000" b="1" dirty="0">
                <a:effectLst/>
                <a:latin typeface="Calibri"/>
                <a:ea typeface="新細明體"/>
                <a:cs typeface="Times New Roman"/>
              </a:rPr>
              <a:t>By teaching</a:t>
            </a:r>
          </a:p>
          <a:p>
            <a:pPr>
              <a:spcAft>
                <a:spcPts val="0"/>
              </a:spcAft>
            </a:pPr>
            <a:r>
              <a:rPr lang="zh-TW" sz="2000" b="1" dirty="0">
                <a:effectLst/>
                <a:latin typeface="Calibri"/>
                <a:ea typeface="新細明體"/>
                <a:cs typeface="Times New Roman"/>
              </a:rPr>
              <a:t>藉著教導</a:t>
            </a:r>
          </a:p>
        </p:txBody>
      </p:sp>
      <p:sp>
        <p:nvSpPr>
          <p:cNvPr id="4" name="Text Box 2"/>
          <p:cNvSpPr txBox="1">
            <a:spLocks noChangeArrowheads="1"/>
          </p:cNvSpPr>
          <p:nvPr/>
        </p:nvSpPr>
        <p:spPr bwMode="auto">
          <a:xfrm>
            <a:off x="5796136" y="1352953"/>
            <a:ext cx="1152128" cy="720080"/>
          </a:xfrm>
          <a:prstGeom prst="rect">
            <a:avLst/>
          </a:prstGeom>
          <a:solidFill>
            <a:srgbClr val="FFFFFF"/>
          </a:solidFill>
          <a:ln w="9525">
            <a:solidFill>
              <a:srgbClr val="00B0F0"/>
            </a:solidFill>
            <a:miter lim="800000"/>
            <a:headEnd/>
            <a:tailEnd/>
          </a:ln>
        </p:spPr>
        <p:txBody>
          <a:bodyPr rot="0" vert="horz" wrap="square" lIns="91440" tIns="45720" rIns="91440" bIns="45720" anchor="t" anchorCtr="0">
            <a:noAutofit/>
          </a:bodyPr>
          <a:lstStyle/>
          <a:p>
            <a:pPr>
              <a:spcAft>
                <a:spcPts val="0"/>
              </a:spcAft>
            </a:pPr>
            <a:r>
              <a:rPr lang="en-US" sz="2000" b="1" dirty="0">
                <a:effectLst/>
                <a:latin typeface="Calibri"/>
                <a:ea typeface="新細明體"/>
                <a:cs typeface="Times New Roman"/>
              </a:rPr>
              <a:t>By going </a:t>
            </a:r>
            <a:r>
              <a:rPr lang="zh-TW" sz="2000" b="1" dirty="0">
                <a:effectLst/>
                <a:latin typeface="Calibri"/>
                <a:ea typeface="新細明體"/>
                <a:cs typeface="Times New Roman"/>
              </a:rPr>
              <a:t>藉著去</a:t>
            </a:r>
          </a:p>
        </p:txBody>
      </p:sp>
      <p:sp>
        <p:nvSpPr>
          <p:cNvPr id="5" name="Text Box 2"/>
          <p:cNvSpPr txBox="1">
            <a:spLocks noChangeArrowheads="1"/>
          </p:cNvSpPr>
          <p:nvPr/>
        </p:nvSpPr>
        <p:spPr bwMode="auto">
          <a:xfrm>
            <a:off x="4166948" y="3867894"/>
            <a:ext cx="1485172" cy="70788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spAutoFit/>
          </a:bodyPr>
          <a:lstStyle/>
          <a:p>
            <a:pPr>
              <a:spcAft>
                <a:spcPts val="0"/>
              </a:spcAft>
            </a:pPr>
            <a:r>
              <a:rPr lang="en-US" sz="2000" b="1" dirty="0">
                <a:effectLst/>
                <a:latin typeface="Calibri"/>
                <a:ea typeface="新細明體"/>
                <a:cs typeface="Times New Roman"/>
              </a:rPr>
              <a:t>By baptizing</a:t>
            </a:r>
          </a:p>
          <a:p>
            <a:pPr>
              <a:spcAft>
                <a:spcPts val="0"/>
              </a:spcAft>
            </a:pPr>
            <a:r>
              <a:rPr lang="zh-TW" sz="2000" b="1" dirty="0">
                <a:effectLst/>
                <a:latin typeface="Calibri"/>
                <a:ea typeface="新細明體"/>
                <a:cs typeface="Times New Roman"/>
              </a:rPr>
              <a:t>藉著施洗</a:t>
            </a:r>
          </a:p>
        </p:txBody>
      </p:sp>
      <p:sp>
        <p:nvSpPr>
          <p:cNvPr id="6" name="Text Box 2"/>
          <p:cNvSpPr txBox="1">
            <a:spLocks noChangeArrowheads="1"/>
          </p:cNvSpPr>
          <p:nvPr/>
        </p:nvSpPr>
        <p:spPr bwMode="auto">
          <a:xfrm>
            <a:off x="4166948" y="2211709"/>
            <a:ext cx="1669662" cy="6463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a:spAutoFit/>
          </a:bodyPr>
          <a:lstStyle/>
          <a:p>
            <a:pPr>
              <a:spcAft>
                <a:spcPts val="0"/>
              </a:spcAft>
            </a:pPr>
            <a:r>
              <a:rPr lang="en-US" b="1" dirty="0">
                <a:solidFill>
                  <a:srgbClr val="5B9BD5"/>
                </a:solidFill>
                <a:effectLst/>
                <a:latin typeface="Calibri"/>
                <a:ea typeface="新細明體"/>
                <a:cs typeface="Times New Roman"/>
              </a:rPr>
              <a:t>Make Disciples </a:t>
            </a:r>
            <a:r>
              <a:rPr lang="zh-TW" b="1" dirty="0">
                <a:solidFill>
                  <a:srgbClr val="5B9BD5"/>
                </a:solidFill>
                <a:effectLst/>
                <a:latin typeface="Calibri"/>
                <a:ea typeface="新細明體"/>
                <a:cs typeface="Times New Roman"/>
              </a:rPr>
              <a:t>使人作門徒</a:t>
            </a:r>
            <a:endParaRPr lang="zh-TW" b="1" dirty="0">
              <a:effectLst/>
              <a:latin typeface="Calibri"/>
              <a:ea typeface="新細明體"/>
              <a:cs typeface="Times New Roman"/>
            </a:endParaRPr>
          </a:p>
        </p:txBody>
      </p:sp>
      <p:sp>
        <p:nvSpPr>
          <p:cNvPr id="8" name="矩形 7"/>
          <p:cNvSpPr/>
          <p:nvPr/>
        </p:nvSpPr>
        <p:spPr>
          <a:xfrm>
            <a:off x="2459658" y="12313"/>
            <a:ext cx="2264557" cy="369332"/>
          </a:xfrm>
          <a:prstGeom prst="rect">
            <a:avLst/>
          </a:prstGeom>
          <a:solidFill>
            <a:srgbClr val="FF0000"/>
          </a:solidFill>
        </p:spPr>
        <p:txBody>
          <a:bodyPr wrap="square">
            <a:spAutoFit/>
          </a:bodyPr>
          <a:lstStyle/>
          <a:p>
            <a:r>
              <a:rPr lang="zh-TW" altLang="zh-TW" b="1" dirty="0">
                <a:solidFill>
                  <a:schemeClr val="bg1"/>
                </a:solidFill>
              </a:rPr>
              <a:t>我們教會的事工方向</a:t>
            </a:r>
            <a:endParaRPr lang="zh-TW" altLang="en-US" b="1"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6025"/>
            <a:ext cx="1470953" cy="135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8446" y="267494"/>
            <a:ext cx="8514034" cy="169277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600" b="1" dirty="0">
                <a:solidFill>
                  <a:srgbClr val="FF0000"/>
                </a:solidFill>
              </a:rPr>
              <a:t> </a:t>
            </a:r>
            <a:r>
              <a:rPr lang="zh-TW" altLang="en-US" sz="2600" b="1" dirty="0">
                <a:solidFill>
                  <a:srgbClr val="FF0000"/>
                </a:solidFill>
                <a:sym typeface="Wingdings"/>
              </a:rPr>
              <a:t></a:t>
            </a:r>
            <a:r>
              <a:rPr lang="zh-TW" altLang="zh-TW" sz="2600" b="1" dirty="0"/>
              <a:t>在教會的生活裡面</a:t>
            </a:r>
            <a:r>
              <a:rPr lang="en-US" altLang="zh-TW" sz="2600" b="1" dirty="0"/>
              <a:t>, </a:t>
            </a:r>
            <a:r>
              <a:rPr lang="zh-TW" altLang="zh-TW" sz="2600" b="1" dirty="0"/>
              <a:t>主耶穌要我們彼此相愛</a:t>
            </a:r>
            <a:r>
              <a:rPr lang="en-US" altLang="zh-TW" sz="2600" b="1" dirty="0"/>
              <a:t>, </a:t>
            </a:r>
            <a:r>
              <a:rPr lang="zh-TW" altLang="zh-TW" sz="2600" b="1" dirty="0"/>
              <a:t>這是最大的</a:t>
            </a:r>
            <a:endParaRPr lang="en-US" altLang="zh-TW" sz="2600" b="1" dirty="0"/>
          </a:p>
          <a:p>
            <a:r>
              <a:rPr lang="en-US" altLang="zh-TW" sz="2600" b="1" dirty="0"/>
              <a:t>      </a:t>
            </a:r>
            <a:r>
              <a:rPr lang="zh-TW" altLang="zh-TW" sz="2600" b="1" dirty="0"/>
              <a:t>誡命</a:t>
            </a:r>
            <a:r>
              <a:rPr lang="en-US" altLang="zh-TW" sz="2600" b="1" dirty="0"/>
              <a:t>:</a:t>
            </a:r>
          </a:p>
          <a:p>
            <a:r>
              <a:rPr lang="en-US" altLang="zh-TW" sz="2600" b="1" dirty="0"/>
              <a:t>      In the church, the Lord Jesus wants us to love each other.</a:t>
            </a:r>
          </a:p>
          <a:p>
            <a:r>
              <a:rPr lang="en-US" altLang="zh-TW" sz="2600" b="1" dirty="0"/>
              <a:t>     This is the greatest commandment.</a:t>
            </a:r>
            <a:endParaRPr lang="zh-TW" altLang="zh-TW" sz="2600" b="1"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007" y="2185975"/>
            <a:ext cx="3621021" cy="271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978" y="2283718"/>
            <a:ext cx="482350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16512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1173</Words>
  <Application>Microsoft Office PowerPoint</Application>
  <PresentationFormat>On-screen Show (16:9)</PresentationFormat>
  <Paragraphs>57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niki chiou</cp:lastModifiedBy>
  <cp:revision>28</cp:revision>
  <dcterms:created xsi:type="dcterms:W3CDTF">2021-01-09T17:54:40Z</dcterms:created>
  <dcterms:modified xsi:type="dcterms:W3CDTF">2021-01-10T15:29:03Z</dcterms:modified>
</cp:coreProperties>
</file>