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91" r:id="rId6"/>
    <p:sldId id="261" r:id="rId7"/>
    <p:sldId id="262" r:id="rId8"/>
    <p:sldId id="263" r:id="rId9"/>
    <p:sldId id="264" r:id="rId10"/>
    <p:sldId id="269" r:id="rId11"/>
    <p:sldId id="266" r:id="rId12"/>
    <p:sldId id="270" r:id="rId13"/>
    <p:sldId id="268" r:id="rId14"/>
    <p:sldId id="267" r:id="rId15"/>
    <p:sldId id="272" r:id="rId16"/>
    <p:sldId id="271" r:id="rId17"/>
    <p:sldId id="273" r:id="rId18"/>
    <p:sldId id="274" r:id="rId19"/>
    <p:sldId id="275" r:id="rId20"/>
    <p:sldId id="276" r:id="rId21"/>
    <p:sldId id="278" r:id="rId22"/>
    <p:sldId id="279" r:id="rId23"/>
    <p:sldId id="280" r:id="rId24"/>
    <p:sldId id="281" r:id="rId25"/>
    <p:sldId id="283" r:id="rId26"/>
    <p:sldId id="284" r:id="rId27"/>
    <p:sldId id="285" r:id="rId28"/>
    <p:sldId id="286" r:id="rId29"/>
    <p:sldId id="287" r:id="rId30"/>
    <p:sldId id="288" r:id="rId31"/>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253" d="100"/>
          <a:sy n="253" d="100"/>
        </p:scale>
        <p:origin x="605"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113372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285610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327972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16173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3743467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168812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990477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405072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2954491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115138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6635608-4C6F-48C4-8DB4-F31B42464689}" type="datetimeFigureOut">
              <a:rPr lang="zh-TW" altLang="en-US" smtClean="0"/>
              <a:t>2021/2/20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2463781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635608-4C6F-48C4-8DB4-F31B42464689}" type="datetimeFigureOut">
              <a:rPr lang="zh-TW" altLang="en-US" smtClean="0"/>
              <a:t>2021/2/20</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42D100E-FAD8-4DCD-AF8B-50F3E9FACA44}" type="slidenum">
              <a:rPr lang="zh-TW" altLang="en-US" smtClean="0"/>
              <a:t>‹#›</a:t>
            </a:fld>
            <a:endParaRPr lang="zh-TW" altLang="en-US"/>
          </a:p>
        </p:txBody>
      </p:sp>
    </p:spTree>
    <p:extLst>
      <p:ext uri="{BB962C8B-B14F-4D97-AF65-F5344CB8AC3E}">
        <p14:creationId xmlns:p14="http://schemas.microsoft.com/office/powerpoint/2010/main" val="631362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1OFD0OYdSL1t3se1BBfQoDOPeViYY7hBgD0THwUIXns8/edit#gid=0" TargetMode="External"/><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04"/>
            <a:ext cx="9144000" cy="517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55576" y="699542"/>
            <a:ext cx="4248920" cy="1569660"/>
          </a:xfrm>
          <a:prstGeom prst="rect">
            <a:avLst/>
          </a:prstGeom>
        </p:spPr>
        <p:txBody>
          <a:bodyPr wrap="none">
            <a:spAutoFit/>
          </a:bodyPr>
          <a:lstStyle/>
          <a:p>
            <a:r>
              <a:rPr lang="en-US" altLang="zh-TW" sz="4800" b="1" dirty="0">
                <a:solidFill>
                  <a:schemeClr val="bg1"/>
                </a:solidFill>
              </a:rPr>
              <a:t>Ash </a:t>
            </a:r>
            <a:r>
              <a:rPr lang="en-US" altLang="zh-TW" sz="4800" b="1" dirty="0" smtClean="0">
                <a:solidFill>
                  <a:schemeClr val="bg1"/>
                </a:solidFill>
              </a:rPr>
              <a:t>Wednesday</a:t>
            </a:r>
          </a:p>
          <a:p>
            <a:r>
              <a:rPr lang="en-US" altLang="zh-TW" sz="4800" b="1" dirty="0">
                <a:solidFill>
                  <a:schemeClr val="bg1"/>
                </a:solidFill>
              </a:rPr>
              <a:t> </a:t>
            </a:r>
            <a:r>
              <a:rPr lang="en-US" altLang="zh-TW" sz="4800" b="1" dirty="0" smtClean="0">
                <a:solidFill>
                  <a:schemeClr val="bg1"/>
                </a:solidFill>
              </a:rPr>
              <a:t>   </a:t>
            </a:r>
            <a:r>
              <a:rPr lang="zh-TW" altLang="en-US" sz="4800" b="1" dirty="0" smtClean="0">
                <a:solidFill>
                  <a:schemeClr val="bg1"/>
                </a:solidFill>
              </a:rPr>
              <a:t>聖灰星期三</a:t>
            </a:r>
            <a:endParaRPr lang="zh-TW" altLang="en-US" sz="4800" b="1" dirty="0">
              <a:solidFill>
                <a:schemeClr val="bg1"/>
              </a:solidFill>
            </a:endParaRPr>
          </a:p>
        </p:txBody>
      </p:sp>
      <p:sp>
        <p:nvSpPr>
          <p:cNvPr id="4" name="矩形 3"/>
          <p:cNvSpPr/>
          <p:nvPr/>
        </p:nvSpPr>
        <p:spPr>
          <a:xfrm>
            <a:off x="251520" y="3867894"/>
            <a:ext cx="4572000" cy="1015663"/>
          </a:xfrm>
          <a:prstGeom prst="rect">
            <a:avLst/>
          </a:prstGeom>
        </p:spPr>
        <p:txBody>
          <a:bodyPr>
            <a:spAutoFit/>
          </a:bodyPr>
          <a:lstStyle/>
          <a:p>
            <a:r>
              <a:rPr lang="en-US" altLang="zh-TW" dirty="0" smtClean="0"/>
              <a:t>              </a:t>
            </a:r>
            <a:r>
              <a:rPr lang="en-US" altLang="zh-TW" sz="2000" b="1" dirty="0" smtClean="0">
                <a:solidFill>
                  <a:schemeClr val="bg1"/>
                </a:solidFill>
              </a:rPr>
              <a:t>2/21/2021</a:t>
            </a:r>
          </a:p>
          <a:p>
            <a:r>
              <a:rPr lang="en-US" altLang="zh-TW" sz="2000" b="1" dirty="0" smtClean="0">
                <a:solidFill>
                  <a:schemeClr val="bg1"/>
                </a:solidFill>
              </a:rPr>
              <a:t>        Rev. Joseph Chang</a:t>
            </a:r>
          </a:p>
          <a:p>
            <a:r>
              <a:rPr lang="en-US" altLang="zh-TW" sz="2000" b="1" dirty="0" smtClean="0">
                <a:solidFill>
                  <a:schemeClr val="bg1"/>
                </a:solidFill>
              </a:rPr>
              <a:t>BOLGPC </a:t>
            </a:r>
            <a:r>
              <a:rPr lang="zh-TW" altLang="en-US" sz="2000" b="1" dirty="0" smtClean="0">
                <a:solidFill>
                  <a:schemeClr val="bg1"/>
                </a:solidFill>
              </a:rPr>
              <a:t>爾灣大公園靈糧堂</a:t>
            </a:r>
            <a:endParaRPr lang="zh-TW" altLang="en-US" sz="2000" b="1" dirty="0">
              <a:solidFill>
                <a:schemeClr val="bg1"/>
              </a:solidFill>
            </a:endParaRPr>
          </a:p>
        </p:txBody>
      </p:sp>
    </p:spTree>
    <p:extLst>
      <p:ext uri="{BB962C8B-B14F-4D97-AF65-F5344CB8AC3E}">
        <p14:creationId xmlns:p14="http://schemas.microsoft.com/office/powerpoint/2010/main" val="1819853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264" y="411510"/>
            <a:ext cx="504944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099672" y="1203598"/>
            <a:ext cx="2728632" cy="461665"/>
          </a:xfrm>
          <a:prstGeom prst="rect">
            <a:avLst/>
          </a:prstGeom>
        </p:spPr>
        <p:txBody>
          <a:bodyPr wrap="none">
            <a:spAutoFit/>
          </a:bodyPr>
          <a:lstStyle/>
          <a:p>
            <a:r>
              <a:rPr lang="zh-TW" altLang="en-US" sz="2400" b="1" dirty="0" smtClean="0">
                <a:solidFill>
                  <a:schemeClr val="accent2">
                    <a:lumMod val="50000"/>
                  </a:schemeClr>
                </a:solidFill>
              </a:rPr>
              <a:t>不義的管家的比喻</a:t>
            </a:r>
            <a:r>
              <a:rPr lang="en-US" altLang="zh-TW" sz="2400" b="1" dirty="0" smtClean="0">
                <a:solidFill>
                  <a:schemeClr val="accent2">
                    <a:lumMod val="50000"/>
                  </a:schemeClr>
                </a:solidFill>
              </a:rPr>
              <a:t>:</a:t>
            </a:r>
            <a:endParaRPr lang="zh-TW" altLang="en-US" sz="2400" b="1" dirty="0">
              <a:solidFill>
                <a:schemeClr val="accent2">
                  <a:lumMod val="50000"/>
                </a:schemeClr>
              </a:solidFill>
            </a:endParaRPr>
          </a:p>
        </p:txBody>
      </p:sp>
    </p:spTree>
    <p:extLst>
      <p:ext uri="{BB962C8B-B14F-4D97-AF65-F5344CB8AC3E}">
        <p14:creationId xmlns:p14="http://schemas.microsoft.com/office/powerpoint/2010/main" val="2091255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1896" y="195486"/>
            <a:ext cx="8720583" cy="4893647"/>
          </a:xfrm>
          <a:prstGeom prst="rect">
            <a:avLst/>
          </a:prstGeom>
        </p:spPr>
        <p:txBody>
          <a:bodyPr wrap="square">
            <a:spAutoFit/>
          </a:bodyPr>
          <a:lstStyle/>
          <a:p>
            <a:r>
              <a:rPr lang="en-US" altLang="zh-TW" sz="2400" b="1" baseline="30000" dirty="0"/>
              <a:t>1</a:t>
            </a:r>
            <a:r>
              <a:rPr lang="zh-TW" altLang="zh-TW" sz="2400" b="1" dirty="0"/>
              <a:t>耶穌又對門徒說：有一個財主的管家，別人向他主人告他浪費主人的財物。</a:t>
            </a:r>
            <a:r>
              <a:rPr lang="en-US" altLang="zh-TW" sz="2400" b="1" baseline="30000" dirty="0"/>
              <a:t>2</a:t>
            </a:r>
            <a:r>
              <a:rPr lang="zh-TW" altLang="zh-TW" sz="2400" b="1" dirty="0"/>
              <a:t>主人叫他來，對他說：我聽見你這事怎麼樣呢？把你所經管的交代明白，因你不能再作我的管家</a:t>
            </a:r>
            <a:r>
              <a:rPr lang="zh-TW" altLang="zh-TW" sz="2400" b="1" dirty="0" smtClean="0"/>
              <a:t>。</a:t>
            </a:r>
            <a:r>
              <a:rPr lang="en-US" altLang="zh-TW" sz="2400" b="1" baseline="30000" dirty="0"/>
              <a:t>3</a:t>
            </a:r>
            <a:r>
              <a:rPr lang="zh-TW" altLang="zh-TW" sz="2400" b="1" dirty="0"/>
              <a:t>那管家心裡說：主人辭我，不用我再作管家，我將來作甚麼？鋤地呢？無力；討飯呢？怕羞。</a:t>
            </a:r>
            <a:endParaRPr lang="en-US" altLang="zh-TW" sz="2400" b="1" dirty="0" smtClean="0"/>
          </a:p>
          <a:p>
            <a:r>
              <a:rPr lang="en-US" altLang="zh-TW" sz="2400" b="1" baseline="30000" dirty="0" smtClean="0"/>
              <a:t>1</a:t>
            </a:r>
            <a:r>
              <a:rPr lang="en-US" altLang="zh-TW" sz="2400" b="1" dirty="0" smtClean="0"/>
              <a:t>He </a:t>
            </a:r>
            <a:r>
              <a:rPr lang="en-US" altLang="zh-TW" sz="2400" b="1" dirty="0"/>
              <a:t>also said to the disciples, ""There was a rich man who had a manager, and charges were brought to him that this man was wasting his possessions." </a:t>
            </a:r>
            <a:r>
              <a:rPr lang="en-US" altLang="zh-TW" sz="2400" b="1" baseline="30000" dirty="0"/>
              <a:t>2</a:t>
            </a:r>
            <a:r>
              <a:rPr lang="en-US" altLang="zh-TW" sz="2400" b="1" dirty="0"/>
              <a:t>"And he called him and said to him, 'What is this that I hear about you? Turn in the account of your management, for you can no longer be manager</a:t>
            </a:r>
            <a:r>
              <a:rPr lang="en-US" altLang="zh-TW" sz="2400" b="1" dirty="0" smtClean="0"/>
              <a:t>.'"</a:t>
            </a:r>
            <a:r>
              <a:rPr lang="zh-TW" altLang="zh-TW" sz="2400" dirty="0" smtClean="0"/>
              <a:t> </a:t>
            </a:r>
            <a:r>
              <a:rPr lang="en-US" altLang="zh-TW" sz="2400" b="1" baseline="30000" dirty="0"/>
              <a:t>3</a:t>
            </a:r>
            <a:r>
              <a:rPr lang="en-US" altLang="zh-TW" sz="2400" b="1" dirty="0"/>
              <a:t>"And the manager said to himself, 'What shall I do, since my master is taking the management away from me? I am not strong enough to dig, and I am ashamed to beg."</a:t>
            </a:r>
            <a:endParaRPr lang="zh-TW" altLang="en-US" sz="2400" b="1" dirty="0"/>
          </a:p>
        </p:txBody>
      </p:sp>
    </p:spTree>
    <p:extLst>
      <p:ext uri="{BB962C8B-B14F-4D97-AF65-F5344CB8AC3E}">
        <p14:creationId xmlns:p14="http://schemas.microsoft.com/office/powerpoint/2010/main" val="855785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81518"/>
            <a:ext cx="8712968" cy="4893647"/>
          </a:xfrm>
          <a:prstGeom prst="rect">
            <a:avLst/>
          </a:prstGeom>
        </p:spPr>
        <p:txBody>
          <a:bodyPr wrap="square">
            <a:spAutoFit/>
          </a:bodyPr>
          <a:lstStyle/>
          <a:p>
            <a:r>
              <a:rPr lang="en-US" altLang="zh-TW" sz="2400" b="1" baseline="30000" dirty="0"/>
              <a:t>4</a:t>
            </a:r>
            <a:r>
              <a:rPr lang="zh-TW" altLang="zh-TW" sz="2400" b="1" dirty="0"/>
              <a:t>我知道怎麼行，好叫人在我不作管家之後，接我到他們家裡去。</a:t>
            </a:r>
            <a:r>
              <a:rPr lang="en-US" altLang="zh-TW" sz="2400" b="1" baseline="30000" dirty="0"/>
              <a:t>5</a:t>
            </a:r>
            <a:r>
              <a:rPr lang="zh-TW" altLang="zh-TW" sz="2400" b="1" dirty="0"/>
              <a:t>於是把欠他主人債的，一個一個的叫了來，問頭一個說：你欠我主人多少？</a:t>
            </a:r>
            <a:r>
              <a:rPr lang="en-US" altLang="zh-TW" sz="2400" b="1" baseline="30000" dirty="0"/>
              <a:t>6</a:t>
            </a:r>
            <a:r>
              <a:rPr lang="zh-TW" altLang="zh-TW" sz="2400" b="1" dirty="0"/>
              <a:t>他說：一百簍（每簍約五十斤）油。管家說：拿你的賬，快坐下，寫五十。</a:t>
            </a:r>
            <a:r>
              <a:rPr lang="en-US" altLang="zh-TW" sz="2400" b="1" baseline="30000" dirty="0"/>
              <a:t>7</a:t>
            </a:r>
            <a:r>
              <a:rPr lang="zh-TW" altLang="zh-TW" sz="2400" b="1" dirty="0"/>
              <a:t>又問一個說：你欠多少？他說：一百石麥子</a:t>
            </a:r>
            <a:r>
              <a:rPr lang="zh-TW" altLang="zh-TW" sz="2400" b="1" dirty="0" smtClean="0"/>
              <a:t>。</a:t>
            </a:r>
            <a:r>
              <a:rPr lang="zh-TW" altLang="zh-TW" sz="2400" b="1" dirty="0"/>
              <a:t>管家說：拿你的賬，寫八十。</a:t>
            </a:r>
            <a:endParaRPr lang="en-US" altLang="zh-TW" sz="2400" b="1" dirty="0" smtClean="0"/>
          </a:p>
          <a:p>
            <a:r>
              <a:rPr lang="zh-TW" altLang="zh-TW" sz="2400" b="1" dirty="0" smtClean="0"/>
              <a:t> </a:t>
            </a:r>
            <a:r>
              <a:rPr lang="en-US" altLang="zh-TW" sz="2400" b="1" baseline="30000" dirty="0"/>
              <a:t>4</a:t>
            </a:r>
            <a:r>
              <a:rPr lang="en-US" altLang="zh-TW" sz="2400" b="1" dirty="0"/>
              <a:t>"I have decided what to do, so that when I am removed from management, people may receive me into their houses.'" </a:t>
            </a:r>
            <a:r>
              <a:rPr lang="en-US" altLang="zh-TW" sz="2400" b="1" baseline="30000" dirty="0"/>
              <a:t>5</a:t>
            </a:r>
            <a:r>
              <a:rPr lang="en-US" altLang="zh-TW" sz="2400" b="1" dirty="0"/>
              <a:t>"So, summoning his master's debtors one by one, he said to the first, 'How much do you owe my master?'" </a:t>
            </a:r>
            <a:r>
              <a:rPr lang="en-US" altLang="zh-TW" sz="2400" b="1" baseline="30000" dirty="0"/>
              <a:t>6</a:t>
            </a:r>
            <a:r>
              <a:rPr lang="en-US" altLang="zh-TW" sz="2400" b="1" dirty="0"/>
              <a:t>"He said, 'A hundred measures of oil.' He said to him, 'Take your bill, and sit down quickly and write fifty.'" </a:t>
            </a:r>
            <a:r>
              <a:rPr lang="en-US" altLang="zh-TW" sz="2400" b="1" baseline="30000" dirty="0"/>
              <a:t>7</a:t>
            </a:r>
            <a:r>
              <a:rPr lang="en-US" altLang="zh-TW" sz="2400" b="1" dirty="0"/>
              <a:t>"Then he said to another, 'And how much do you owe?' He said, 'A hundred measures of wheat</a:t>
            </a:r>
            <a:r>
              <a:rPr lang="en-US" altLang="zh-TW" sz="2400" b="1" dirty="0" smtClean="0"/>
              <a:t>. 'He </a:t>
            </a:r>
            <a:r>
              <a:rPr lang="en-US" altLang="zh-TW" sz="2400" b="1" dirty="0"/>
              <a:t>said to him, 'Take your bill, and write eighty.'"</a:t>
            </a:r>
            <a:r>
              <a:rPr lang="en-US" altLang="zh-TW" sz="2400" b="1" dirty="0" smtClean="0"/>
              <a:t> </a:t>
            </a:r>
            <a:endParaRPr lang="zh-TW" altLang="en-US" sz="2400" b="1" dirty="0"/>
          </a:p>
        </p:txBody>
      </p:sp>
    </p:spTree>
    <p:extLst>
      <p:ext uri="{BB962C8B-B14F-4D97-AF65-F5344CB8AC3E}">
        <p14:creationId xmlns:p14="http://schemas.microsoft.com/office/powerpoint/2010/main" val="1850339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83518"/>
            <a:ext cx="8640960" cy="4154984"/>
          </a:xfrm>
          <a:prstGeom prst="rect">
            <a:avLst/>
          </a:prstGeom>
        </p:spPr>
        <p:txBody>
          <a:bodyPr wrap="square">
            <a:spAutoFit/>
          </a:bodyPr>
          <a:lstStyle/>
          <a:p>
            <a:r>
              <a:rPr lang="en-US" altLang="zh-TW" sz="2400" b="1" baseline="30000" dirty="0"/>
              <a:t>8</a:t>
            </a:r>
            <a:r>
              <a:rPr lang="zh-TW" altLang="zh-TW" sz="2400" b="1" dirty="0"/>
              <a:t>主人就誇獎這不義的管家做事聰明。因為今世之子，在世事之上，較比光明之子更加聰明。</a:t>
            </a:r>
            <a:r>
              <a:rPr lang="en-US" altLang="zh-TW" sz="2400" b="1" baseline="30000" dirty="0"/>
              <a:t>9</a:t>
            </a:r>
            <a:r>
              <a:rPr lang="zh-TW" altLang="zh-TW" sz="2400" b="1" dirty="0"/>
              <a:t>我又告訴你們，要藉著那不義的錢財結交朋友，到了錢財無用的時候，他們可以接你們到永存的帳幕裡去。【路</a:t>
            </a:r>
            <a:r>
              <a:rPr lang="en-US" altLang="zh-TW" sz="2400" b="1" dirty="0"/>
              <a:t> 16:1~9</a:t>
            </a:r>
            <a:r>
              <a:rPr lang="zh-TW" altLang="zh-TW" sz="2400" b="1" dirty="0" smtClean="0"/>
              <a:t>】</a:t>
            </a:r>
            <a:endParaRPr lang="en-US" altLang="zh-TW" sz="2400" b="1" dirty="0" smtClean="0"/>
          </a:p>
          <a:p>
            <a:r>
              <a:rPr lang="en-US" altLang="zh-TW" sz="2400" b="1" baseline="30000" dirty="0" smtClean="0"/>
              <a:t>8</a:t>
            </a:r>
            <a:r>
              <a:rPr lang="en-US" altLang="zh-TW" sz="2400" b="1" dirty="0" smtClean="0"/>
              <a:t>"The </a:t>
            </a:r>
            <a:r>
              <a:rPr lang="en-US" altLang="zh-TW" sz="2400" b="1" dirty="0"/>
              <a:t>master commended the dishonest manager for his shrewdness. For the sons of this world are more shrewd in dealing with their own generation than the sons of light." </a:t>
            </a:r>
            <a:r>
              <a:rPr lang="en-US" altLang="zh-TW" sz="2400" b="1" baseline="30000" dirty="0"/>
              <a:t>9</a:t>
            </a:r>
            <a:r>
              <a:rPr lang="en-US" altLang="zh-TW" sz="2400" b="1" dirty="0"/>
              <a:t>"And I tell you, make friends for yourselves by means of unrighteous wealth, so that when it fails they may receive you into the eternal dwellings. " </a:t>
            </a:r>
            <a:r>
              <a:rPr lang="zh-TW" altLang="zh-TW" sz="2400" b="1" dirty="0"/>
              <a:t>【</a:t>
            </a:r>
            <a:r>
              <a:rPr lang="en-US" altLang="zh-TW" sz="2400" b="1" dirty="0"/>
              <a:t>Luke 16:1~9</a:t>
            </a:r>
            <a:r>
              <a:rPr lang="zh-TW" altLang="zh-TW" sz="2400" b="1" dirty="0"/>
              <a:t>】</a:t>
            </a:r>
          </a:p>
          <a:p>
            <a:endParaRPr lang="zh-TW" altLang="en-US" sz="2400" b="1" dirty="0"/>
          </a:p>
        </p:txBody>
      </p:sp>
    </p:spTree>
    <p:extLst>
      <p:ext uri="{BB962C8B-B14F-4D97-AF65-F5344CB8AC3E}">
        <p14:creationId xmlns:p14="http://schemas.microsoft.com/office/powerpoint/2010/main" val="4111472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339502"/>
            <a:ext cx="5472608"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smtClean="0">
                <a:solidFill>
                  <a:srgbClr val="FF0000"/>
                </a:solidFill>
              </a:rPr>
              <a:t>II. </a:t>
            </a:r>
            <a:r>
              <a:rPr lang="en-US" altLang="zh-TW" sz="2600" b="1" dirty="0" smtClean="0"/>
              <a:t>"Repent, and believe in the Gospel" </a:t>
            </a:r>
          </a:p>
          <a:p>
            <a:r>
              <a:rPr lang="en-US" altLang="zh-TW" sz="2600" b="1" dirty="0"/>
              <a:t> </a:t>
            </a:r>
            <a:r>
              <a:rPr lang="en-US" altLang="zh-TW" sz="2600" b="1" dirty="0" smtClean="0"/>
              <a:t>     </a:t>
            </a:r>
            <a:r>
              <a:rPr lang="zh-TW" altLang="en-US" sz="2600" b="1" dirty="0" smtClean="0"/>
              <a:t>你要悔改</a:t>
            </a:r>
            <a:r>
              <a:rPr lang="en-US" altLang="zh-TW" sz="2600" b="1" dirty="0" smtClean="0"/>
              <a:t>, </a:t>
            </a:r>
            <a:r>
              <a:rPr lang="zh-TW" altLang="en-US" sz="2600" b="1" dirty="0" smtClean="0"/>
              <a:t>接受福音</a:t>
            </a:r>
            <a:r>
              <a:rPr lang="en-US" altLang="zh-TW" sz="2600" b="1" dirty="0" smtClean="0"/>
              <a:t>.</a:t>
            </a:r>
            <a:endParaRPr lang="zh-TW" altLang="en-US" sz="2600" b="1"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99525"/>
            <a:ext cx="4788817" cy="318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579428"/>
            <a:ext cx="3024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501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31640" y="627534"/>
            <a:ext cx="5904656" cy="1292662"/>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2600" b="1" dirty="0" smtClean="0"/>
              <a:t>人的靈魂離開世界上以後</a:t>
            </a:r>
            <a:r>
              <a:rPr lang="en-US" altLang="zh-TW" sz="2600" b="1" dirty="0" smtClean="0"/>
              <a:t>, </a:t>
            </a:r>
            <a:r>
              <a:rPr lang="zh-TW" altLang="en-US" sz="2600" b="1" dirty="0" smtClean="0"/>
              <a:t>有兩個去處</a:t>
            </a:r>
            <a:r>
              <a:rPr lang="en-US" altLang="zh-TW" sz="2600" b="1" dirty="0" smtClean="0"/>
              <a:t>: </a:t>
            </a:r>
          </a:p>
          <a:p>
            <a:r>
              <a:rPr lang="en-US" altLang="zh-TW" sz="2600" b="1" dirty="0" smtClean="0"/>
              <a:t>After the human spirit leaves the world, </a:t>
            </a:r>
          </a:p>
          <a:p>
            <a:r>
              <a:rPr lang="en-US" altLang="zh-TW" sz="2600" b="1" dirty="0" smtClean="0"/>
              <a:t>there are two places to go:</a:t>
            </a:r>
            <a:endParaRPr lang="en-US" altLang="zh-TW" sz="2600" b="1"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5756" y="2283718"/>
            <a:ext cx="3816424" cy="254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355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2246" y="174624"/>
            <a:ext cx="1708160" cy="461665"/>
          </a:xfrm>
          <a:prstGeom prst="rect">
            <a:avLst/>
          </a:prstGeom>
        </p:spPr>
        <p:txBody>
          <a:bodyPr wrap="none">
            <a:spAutoFit/>
          </a:bodyPr>
          <a:lstStyle/>
          <a:p>
            <a:r>
              <a:rPr lang="en-US" altLang="zh-TW" sz="2400" b="1" dirty="0" smtClean="0">
                <a:solidFill>
                  <a:srgbClr val="FF0000"/>
                </a:solidFill>
              </a:rPr>
              <a:t>A. </a:t>
            </a:r>
            <a:r>
              <a:rPr lang="en-US" altLang="zh-TW" sz="2400" b="1" dirty="0" smtClean="0"/>
              <a:t>Hell </a:t>
            </a:r>
            <a:r>
              <a:rPr lang="zh-TW" altLang="en-US" sz="2400" b="1" dirty="0" smtClean="0"/>
              <a:t>地獄</a:t>
            </a:r>
            <a:endParaRPr lang="zh-TW" altLang="en-US" sz="2400" b="1" dirty="0"/>
          </a:p>
        </p:txBody>
      </p:sp>
      <p:sp>
        <p:nvSpPr>
          <p:cNvPr id="4" name="矩形 3"/>
          <p:cNvSpPr/>
          <p:nvPr/>
        </p:nvSpPr>
        <p:spPr>
          <a:xfrm>
            <a:off x="539552" y="771550"/>
            <a:ext cx="7056784" cy="369332"/>
          </a:xfrm>
          <a:prstGeom prst="rect">
            <a:avLst/>
          </a:prstGeom>
        </p:spPr>
        <p:txBody>
          <a:bodyPr wrap="square">
            <a:spAutoFit/>
          </a:bodyPr>
          <a:lstStyle/>
          <a:p>
            <a:r>
              <a:rPr lang="zh-TW" altLang="en-US" dirty="0" smtClean="0"/>
              <a:t> </a:t>
            </a:r>
            <a:endParaRPr lang="zh-TW" altLang="en-US" dirty="0"/>
          </a:p>
        </p:txBody>
      </p:sp>
      <p:sp>
        <p:nvSpPr>
          <p:cNvPr id="6" name="矩形 5"/>
          <p:cNvSpPr/>
          <p:nvPr/>
        </p:nvSpPr>
        <p:spPr>
          <a:xfrm>
            <a:off x="251520" y="636289"/>
            <a:ext cx="8604250" cy="4524315"/>
          </a:xfrm>
          <a:prstGeom prst="rect">
            <a:avLst/>
          </a:prstGeom>
        </p:spPr>
        <p:txBody>
          <a:bodyPr wrap="square">
            <a:spAutoFit/>
          </a:bodyPr>
          <a:lstStyle/>
          <a:p>
            <a:r>
              <a:rPr lang="en-US" altLang="zh-TW" sz="2400" b="1" baseline="30000" dirty="0"/>
              <a:t>19</a:t>
            </a:r>
            <a:r>
              <a:rPr lang="zh-TW" altLang="zh-TW" sz="2400" b="1" dirty="0"/>
              <a:t>有一個財主穿著紫色袍和細麻布衣服，天天奢華宴樂。</a:t>
            </a:r>
            <a:r>
              <a:rPr lang="en-US" altLang="zh-TW" sz="2400" b="1" baseline="30000" dirty="0"/>
              <a:t>20</a:t>
            </a:r>
            <a:r>
              <a:rPr lang="zh-TW" altLang="zh-TW" sz="2400" b="1" dirty="0"/>
              <a:t>又有一個討飯的，名叫拉撒路，渾身生瘡，被人放在財主門口，</a:t>
            </a:r>
            <a:r>
              <a:rPr lang="en-US" altLang="zh-TW" sz="2400" b="1" baseline="30000" dirty="0"/>
              <a:t>21</a:t>
            </a:r>
            <a:r>
              <a:rPr lang="zh-TW" altLang="zh-TW" sz="2400" b="1" dirty="0"/>
              <a:t>要得財主桌子上掉下來的零碎充飢；並且狗來餂他的瘡</a:t>
            </a:r>
            <a:r>
              <a:rPr lang="zh-TW" altLang="zh-TW" sz="2400" b="1" dirty="0" smtClean="0"/>
              <a:t>。</a:t>
            </a:r>
            <a:r>
              <a:rPr lang="en-US" altLang="zh-TW" sz="2400" b="1" baseline="30000" dirty="0" smtClean="0"/>
              <a:t> 22</a:t>
            </a:r>
            <a:r>
              <a:rPr lang="zh-TW" altLang="zh-TW" sz="2400" b="1" dirty="0" smtClean="0"/>
              <a:t>後來那討飯的死了，被天使帶去放在亞伯拉罕的懷裡。財主也死了，並且埋葬了。 </a:t>
            </a:r>
            <a:endParaRPr lang="en-US" altLang="zh-TW" sz="2400" b="1" dirty="0" smtClean="0"/>
          </a:p>
          <a:p>
            <a:r>
              <a:rPr lang="en-US" altLang="zh-TW" sz="2400" b="1" baseline="30000" dirty="0" smtClean="0"/>
              <a:t>19</a:t>
            </a:r>
            <a:r>
              <a:rPr lang="en-US" altLang="zh-TW" sz="2400" b="1" dirty="0"/>
              <a:t>""There was a rich man who was clothed in purple and fine linen and who feasted sumptuously every day." </a:t>
            </a:r>
            <a:r>
              <a:rPr lang="en-US" altLang="zh-TW" sz="2400" b="1" baseline="30000" dirty="0"/>
              <a:t>20</a:t>
            </a:r>
            <a:r>
              <a:rPr lang="en-US" altLang="zh-TW" sz="2400" b="1" dirty="0"/>
              <a:t>"And at his gate was laid a poor man named Lazarus, covered with sores," </a:t>
            </a:r>
            <a:r>
              <a:rPr lang="en-US" altLang="zh-TW" sz="2400" b="1" baseline="30000" dirty="0"/>
              <a:t>21</a:t>
            </a:r>
            <a:r>
              <a:rPr lang="en-US" altLang="zh-TW" sz="2400" b="1" dirty="0"/>
              <a:t>"who desired to be fed with what fell from the rich man's table. Moreover, even the dogs came and licked his sores." </a:t>
            </a:r>
            <a:r>
              <a:rPr lang="en-US" altLang="zh-TW" sz="2400" b="1" baseline="30000" dirty="0" smtClean="0"/>
              <a:t>22</a:t>
            </a:r>
            <a:r>
              <a:rPr lang="en-US" altLang="zh-TW" sz="2400" b="1" dirty="0" smtClean="0"/>
              <a:t>"The poor man died and was carried by the angels to Abraham's side. The rich man also died and was buried," </a:t>
            </a:r>
            <a:endParaRPr lang="zh-TW" altLang="en-US" sz="2400" b="1" dirty="0"/>
          </a:p>
        </p:txBody>
      </p:sp>
    </p:spTree>
    <p:extLst>
      <p:ext uri="{BB962C8B-B14F-4D97-AF65-F5344CB8AC3E}">
        <p14:creationId xmlns:p14="http://schemas.microsoft.com/office/powerpoint/2010/main" val="11542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136904" cy="4524315"/>
          </a:xfrm>
          <a:prstGeom prst="rect">
            <a:avLst/>
          </a:prstGeom>
        </p:spPr>
        <p:txBody>
          <a:bodyPr wrap="square">
            <a:spAutoFit/>
          </a:bodyPr>
          <a:lstStyle/>
          <a:p>
            <a:r>
              <a:rPr lang="en-US" altLang="zh-TW" sz="2400" b="1" baseline="30000" dirty="0" smtClean="0"/>
              <a:t>23</a:t>
            </a:r>
            <a:r>
              <a:rPr lang="zh-TW" altLang="zh-TW" sz="2400" b="1" dirty="0"/>
              <a:t>他在</a:t>
            </a:r>
            <a:r>
              <a:rPr lang="zh-TW" altLang="zh-TW" sz="2400" b="1" dirty="0">
                <a:solidFill>
                  <a:srgbClr val="FF0000"/>
                </a:solidFill>
              </a:rPr>
              <a:t>陰間</a:t>
            </a:r>
            <a:r>
              <a:rPr lang="zh-TW" altLang="zh-TW" sz="2400" b="1" dirty="0"/>
              <a:t>受痛苦，舉目遠遠的望見亞伯拉罕，又望見拉撒路在他懷裡，</a:t>
            </a:r>
            <a:r>
              <a:rPr lang="en-US" altLang="zh-TW" sz="2400" b="1" baseline="30000" dirty="0"/>
              <a:t>24</a:t>
            </a:r>
            <a:r>
              <a:rPr lang="zh-TW" altLang="zh-TW" sz="2400" b="1" dirty="0"/>
              <a:t>就喊著說：我祖亞伯拉罕哪，可憐我罷！打發拉撒路來，用指頭尖蘸點水，涼涼我的舌頭；因為我在這火焰裡，極其痛苦</a:t>
            </a:r>
            <a:r>
              <a:rPr lang="zh-TW" altLang="zh-TW" sz="2400" b="1" dirty="0" smtClean="0"/>
              <a:t>。</a:t>
            </a:r>
            <a:endParaRPr lang="en-US" altLang="zh-TW" sz="2400" b="1" dirty="0" smtClean="0"/>
          </a:p>
          <a:p>
            <a:r>
              <a:rPr lang="en-US" altLang="zh-TW" sz="2400" b="1" baseline="30000" dirty="0" smtClean="0"/>
              <a:t>23</a:t>
            </a:r>
            <a:r>
              <a:rPr lang="en-US" altLang="zh-TW" sz="2400" b="1" dirty="0" smtClean="0"/>
              <a:t>"and </a:t>
            </a:r>
            <a:r>
              <a:rPr lang="en-US" altLang="zh-TW" sz="2400" b="1" dirty="0"/>
              <a:t>in </a:t>
            </a:r>
            <a:r>
              <a:rPr lang="en-US" altLang="zh-TW" sz="2400" b="1" dirty="0">
                <a:solidFill>
                  <a:srgbClr val="FF0000"/>
                </a:solidFill>
              </a:rPr>
              <a:t>Hades</a:t>
            </a:r>
            <a:r>
              <a:rPr lang="en-US" altLang="zh-TW" sz="2400" b="1" dirty="0"/>
              <a:t>, being in torment, </a:t>
            </a:r>
            <a:r>
              <a:rPr lang="en-US" altLang="zh-TW" sz="2400" b="1" dirty="0" smtClean="0"/>
              <a:t>he</a:t>
            </a:r>
          </a:p>
          <a:p>
            <a:r>
              <a:rPr lang="en-US" altLang="zh-TW" sz="2400" b="1" dirty="0" smtClean="0"/>
              <a:t> </a:t>
            </a:r>
            <a:r>
              <a:rPr lang="en-US" altLang="zh-TW" sz="2400" b="1" dirty="0"/>
              <a:t>lifted up his eyes and saw Abraham </a:t>
            </a:r>
            <a:endParaRPr lang="en-US" altLang="zh-TW" sz="2400" b="1" dirty="0" smtClean="0"/>
          </a:p>
          <a:p>
            <a:r>
              <a:rPr lang="en-US" altLang="zh-TW" sz="2400" b="1" dirty="0" smtClean="0"/>
              <a:t>far </a:t>
            </a:r>
            <a:r>
              <a:rPr lang="en-US" altLang="zh-TW" sz="2400" b="1" dirty="0"/>
              <a:t>off and Lazarus at his side." </a:t>
            </a:r>
            <a:r>
              <a:rPr lang="en-US" altLang="zh-TW" sz="2400" b="1" baseline="30000" dirty="0"/>
              <a:t>24</a:t>
            </a:r>
            <a:r>
              <a:rPr lang="en-US" altLang="zh-TW" sz="2400" b="1" dirty="0"/>
              <a:t>"And </a:t>
            </a:r>
            <a:endParaRPr lang="en-US" altLang="zh-TW" sz="2400" b="1" dirty="0" smtClean="0"/>
          </a:p>
          <a:p>
            <a:r>
              <a:rPr lang="en-US" altLang="zh-TW" sz="2400" b="1" dirty="0" smtClean="0"/>
              <a:t>he </a:t>
            </a:r>
            <a:r>
              <a:rPr lang="en-US" altLang="zh-TW" sz="2400" b="1" dirty="0"/>
              <a:t>called out, 'Father Abraham, have </a:t>
            </a:r>
            <a:endParaRPr lang="en-US" altLang="zh-TW" sz="2400" b="1" dirty="0" smtClean="0"/>
          </a:p>
          <a:p>
            <a:r>
              <a:rPr lang="en-US" altLang="zh-TW" sz="2400" b="1" dirty="0" smtClean="0"/>
              <a:t>mercy </a:t>
            </a:r>
            <a:r>
              <a:rPr lang="en-US" altLang="zh-TW" sz="2400" b="1" dirty="0"/>
              <a:t>on me, and send Lazarus to dip </a:t>
            </a:r>
            <a:endParaRPr lang="en-US" altLang="zh-TW" sz="2400" b="1" dirty="0" smtClean="0"/>
          </a:p>
          <a:p>
            <a:r>
              <a:rPr lang="en-US" altLang="zh-TW" sz="2400" b="1" dirty="0" smtClean="0"/>
              <a:t>the </a:t>
            </a:r>
            <a:r>
              <a:rPr lang="en-US" altLang="zh-TW" sz="2400" b="1" dirty="0"/>
              <a:t>end of his finger in water and cool </a:t>
            </a:r>
            <a:endParaRPr lang="en-US" altLang="zh-TW" sz="2400" b="1" dirty="0" smtClean="0"/>
          </a:p>
          <a:p>
            <a:r>
              <a:rPr lang="en-US" altLang="zh-TW" sz="2400" b="1" dirty="0" smtClean="0"/>
              <a:t>my </a:t>
            </a:r>
            <a:r>
              <a:rPr lang="en-US" altLang="zh-TW" sz="2400" b="1" dirty="0"/>
              <a:t>tongue, for I am in anguish in </a:t>
            </a:r>
            <a:r>
              <a:rPr lang="en-US" altLang="zh-TW" sz="2400" b="1" dirty="0" smtClean="0"/>
              <a:t>this</a:t>
            </a:r>
          </a:p>
          <a:p>
            <a:r>
              <a:rPr lang="en-US" altLang="zh-TW" sz="2400" b="1" dirty="0" smtClean="0"/>
              <a:t> </a:t>
            </a:r>
            <a:r>
              <a:rPr lang="en-US" altLang="zh-TW" sz="2400" b="1" dirty="0"/>
              <a:t>flame.'"</a:t>
            </a:r>
            <a:endParaRPr lang="zh-TW" altLang="en-US" sz="24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006" y="1923678"/>
            <a:ext cx="311560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350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8568952" cy="4524315"/>
          </a:xfrm>
          <a:prstGeom prst="rect">
            <a:avLst/>
          </a:prstGeom>
        </p:spPr>
        <p:txBody>
          <a:bodyPr wrap="square">
            <a:spAutoFit/>
          </a:bodyPr>
          <a:lstStyle/>
          <a:p>
            <a:r>
              <a:rPr lang="en-US" altLang="zh-TW" sz="2400" b="1" baseline="30000" dirty="0"/>
              <a:t>25</a:t>
            </a:r>
            <a:r>
              <a:rPr lang="zh-TW" altLang="zh-TW" sz="2400" b="1" dirty="0"/>
              <a:t>亞伯拉罕說：兒阿，你該回想你生前享過福，拉撒路也受過苦；如今他在這裡得安慰，你倒受痛苦。</a:t>
            </a:r>
            <a:r>
              <a:rPr lang="en-US" altLang="zh-TW" sz="2400" b="1" baseline="30000" dirty="0"/>
              <a:t>26</a:t>
            </a:r>
            <a:r>
              <a:rPr lang="zh-TW" altLang="zh-TW" sz="2400" b="1" dirty="0"/>
              <a:t>不但這樣，並且在你我之間，有深淵限定，以致人要從這邊過到你們那邊是不能的；要從那邊過到我們這邊也是不能的。</a:t>
            </a:r>
            <a:r>
              <a:rPr lang="en-US" altLang="zh-TW" sz="2400" b="1" baseline="30000" dirty="0"/>
              <a:t>27</a:t>
            </a:r>
            <a:r>
              <a:rPr lang="zh-TW" altLang="zh-TW" sz="2400" b="1" dirty="0"/>
              <a:t>財主說：我祖阿！既是這樣，求你打發拉撒路到我父家去</a:t>
            </a:r>
            <a:r>
              <a:rPr lang="zh-TW" altLang="zh-TW" sz="2400" b="1" dirty="0" smtClean="0"/>
              <a:t>；</a:t>
            </a:r>
            <a:endParaRPr lang="en-US" altLang="zh-TW" sz="2400" b="1" dirty="0" smtClean="0"/>
          </a:p>
          <a:p>
            <a:r>
              <a:rPr lang="en-US" altLang="zh-TW" sz="2400" b="1" baseline="30000" dirty="0" smtClean="0"/>
              <a:t>25</a:t>
            </a:r>
            <a:r>
              <a:rPr lang="en-US" altLang="zh-TW" sz="2400" b="1" dirty="0" smtClean="0"/>
              <a:t>"But </a:t>
            </a:r>
            <a:r>
              <a:rPr lang="en-US" altLang="zh-TW" sz="2400" b="1" dirty="0"/>
              <a:t>Abraham said, 'Child, remember that you in your lifetime received your good things, and Lazarus in like manner bad things; but now he is comforted here, and you are in anguish." </a:t>
            </a:r>
            <a:r>
              <a:rPr lang="en-US" altLang="zh-TW" sz="2400" b="1" baseline="30000" dirty="0"/>
              <a:t>26</a:t>
            </a:r>
            <a:r>
              <a:rPr lang="en-US" altLang="zh-TW" sz="2400" b="1" dirty="0"/>
              <a:t>"And besides all this, between us and you a great chasm has been fixed, in order that those who would pass from here to you may not be able, and none may cross from there to us.'" </a:t>
            </a:r>
            <a:r>
              <a:rPr lang="en-US" altLang="zh-TW" sz="2400" b="1" baseline="30000" dirty="0"/>
              <a:t>27</a:t>
            </a:r>
            <a:r>
              <a:rPr lang="en-US" altLang="zh-TW" sz="2400" b="1" dirty="0"/>
              <a:t>"And he said, 'Then I beg you, father, to send him to my father's house-" </a:t>
            </a:r>
            <a:endParaRPr lang="zh-TW" altLang="en-US" sz="2400" b="1" dirty="0"/>
          </a:p>
        </p:txBody>
      </p:sp>
    </p:spTree>
    <p:extLst>
      <p:ext uri="{BB962C8B-B14F-4D97-AF65-F5344CB8AC3E}">
        <p14:creationId xmlns:p14="http://schemas.microsoft.com/office/powerpoint/2010/main" val="1667854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23478"/>
            <a:ext cx="8496944" cy="4893647"/>
          </a:xfrm>
          <a:prstGeom prst="rect">
            <a:avLst/>
          </a:prstGeom>
        </p:spPr>
        <p:txBody>
          <a:bodyPr wrap="square">
            <a:spAutoFit/>
          </a:bodyPr>
          <a:lstStyle/>
          <a:p>
            <a:r>
              <a:rPr lang="en-US" altLang="zh-TW" sz="2400" b="1" baseline="30000" dirty="0"/>
              <a:t>28</a:t>
            </a:r>
            <a:r>
              <a:rPr lang="zh-TW" altLang="zh-TW" sz="2400" b="1" dirty="0"/>
              <a:t>因為我還有五個弟兄，他可以對他們作見證，免得他們也來到這痛苦的地方。</a:t>
            </a:r>
            <a:r>
              <a:rPr lang="en-US" altLang="zh-TW" sz="2400" b="1" baseline="30000" dirty="0"/>
              <a:t>29</a:t>
            </a:r>
            <a:r>
              <a:rPr lang="zh-TW" altLang="zh-TW" sz="2400" b="1" dirty="0"/>
              <a:t>亞伯拉罕說：他們有摩西和先知的話可以聽從。</a:t>
            </a:r>
            <a:r>
              <a:rPr lang="en-US" altLang="zh-TW" sz="2400" b="1" baseline="30000" dirty="0"/>
              <a:t>30</a:t>
            </a:r>
            <a:r>
              <a:rPr lang="zh-TW" altLang="zh-TW" sz="2400" b="1" dirty="0"/>
              <a:t>他說：我祖亞伯拉罕哪，不是的，若有一個從死裡復活的，到他們那裡去的，他們必要悔改。</a:t>
            </a:r>
            <a:r>
              <a:rPr lang="en-US" altLang="zh-TW" sz="2400" b="1" baseline="30000" dirty="0"/>
              <a:t>31</a:t>
            </a:r>
            <a:r>
              <a:rPr lang="zh-TW" altLang="zh-TW" sz="2400" b="1" dirty="0"/>
              <a:t>亞伯拉罕說：若不聽從摩西和先知的話，就是有一個從死裡復活的，他們也是不聽勸。【路</a:t>
            </a:r>
            <a:r>
              <a:rPr lang="en-US" altLang="zh-TW" sz="2400" b="1" dirty="0"/>
              <a:t> 16:19~31</a:t>
            </a:r>
            <a:r>
              <a:rPr lang="zh-TW" altLang="zh-TW" sz="2400" b="1" dirty="0"/>
              <a:t>】</a:t>
            </a:r>
            <a:r>
              <a:rPr lang="en-US" altLang="zh-TW" sz="2400" b="1" dirty="0"/>
              <a:t/>
            </a:r>
            <a:br>
              <a:rPr lang="en-US" altLang="zh-TW" sz="2400" b="1" dirty="0"/>
            </a:br>
            <a:r>
              <a:rPr lang="en-US" altLang="zh-TW" sz="2400" b="1" baseline="30000" dirty="0"/>
              <a:t>28</a:t>
            </a:r>
            <a:r>
              <a:rPr lang="en-US" altLang="zh-TW" sz="2400" b="1" dirty="0"/>
              <a:t>"for I have five brothers -so that he may warn them, lest they also come into this place of torment.'" </a:t>
            </a:r>
            <a:r>
              <a:rPr lang="en-US" altLang="zh-TW" sz="2400" b="1" baseline="30000" dirty="0"/>
              <a:t>29</a:t>
            </a:r>
            <a:r>
              <a:rPr lang="en-US" altLang="zh-TW" sz="2400" b="1" dirty="0"/>
              <a:t>"But Abraham said, 'They have Moses and the Prophets; let them hear them.'" </a:t>
            </a:r>
            <a:r>
              <a:rPr lang="en-US" altLang="zh-TW" sz="2400" b="1" baseline="30000" dirty="0"/>
              <a:t>30</a:t>
            </a:r>
            <a:r>
              <a:rPr lang="en-US" altLang="zh-TW" sz="2400" b="1" dirty="0"/>
              <a:t>"And he said, 'No, father Abraham, but if someone goes to them from the dead, they will repent.'" </a:t>
            </a:r>
            <a:r>
              <a:rPr lang="en-US" altLang="zh-TW" sz="2400" b="1" baseline="30000" dirty="0"/>
              <a:t>31</a:t>
            </a:r>
            <a:r>
              <a:rPr lang="en-US" altLang="zh-TW" sz="2400" b="1" dirty="0"/>
              <a:t>"He said to him, 'If they do not hear Moses and the Prophets, neither will they be convinced if someone should rise from the dead.' " " </a:t>
            </a:r>
            <a:r>
              <a:rPr lang="zh-TW" altLang="zh-TW" sz="2400" b="1" dirty="0"/>
              <a:t>【</a:t>
            </a:r>
            <a:r>
              <a:rPr lang="en-US" altLang="zh-TW" sz="2400" b="1" dirty="0"/>
              <a:t>Luke 16:19~31</a:t>
            </a:r>
            <a:r>
              <a:rPr lang="zh-TW" altLang="zh-TW" sz="2400" b="1" dirty="0" smtClean="0"/>
              <a:t>】</a:t>
            </a:r>
            <a:endParaRPr lang="zh-TW" altLang="zh-TW" sz="2400" b="1" dirty="0"/>
          </a:p>
        </p:txBody>
      </p:sp>
    </p:spTree>
    <p:extLst>
      <p:ext uri="{BB962C8B-B14F-4D97-AF65-F5344CB8AC3E}">
        <p14:creationId xmlns:p14="http://schemas.microsoft.com/office/powerpoint/2010/main" val="10733298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650" y="3597374"/>
            <a:ext cx="6892400" cy="830997"/>
          </a:xfrm>
          <a:prstGeom prst="rect">
            <a:avLst/>
          </a:prstGeom>
        </p:spPr>
        <p:txBody>
          <a:bodyPr wrap="none">
            <a:spAutoFit/>
          </a:bodyPr>
          <a:lstStyle/>
          <a:p>
            <a:r>
              <a:rPr lang="zh-TW" altLang="en-US" sz="2400" b="1" dirty="0" smtClean="0">
                <a:solidFill>
                  <a:srgbClr val="FF0000"/>
                </a:solidFill>
              </a:rPr>
              <a:t> </a:t>
            </a:r>
            <a:r>
              <a:rPr lang="zh-TW" altLang="en-US" sz="2400" b="1" dirty="0" smtClean="0">
                <a:solidFill>
                  <a:srgbClr val="FF0000"/>
                </a:solidFill>
                <a:sym typeface="Wingdings"/>
              </a:rPr>
              <a:t></a:t>
            </a:r>
            <a:r>
              <a:rPr lang="zh-TW" altLang="en-US" sz="2400" b="1" dirty="0" smtClean="0"/>
              <a:t>今年的復活節是</a:t>
            </a:r>
            <a:r>
              <a:rPr lang="en-US" altLang="zh-TW" sz="2400" b="1" dirty="0" smtClean="0"/>
              <a:t>4/4, </a:t>
            </a:r>
            <a:r>
              <a:rPr lang="zh-TW" altLang="en-US" sz="2400" b="1" dirty="0" smtClean="0"/>
              <a:t>所以聖灰星期三是</a:t>
            </a:r>
            <a:r>
              <a:rPr lang="en-US" altLang="zh-TW" sz="2400" b="1" dirty="0" smtClean="0"/>
              <a:t>2/17.</a:t>
            </a:r>
          </a:p>
          <a:p>
            <a:r>
              <a:rPr lang="en-US" altLang="zh-TW" sz="2400" b="1" dirty="0" smtClean="0"/>
              <a:t>    Easter is 4/4 this year , so Ash Wednesday is 2/17. </a:t>
            </a:r>
            <a:endParaRPr lang="zh-TW" altLang="en-US" sz="2400" b="1"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76461"/>
            <a:ext cx="3708904" cy="268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67494"/>
            <a:ext cx="2515095" cy="250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09" y="465775"/>
            <a:ext cx="256941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0300" y="3058435"/>
            <a:ext cx="1728912" cy="164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42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2994" y="171896"/>
            <a:ext cx="8064897" cy="830997"/>
          </a:xfrm>
          <a:prstGeom prst="rect">
            <a:avLst/>
          </a:prstGeom>
        </p:spPr>
        <p:txBody>
          <a:bodyPr wrap="square">
            <a:spAutoFit/>
          </a:bodyPr>
          <a:lstStyle/>
          <a:p>
            <a:r>
              <a:rPr lang="zh-TW" altLang="en-US" sz="2400" dirty="0" smtClean="0">
                <a:solidFill>
                  <a:srgbClr val="FF0000"/>
                </a:solidFill>
              </a:rPr>
              <a:t> →</a:t>
            </a:r>
            <a:r>
              <a:rPr lang="zh-TW" altLang="en-US" sz="2400" b="1" dirty="0" smtClean="0"/>
              <a:t>啟示錄提到了罪人受審判的地方</a:t>
            </a:r>
            <a:r>
              <a:rPr lang="en-US" altLang="zh-TW" sz="2400" b="1" dirty="0" smtClean="0"/>
              <a:t>:</a:t>
            </a:r>
          </a:p>
          <a:p>
            <a:r>
              <a:rPr lang="en-US" altLang="zh-TW" sz="2400" b="1" dirty="0" smtClean="0"/>
              <a:t>     Revelation mentions the place where sinners are judged:</a:t>
            </a:r>
            <a:endParaRPr lang="zh-TW" altLang="en-US" sz="24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2787774"/>
            <a:ext cx="2151605" cy="228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45413" y="1078620"/>
            <a:ext cx="8771475" cy="3816429"/>
          </a:xfrm>
          <a:prstGeom prst="rect">
            <a:avLst/>
          </a:prstGeom>
        </p:spPr>
        <p:txBody>
          <a:bodyPr wrap="square">
            <a:spAutoFit/>
          </a:bodyPr>
          <a:lstStyle/>
          <a:p>
            <a:r>
              <a:rPr lang="en-US" altLang="zh-TW" sz="2200" b="1" baseline="30000" dirty="0"/>
              <a:t>11</a:t>
            </a:r>
            <a:r>
              <a:rPr lang="zh-TW" altLang="zh-TW" sz="2200" b="1" dirty="0"/>
              <a:t>我又看見一個白色的大寶座與坐在上面的；從他面前天地都逃避，再無可見之處了。</a:t>
            </a:r>
            <a:r>
              <a:rPr lang="en-US" altLang="zh-TW" sz="2200" b="1" baseline="30000" dirty="0"/>
              <a:t>12</a:t>
            </a:r>
            <a:r>
              <a:rPr lang="zh-TW" altLang="zh-TW" sz="2200" b="1" dirty="0"/>
              <a:t>我又看見死了的人，無論大小，都站在寶座前。案卷展開了，並且另有一卷展開，就是生命冊。死了的人都憑著這些案卷所記載的，照他們所行的受審判</a:t>
            </a:r>
            <a:r>
              <a:rPr lang="zh-TW" altLang="zh-TW" sz="2200" b="1" dirty="0" smtClean="0"/>
              <a:t>。</a:t>
            </a:r>
            <a:endParaRPr lang="en-US" altLang="zh-TW" sz="2200" b="1" dirty="0" smtClean="0"/>
          </a:p>
          <a:p>
            <a:r>
              <a:rPr lang="en-US" altLang="zh-TW" sz="2200" b="1" baseline="30000" dirty="0" smtClean="0"/>
              <a:t> </a:t>
            </a:r>
            <a:r>
              <a:rPr lang="en-US" altLang="zh-TW" sz="2200" b="1" baseline="30000" dirty="0"/>
              <a:t>11</a:t>
            </a:r>
            <a:r>
              <a:rPr lang="en-US" altLang="zh-TW" sz="2200" b="1" dirty="0"/>
              <a:t>Then I saw a great white throne and him who </a:t>
            </a:r>
            <a:r>
              <a:rPr lang="en-US" altLang="zh-TW" sz="2200" b="1" dirty="0" smtClean="0"/>
              <a:t>was seated </a:t>
            </a:r>
            <a:r>
              <a:rPr lang="en-US" altLang="zh-TW" sz="2200" b="1" dirty="0"/>
              <a:t>on it. From his presence earth and sky fled </a:t>
            </a:r>
            <a:r>
              <a:rPr lang="en-US" altLang="zh-TW" sz="2200" b="1" dirty="0" smtClean="0"/>
              <a:t>away</a:t>
            </a:r>
            <a:r>
              <a:rPr lang="en-US" altLang="zh-TW" sz="2200" b="1" dirty="0"/>
              <a:t>, and no place was </a:t>
            </a:r>
            <a:endParaRPr lang="en-US" altLang="zh-TW" sz="2200" b="1" dirty="0" smtClean="0"/>
          </a:p>
          <a:p>
            <a:r>
              <a:rPr lang="en-US" altLang="zh-TW" sz="2200" b="1" dirty="0" smtClean="0"/>
              <a:t>found </a:t>
            </a:r>
            <a:r>
              <a:rPr lang="en-US" altLang="zh-TW" sz="2200" b="1" dirty="0"/>
              <a:t>for them. </a:t>
            </a:r>
            <a:r>
              <a:rPr lang="en-US" altLang="zh-TW" sz="2200" b="1" baseline="30000" dirty="0"/>
              <a:t>12</a:t>
            </a:r>
            <a:r>
              <a:rPr lang="en-US" altLang="zh-TW" sz="2200" b="1" dirty="0"/>
              <a:t>And I </a:t>
            </a:r>
            <a:r>
              <a:rPr lang="en-US" altLang="zh-TW" sz="2200" b="1" dirty="0" smtClean="0"/>
              <a:t>saw the </a:t>
            </a:r>
            <a:r>
              <a:rPr lang="en-US" altLang="zh-TW" sz="2200" b="1" dirty="0"/>
              <a:t>dead, great and small</a:t>
            </a:r>
            <a:r>
              <a:rPr lang="en-US" altLang="zh-TW" sz="2200" b="1" dirty="0" smtClean="0"/>
              <a:t>,</a:t>
            </a:r>
          </a:p>
          <a:p>
            <a:r>
              <a:rPr lang="en-US" altLang="zh-TW" sz="2200" b="1" dirty="0" smtClean="0"/>
              <a:t> </a:t>
            </a:r>
            <a:r>
              <a:rPr lang="en-US" altLang="zh-TW" sz="2200" b="1" dirty="0"/>
              <a:t>standing before the throne, and books were opened</a:t>
            </a:r>
            <a:r>
              <a:rPr lang="en-US" altLang="zh-TW" sz="2200" b="1" dirty="0" smtClean="0"/>
              <a:t>.</a:t>
            </a:r>
          </a:p>
          <a:p>
            <a:r>
              <a:rPr lang="en-US" altLang="zh-TW" sz="2200" b="1" dirty="0" smtClean="0"/>
              <a:t> </a:t>
            </a:r>
            <a:r>
              <a:rPr lang="en-US" altLang="zh-TW" sz="2200" b="1" dirty="0"/>
              <a:t>Then another book was opened, which is the book of </a:t>
            </a:r>
            <a:endParaRPr lang="en-US" altLang="zh-TW" sz="2200" b="1" dirty="0" smtClean="0"/>
          </a:p>
          <a:p>
            <a:r>
              <a:rPr lang="en-US" altLang="zh-TW" sz="2200" b="1" dirty="0" smtClean="0"/>
              <a:t>life</a:t>
            </a:r>
            <a:r>
              <a:rPr lang="en-US" altLang="zh-TW" sz="2200" b="1" dirty="0"/>
              <a:t>. And the dead were judged by what was written </a:t>
            </a:r>
            <a:r>
              <a:rPr lang="en-US" altLang="zh-TW" sz="2200" b="1" dirty="0" smtClean="0"/>
              <a:t>in</a:t>
            </a:r>
          </a:p>
          <a:p>
            <a:r>
              <a:rPr lang="en-US" altLang="zh-TW" sz="2200" b="1" dirty="0" smtClean="0"/>
              <a:t> </a:t>
            </a:r>
            <a:r>
              <a:rPr lang="en-US" altLang="zh-TW" sz="2200" b="1" dirty="0"/>
              <a:t>the books, according to what they had done. </a:t>
            </a:r>
            <a:endParaRPr lang="zh-TW" altLang="en-US" sz="2200" b="1" dirty="0"/>
          </a:p>
        </p:txBody>
      </p:sp>
    </p:spTree>
    <p:extLst>
      <p:ext uri="{BB962C8B-B14F-4D97-AF65-F5344CB8AC3E}">
        <p14:creationId xmlns:p14="http://schemas.microsoft.com/office/powerpoint/2010/main" val="14615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09997"/>
            <a:ext cx="8208912" cy="4493538"/>
          </a:xfrm>
          <a:prstGeom prst="rect">
            <a:avLst/>
          </a:prstGeom>
        </p:spPr>
        <p:txBody>
          <a:bodyPr wrap="square">
            <a:spAutoFit/>
          </a:bodyPr>
          <a:lstStyle/>
          <a:p>
            <a:r>
              <a:rPr lang="en-US" altLang="zh-TW" sz="2200" b="1" baseline="30000" dirty="0"/>
              <a:t>13</a:t>
            </a:r>
            <a:r>
              <a:rPr lang="zh-TW" altLang="zh-TW" sz="2200" b="1" dirty="0"/>
              <a:t>於是海交出其中的死人；死亡和陰間也交出其中的死人；他們都照各人所行的受審判。</a:t>
            </a:r>
            <a:r>
              <a:rPr lang="en-US" altLang="zh-TW" sz="2200" b="1" baseline="30000" dirty="0"/>
              <a:t>14</a:t>
            </a:r>
            <a:r>
              <a:rPr lang="zh-TW" altLang="zh-TW" sz="2200" b="1" dirty="0"/>
              <a:t>死亡和陰間也被扔在火湖裡；這火湖就是第二次的死。</a:t>
            </a:r>
            <a:r>
              <a:rPr lang="en-US" altLang="zh-TW" sz="2200" b="1" baseline="30000" dirty="0"/>
              <a:t>15</a:t>
            </a:r>
            <a:r>
              <a:rPr lang="zh-TW" altLang="zh-TW" sz="2200" b="1" dirty="0"/>
              <a:t>若有人名字沒記在生命冊上，他就被扔在火湖裡。【啟</a:t>
            </a:r>
            <a:r>
              <a:rPr lang="en-US" altLang="zh-TW" sz="2200" b="1" dirty="0"/>
              <a:t> 20:11~15</a:t>
            </a:r>
            <a:r>
              <a:rPr lang="zh-TW" altLang="zh-TW" sz="2200" b="1" dirty="0"/>
              <a:t>】</a:t>
            </a:r>
            <a:r>
              <a:rPr lang="en-US" altLang="zh-TW" sz="2200" b="1" dirty="0"/>
              <a:t/>
            </a:r>
            <a:br>
              <a:rPr lang="en-US" altLang="zh-TW" sz="2200" b="1" dirty="0"/>
            </a:br>
            <a:r>
              <a:rPr lang="en-US" altLang="zh-TW" sz="2200" b="1" baseline="30000" dirty="0"/>
              <a:t>13</a:t>
            </a:r>
            <a:r>
              <a:rPr lang="en-US" altLang="zh-TW" sz="2200" b="1" dirty="0"/>
              <a:t>And the sea gave up the dead who were in it</a:t>
            </a:r>
            <a:r>
              <a:rPr lang="en-US" altLang="zh-TW" sz="2200" b="1" dirty="0" smtClean="0"/>
              <a:t>,</a:t>
            </a:r>
          </a:p>
          <a:p>
            <a:r>
              <a:rPr lang="en-US" altLang="zh-TW" sz="2200" b="1" dirty="0" smtClean="0"/>
              <a:t> </a:t>
            </a:r>
            <a:r>
              <a:rPr lang="en-US" altLang="zh-TW" sz="2200" b="1" dirty="0"/>
              <a:t>Death and Hades gave up the dead who were </a:t>
            </a:r>
            <a:r>
              <a:rPr lang="en-US" altLang="zh-TW" sz="2200" b="1" dirty="0" smtClean="0"/>
              <a:t>in</a:t>
            </a:r>
          </a:p>
          <a:p>
            <a:r>
              <a:rPr lang="en-US" altLang="zh-TW" sz="2200" b="1" dirty="0" smtClean="0"/>
              <a:t> </a:t>
            </a:r>
            <a:r>
              <a:rPr lang="en-US" altLang="zh-TW" sz="2200" b="1" dirty="0"/>
              <a:t>them, and they were judged, each one of them</a:t>
            </a:r>
            <a:r>
              <a:rPr lang="en-US" altLang="zh-TW" sz="2200" b="1" dirty="0" smtClean="0"/>
              <a:t>,</a:t>
            </a:r>
          </a:p>
          <a:p>
            <a:r>
              <a:rPr lang="en-US" altLang="zh-TW" sz="2200" b="1" dirty="0" smtClean="0"/>
              <a:t> </a:t>
            </a:r>
            <a:r>
              <a:rPr lang="en-US" altLang="zh-TW" sz="2200" b="1" dirty="0"/>
              <a:t>according to what they had done. </a:t>
            </a:r>
            <a:r>
              <a:rPr lang="en-US" altLang="zh-TW" sz="2200" b="1" baseline="30000" dirty="0"/>
              <a:t>14</a:t>
            </a:r>
            <a:r>
              <a:rPr lang="en-US" altLang="zh-TW" sz="2200" b="1" dirty="0"/>
              <a:t>Then </a:t>
            </a:r>
            <a:r>
              <a:rPr lang="en-US" altLang="zh-TW" sz="2200" b="1" dirty="0" smtClean="0"/>
              <a:t>Death</a:t>
            </a:r>
          </a:p>
          <a:p>
            <a:r>
              <a:rPr lang="en-US" altLang="zh-TW" sz="2200" b="1" dirty="0" smtClean="0"/>
              <a:t> </a:t>
            </a:r>
            <a:r>
              <a:rPr lang="en-US" altLang="zh-TW" sz="2200" b="1" dirty="0"/>
              <a:t>and Hades were thrown into the lake of fire. </a:t>
            </a:r>
            <a:endParaRPr lang="en-US" altLang="zh-TW" sz="2200" b="1" dirty="0" smtClean="0"/>
          </a:p>
          <a:p>
            <a:r>
              <a:rPr lang="en-US" altLang="zh-TW" sz="2200" b="1" dirty="0" smtClean="0"/>
              <a:t>This </a:t>
            </a:r>
            <a:r>
              <a:rPr lang="en-US" altLang="zh-TW" sz="2200" b="1" dirty="0"/>
              <a:t>is the second death, the lake of fire. </a:t>
            </a:r>
            <a:r>
              <a:rPr lang="en-US" altLang="zh-TW" sz="2200" b="1" baseline="30000" dirty="0" smtClean="0"/>
              <a:t>15</a:t>
            </a:r>
            <a:r>
              <a:rPr lang="en-US" altLang="zh-TW" sz="2200" b="1" dirty="0" smtClean="0"/>
              <a:t>And</a:t>
            </a:r>
          </a:p>
          <a:p>
            <a:r>
              <a:rPr lang="en-US" altLang="zh-TW" sz="2200" b="1" dirty="0" smtClean="0"/>
              <a:t> </a:t>
            </a:r>
            <a:r>
              <a:rPr lang="en-US" altLang="zh-TW" sz="2200" b="1" dirty="0"/>
              <a:t>if anyone's name was not found written in the </a:t>
            </a:r>
            <a:endParaRPr lang="en-US" altLang="zh-TW" sz="2200" b="1" dirty="0" smtClean="0"/>
          </a:p>
          <a:p>
            <a:r>
              <a:rPr lang="en-US" altLang="zh-TW" sz="2200" b="1" dirty="0" smtClean="0"/>
              <a:t>book </a:t>
            </a:r>
            <a:r>
              <a:rPr lang="en-US" altLang="zh-TW" sz="2200" b="1" dirty="0"/>
              <a:t>of life, he was thrown into the lake of fire. </a:t>
            </a:r>
            <a:endParaRPr lang="en-US" altLang="zh-TW" sz="2200" b="1" dirty="0" smtClean="0"/>
          </a:p>
          <a:p>
            <a:r>
              <a:rPr lang="zh-TW" altLang="zh-TW" sz="2200" b="1" dirty="0" smtClean="0"/>
              <a:t>【</a:t>
            </a:r>
            <a:r>
              <a:rPr lang="en-US" altLang="zh-TW" sz="2200" b="1" dirty="0"/>
              <a:t>Rev 20:11~15</a:t>
            </a:r>
            <a:r>
              <a:rPr lang="zh-TW" altLang="zh-TW" sz="2200" b="1" dirty="0" smtClean="0"/>
              <a:t>】</a:t>
            </a:r>
            <a:endParaRPr lang="zh-TW" altLang="zh-TW" sz="22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32483"/>
            <a:ext cx="270033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162997" y="4767386"/>
            <a:ext cx="2700337" cy="362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62985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27769"/>
            <a:ext cx="2153923" cy="461665"/>
          </a:xfrm>
          <a:prstGeom prst="rect">
            <a:avLst/>
          </a:prstGeom>
        </p:spPr>
        <p:txBody>
          <a:bodyPr wrap="none">
            <a:spAutoFit/>
          </a:bodyPr>
          <a:lstStyle/>
          <a:p>
            <a:r>
              <a:rPr lang="en-US" altLang="zh-TW" sz="2400" b="1" dirty="0" smtClean="0">
                <a:solidFill>
                  <a:srgbClr val="FF0000"/>
                </a:solidFill>
              </a:rPr>
              <a:t>B. </a:t>
            </a:r>
            <a:r>
              <a:rPr lang="en-US" altLang="zh-TW" sz="2400" b="1" dirty="0" smtClean="0"/>
              <a:t>Heaven </a:t>
            </a:r>
            <a:r>
              <a:rPr lang="zh-TW" altLang="en-US" sz="2400" b="1" dirty="0" smtClean="0"/>
              <a:t>天堂</a:t>
            </a:r>
            <a:endParaRPr lang="zh-TW" altLang="en-US" sz="2400" b="1" dirty="0"/>
          </a:p>
        </p:txBody>
      </p:sp>
      <p:sp>
        <p:nvSpPr>
          <p:cNvPr id="4" name="矩形 3"/>
          <p:cNvSpPr/>
          <p:nvPr/>
        </p:nvSpPr>
        <p:spPr>
          <a:xfrm>
            <a:off x="539552" y="1131590"/>
            <a:ext cx="7776864" cy="1200329"/>
          </a:xfrm>
          <a:prstGeom prst="rect">
            <a:avLst/>
          </a:prstGeom>
        </p:spPr>
        <p:txBody>
          <a:bodyPr wrap="square">
            <a:spAutoFit/>
          </a:bodyPr>
          <a:lstStyle/>
          <a:p>
            <a:r>
              <a:rPr lang="en-US" altLang="zh-TW" sz="2400" b="1" baseline="30000" dirty="0"/>
              <a:t>23</a:t>
            </a:r>
            <a:r>
              <a:rPr lang="zh-TW" altLang="zh-TW" sz="2400" b="1" dirty="0"/>
              <a:t>因為世人都犯了罪，虧缺了神的榮耀；【羅</a:t>
            </a:r>
            <a:r>
              <a:rPr lang="en-US" altLang="zh-TW" sz="2400" b="1" dirty="0"/>
              <a:t> 3:23</a:t>
            </a:r>
            <a:r>
              <a:rPr lang="zh-TW" altLang="zh-TW" sz="2400" b="1" dirty="0"/>
              <a:t>】</a:t>
            </a:r>
            <a:r>
              <a:rPr lang="en-US" altLang="zh-TW" sz="2400" b="1" dirty="0"/>
              <a:t/>
            </a:r>
            <a:br>
              <a:rPr lang="en-US" altLang="zh-TW" sz="2400" b="1" dirty="0"/>
            </a:br>
            <a:r>
              <a:rPr lang="en-US" altLang="zh-TW" sz="2400" b="1" baseline="30000" dirty="0"/>
              <a:t>23</a:t>
            </a:r>
            <a:r>
              <a:rPr lang="en-US" altLang="zh-TW" sz="2400" b="1" dirty="0"/>
              <a:t>for all have sinned and fall short of the glory of God, </a:t>
            </a:r>
            <a:r>
              <a:rPr lang="zh-TW" altLang="zh-TW" sz="2400" b="1" dirty="0"/>
              <a:t>【</a:t>
            </a:r>
            <a:r>
              <a:rPr lang="en-US" altLang="zh-TW" sz="2400" b="1" dirty="0"/>
              <a:t>Rom 3:23</a:t>
            </a:r>
            <a:r>
              <a:rPr lang="zh-TW" altLang="zh-TW" sz="2400" b="1" dirty="0"/>
              <a:t>】</a:t>
            </a:r>
          </a:p>
        </p:txBody>
      </p:sp>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1449" y="2283718"/>
            <a:ext cx="2253070" cy="264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82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339502"/>
            <a:ext cx="8424936" cy="1569660"/>
          </a:xfrm>
          <a:prstGeom prst="rect">
            <a:avLst/>
          </a:prstGeom>
        </p:spPr>
        <p:txBody>
          <a:bodyPr wrap="square">
            <a:spAutoFit/>
          </a:bodyPr>
          <a:lstStyle/>
          <a:p>
            <a:r>
              <a:rPr lang="en-US" altLang="zh-TW" sz="2400" b="1" baseline="30000" dirty="0"/>
              <a:t>8</a:t>
            </a:r>
            <a:r>
              <a:rPr lang="zh-TW" altLang="zh-TW" sz="2400" b="1" dirty="0"/>
              <a:t>惟有基督在我們還作罪人的時候為我們死，神的愛就在此向我們顯明了。【羅</a:t>
            </a:r>
            <a:r>
              <a:rPr lang="en-US" altLang="zh-TW" sz="2400" b="1" dirty="0"/>
              <a:t> 5:8</a:t>
            </a:r>
            <a:r>
              <a:rPr lang="zh-TW" altLang="zh-TW" sz="2400" b="1" dirty="0"/>
              <a:t>】</a:t>
            </a:r>
            <a:r>
              <a:rPr lang="en-US" altLang="zh-TW" sz="2400" b="1" dirty="0"/>
              <a:t/>
            </a:r>
            <a:br>
              <a:rPr lang="en-US" altLang="zh-TW" sz="2400" b="1" dirty="0"/>
            </a:br>
            <a:r>
              <a:rPr lang="en-US" altLang="zh-TW" sz="2400" b="1" baseline="30000" dirty="0"/>
              <a:t>8</a:t>
            </a:r>
            <a:r>
              <a:rPr lang="en-US" altLang="zh-TW" sz="2400" b="1" dirty="0"/>
              <a:t>but God shows his love for us in that while we were still sinners, Christ died for us. </a:t>
            </a:r>
            <a:r>
              <a:rPr lang="zh-TW" altLang="zh-TW" sz="2400" b="1" dirty="0"/>
              <a:t>【</a:t>
            </a:r>
            <a:r>
              <a:rPr lang="en-US" altLang="zh-TW" sz="2400" b="1" dirty="0"/>
              <a:t>Rom 5:8</a:t>
            </a:r>
            <a:r>
              <a:rPr lang="zh-TW" altLang="zh-TW" sz="2400" b="1" dirty="0"/>
              <a:t>】</a:t>
            </a: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4" y="2139702"/>
            <a:ext cx="4896544" cy="275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084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339502"/>
            <a:ext cx="8640960" cy="3416320"/>
          </a:xfrm>
          <a:prstGeom prst="rect">
            <a:avLst/>
          </a:prstGeom>
        </p:spPr>
        <p:txBody>
          <a:bodyPr wrap="square">
            <a:spAutoFit/>
          </a:bodyPr>
          <a:lstStyle/>
          <a:p>
            <a:r>
              <a:rPr lang="en-US" altLang="zh-TW" sz="2400" b="1" baseline="30000" dirty="0"/>
              <a:t>34</a:t>
            </a:r>
            <a:r>
              <a:rPr lang="zh-TW" altLang="zh-TW" sz="2400" b="1" dirty="0"/>
              <a:t>耶穌說：這世界的人有娶有嫁；</a:t>
            </a:r>
            <a:r>
              <a:rPr lang="en-US" altLang="zh-TW" sz="2400" b="1" baseline="30000" dirty="0"/>
              <a:t>35</a:t>
            </a:r>
            <a:r>
              <a:rPr lang="zh-TW" altLang="zh-TW" sz="2400" b="1" dirty="0"/>
              <a:t>惟有算為配得那世界，與從死裡復活的人也不娶也不嫁；</a:t>
            </a:r>
            <a:r>
              <a:rPr lang="en-US" altLang="zh-TW" sz="2400" b="1" baseline="30000" dirty="0"/>
              <a:t>36</a:t>
            </a:r>
            <a:r>
              <a:rPr lang="zh-TW" altLang="zh-TW" sz="2400" b="1" dirty="0"/>
              <a:t>因為他們不能再死，和天使一樣；既是復活的人，就為神的兒子。【路</a:t>
            </a:r>
            <a:r>
              <a:rPr lang="en-US" altLang="zh-TW" sz="2400" b="1" dirty="0"/>
              <a:t> 20:34~36</a:t>
            </a:r>
            <a:r>
              <a:rPr lang="zh-TW" altLang="zh-TW" sz="2400" b="1" dirty="0"/>
              <a:t>】</a:t>
            </a:r>
            <a:r>
              <a:rPr lang="en-US" altLang="zh-TW" sz="2400" b="1" dirty="0"/>
              <a:t/>
            </a:r>
            <a:br>
              <a:rPr lang="en-US" altLang="zh-TW" sz="2400" b="1" dirty="0"/>
            </a:br>
            <a:r>
              <a:rPr lang="en-US" altLang="zh-TW" sz="2400" b="1" baseline="30000" dirty="0"/>
              <a:t>34</a:t>
            </a:r>
            <a:r>
              <a:rPr lang="en-US" altLang="zh-TW" sz="2400" b="1" dirty="0"/>
              <a:t>And Jesus said to them, ""The sons of this age marry and are given in marriage," </a:t>
            </a:r>
            <a:r>
              <a:rPr lang="en-US" altLang="zh-TW" sz="2400" b="1" baseline="30000" dirty="0"/>
              <a:t>35</a:t>
            </a:r>
            <a:r>
              <a:rPr lang="en-US" altLang="zh-TW" sz="2400" b="1" dirty="0"/>
              <a:t>"but those who are considered worthy to attain to that age and to the resurrection from the dead neither marry nor are given in marriage," </a:t>
            </a:r>
            <a:r>
              <a:rPr lang="en-US" altLang="zh-TW" sz="2400" b="1" baseline="30000" dirty="0"/>
              <a:t>36</a:t>
            </a:r>
            <a:r>
              <a:rPr lang="en-US" altLang="zh-TW" sz="2400" b="1" dirty="0"/>
              <a:t>"for they cannot die anymore, because they are equal to angels and are sons of God, being sons of the resurrection." </a:t>
            </a:r>
            <a:r>
              <a:rPr lang="zh-TW" altLang="zh-TW" sz="2400" b="1" dirty="0"/>
              <a:t>【</a:t>
            </a:r>
            <a:r>
              <a:rPr lang="en-US" altLang="zh-TW" sz="2400" b="1" dirty="0"/>
              <a:t>Luke 20:34~36</a:t>
            </a:r>
            <a:r>
              <a:rPr lang="zh-TW" altLang="zh-TW" sz="2400" b="1" dirty="0"/>
              <a:t>】</a:t>
            </a:r>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19" y="3435846"/>
            <a:ext cx="268765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241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4603" y="843558"/>
            <a:ext cx="6321026" cy="52322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zh-TW" sz="2800" b="1" dirty="0">
                <a:solidFill>
                  <a:srgbClr val="FF0000"/>
                </a:solidFill>
              </a:rPr>
              <a:t>禱告接受</a:t>
            </a:r>
            <a:r>
              <a:rPr lang="zh-TW" altLang="zh-TW" sz="2800" b="1" dirty="0" smtClean="0">
                <a:solidFill>
                  <a:srgbClr val="FF0000"/>
                </a:solidFill>
              </a:rPr>
              <a:t>福音</a:t>
            </a:r>
            <a:r>
              <a:rPr lang="en-US" altLang="zh-TW" sz="2800" b="1" dirty="0" smtClean="0">
                <a:solidFill>
                  <a:srgbClr val="FF0000"/>
                </a:solidFill>
              </a:rPr>
              <a:t>/Pray to receive the gospel</a:t>
            </a:r>
            <a:endParaRPr lang="zh-TW" altLang="en-US" sz="2800" b="1" dirty="0">
              <a:solidFill>
                <a:srgbClr val="FF0000"/>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707654"/>
            <a:ext cx="4602088" cy="306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2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47664" y="627534"/>
            <a:ext cx="4104456"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800" b="1" dirty="0" smtClean="0">
                <a:solidFill>
                  <a:srgbClr val="FF0000"/>
                </a:solidFill>
              </a:rPr>
              <a:t> </a:t>
            </a:r>
            <a:r>
              <a:rPr lang="en-US" altLang="zh-TW" sz="2600" b="1" dirty="0" smtClean="0">
                <a:solidFill>
                  <a:srgbClr val="FF0000"/>
                </a:solidFill>
              </a:rPr>
              <a:t>III</a:t>
            </a:r>
            <a:r>
              <a:rPr lang="en-US" altLang="zh-TW" sz="2600" b="1" dirty="0">
                <a:solidFill>
                  <a:srgbClr val="FF0000"/>
                </a:solidFill>
              </a:rPr>
              <a:t>. </a:t>
            </a:r>
            <a:r>
              <a:rPr lang="en-US" altLang="zh-TW" sz="2600" b="1" dirty="0"/>
              <a:t>Why we fast and pray? </a:t>
            </a:r>
            <a:endParaRPr lang="en-US" altLang="zh-TW" sz="2600" b="1" dirty="0" smtClean="0"/>
          </a:p>
          <a:p>
            <a:r>
              <a:rPr lang="en-US" altLang="zh-TW" sz="2600" b="1" dirty="0"/>
              <a:t> </a:t>
            </a:r>
            <a:r>
              <a:rPr lang="en-US" altLang="zh-TW" sz="2600" b="1" dirty="0" smtClean="0"/>
              <a:t>     </a:t>
            </a:r>
            <a:r>
              <a:rPr lang="zh-TW" altLang="zh-TW" sz="2600" b="1" dirty="0" smtClean="0"/>
              <a:t>為什麼</a:t>
            </a:r>
            <a:r>
              <a:rPr lang="zh-TW" altLang="zh-TW" sz="2600" b="1" dirty="0"/>
              <a:t>我們禁食禱告</a:t>
            </a:r>
            <a:r>
              <a:rPr lang="en-US" altLang="zh-TW" sz="2600" b="1" dirty="0"/>
              <a:t>?</a:t>
            </a:r>
            <a:endParaRPr lang="zh-TW" altLang="zh-TW" sz="2600"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290897"/>
            <a:ext cx="4680520" cy="217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610" y="2221375"/>
            <a:ext cx="3055268"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5139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339502"/>
            <a:ext cx="6912768" cy="830997"/>
          </a:xfrm>
          <a:prstGeom prst="rect">
            <a:avLst/>
          </a:prstGeom>
        </p:spPr>
        <p:txBody>
          <a:bodyPr wrap="square">
            <a:spAutoFit/>
          </a:bodyPr>
          <a:lstStyle/>
          <a:p>
            <a:r>
              <a:rPr lang="zh-TW" altLang="en-US" sz="2400" b="1" dirty="0" smtClean="0">
                <a:solidFill>
                  <a:srgbClr val="FF0000"/>
                </a:solidFill>
                <a:sym typeface="Wingdings"/>
              </a:rPr>
              <a:t></a:t>
            </a:r>
            <a:r>
              <a:rPr lang="zh-TW" altLang="zh-TW" sz="2400" b="1" dirty="0" smtClean="0"/>
              <a:t>禁食</a:t>
            </a:r>
            <a:r>
              <a:rPr lang="zh-TW" altLang="zh-TW" sz="2400" b="1" dirty="0"/>
              <a:t>禱告是讓我們能夠更接近上帝</a:t>
            </a:r>
            <a:r>
              <a:rPr lang="en-US" altLang="zh-TW" sz="2400" b="1" dirty="0" smtClean="0"/>
              <a:t>.</a:t>
            </a:r>
          </a:p>
          <a:p>
            <a:r>
              <a:rPr lang="en-US" altLang="zh-TW" sz="2400" b="1" dirty="0" smtClean="0"/>
              <a:t>    Fasting and praying allow us to be closer to God.</a:t>
            </a:r>
            <a:endParaRPr lang="zh-TW" altLang="en-US" sz="2400" b="1" dirty="0"/>
          </a:p>
        </p:txBody>
      </p:sp>
      <p:sp>
        <p:nvSpPr>
          <p:cNvPr id="3" name="矩形 2"/>
          <p:cNvSpPr/>
          <p:nvPr/>
        </p:nvSpPr>
        <p:spPr>
          <a:xfrm>
            <a:off x="293465" y="1347614"/>
            <a:ext cx="8352928" cy="3416320"/>
          </a:xfrm>
          <a:prstGeom prst="rect">
            <a:avLst/>
          </a:prstGeom>
        </p:spPr>
        <p:txBody>
          <a:bodyPr wrap="square">
            <a:spAutoFit/>
          </a:bodyPr>
          <a:lstStyle/>
          <a:p>
            <a:r>
              <a:rPr lang="en-US" altLang="zh-TW" sz="2400" b="1" baseline="30000" dirty="0"/>
              <a:t>1</a:t>
            </a:r>
            <a:r>
              <a:rPr lang="zh-TW" altLang="zh-TW" sz="2400" b="1" dirty="0"/>
              <a:t>我們原知道，我們這地上的帳棚若拆毀了，必得神所造，不是人手所造，在天上永存的房屋。</a:t>
            </a:r>
            <a:r>
              <a:rPr lang="en-US" altLang="zh-TW" sz="2400" b="1" baseline="30000" dirty="0"/>
              <a:t>2</a:t>
            </a:r>
            <a:r>
              <a:rPr lang="zh-TW" altLang="zh-TW" sz="2400" b="1" dirty="0"/>
              <a:t>我們在這帳棚裡嘆息，深想得那從天上來的房屋，好像穿上衣服；</a:t>
            </a:r>
            <a:r>
              <a:rPr lang="en-US" altLang="zh-TW" sz="2400" b="1" baseline="30000" dirty="0"/>
              <a:t>3</a:t>
            </a:r>
            <a:r>
              <a:rPr lang="zh-TW" altLang="zh-TW" sz="2400" b="1" dirty="0"/>
              <a:t>倘若穿上，被遇見的時候就不至於赤身了</a:t>
            </a:r>
            <a:r>
              <a:rPr lang="zh-TW" altLang="zh-TW" sz="2400" b="1" dirty="0" smtClean="0"/>
              <a:t>。</a:t>
            </a:r>
            <a:endParaRPr lang="en-US" altLang="zh-TW" sz="2400" b="1" dirty="0" smtClean="0"/>
          </a:p>
          <a:p>
            <a:r>
              <a:rPr lang="en-US" altLang="zh-TW" sz="2400" b="1" baseline="30000" dirty="0" smtClean="0"/>
              <a:t>1</a:t>
            </a:r>
            <a:r>
              <a:rPr lang="en-US" altLang="zh-TW" sz="2400" b="1" dirty="0" smtClean="0"/>
              <a:t>For </a:t>
            </a:r>
            <a:r>
              <a:rPr lang="en-US" altLang="zh-TW" sz="2400" b="1" dirty="0"/>
              <a:t>we know that if the tent, which is our earthly home, is destroyed, we have a building from God, a house not made with hands, eternal in the heavens. </a:t>
            </a:r>
            <a:r>
              <a:rPr lang="en-US" altLang="zh-TW" sz="2400" b="1" baseline="30000" dirty="0"/>
              <a:t>2</a:t>
            </a:r>
            <a:r>
              <a:rPr lang="en-US" altLang="zh-TW" sz="2400" b="1" dirty="0"/>
              <a:t>For in this tent we groan, longing to put on our heavenly dwelling, </a:t>
            </a:r>
            <a:r>
              <a:rPr lang="en-US" altLang="zh-TW" sz="2400" b="1" baseline="30000" dirty="0"/>
              <a:t>3</a:t>
            </a:r>
            <a:r>
              <a:rPr lang="en-US" altLang="zh-TW" sz="2400" b="1" dirty="0"/>
              <a:t>if indeed by putting it on we may not be found naked. </a:t>
            </a:r>
            <a:endParaRPr lang="zh-TW" altLang="en-US" sz="2400" b="1" dirty="0"/>
          </a:p>
        </p:txBody>
      </p:sp>
    </p:spTree>
    <p:extLst>
      <p:ext uri="{BB962C8B-B14F-4D97-AF65-F5344CB8AC3E}">
        <p14:creationId xmlns:p14="http://schemas.microsoft.com/office/powerpoint/2010/main" val="169864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11510"/>
            <a:ext cx="8496944" cy="3785652"/>
          </a:xfrm>
          <a:prstGeom prst="rect">
            <a:avLst/>
          </a:prstGeom>
        </p:spPr>
        <p:txBody>
          <a:bodyPr wrap="square">
            <a:spAutoFit/>
          </a:bodyPr>
          <a:lstStyle/>
          <a:p>
            <a:r>
              <a:rPr lang="en-US" altLang="zh-TW" sz="2400" b="1" baseline="30000" dirty="0"/>
              <a:t>4</a:t>
            </a:r>
            <a:r>
              <a:rPr lang="zh-TW" altLang="zh-TW" sz="2400" b="1" dirty="0"/>
              <a:t>我們在這帳棚裡嘆息勞苦，並非願意脫下這個，乃是願意穿上那個，好叫這必死的被生命吞滅了。</a:t>
            </a:r>
            <a:r>
              <a:rPr lang="en-US" altLang="zh-TW" sz="2400" b="1" dirty="0"/>
              <a:t>. . . </a:t>
            </a:r>
            <a:r>
              <a:rPr lang="en-US" altLang="zh-TW" sz="2400" b="1" baseline="30000" dirty="0"/>
              <a:t>10</a:t>
            </a:r>
            <a:r>
              <a:rPr lang="zh-TW" altLang="zh-TW" sz="2400" b="1" dirty="0"/>
              <a:t>因為我們眾人必要在基督臺前顯露出來，叫各人按著本身所行的，或善或惡受報。【林後</a:t>
            </a:r>
            <a:r>
              <a:rPr lang="en-US" altLang="zh-TW" sz="2400" b="1" dirty="0"/>
              <a:t> 5:1~4 10</a:t>
            </a:r>
            <a:r>
              <a:rPr lang="zh-TW" altLang="zh-TW" sz="2400" b="1" dirty="0"/>
              <a:t>】</a:t>
            </a:r>
            <a:r>
              <a:rPr lang="en-US" altLang="zh-TW" sz="2400" b="1" dirty="0"/>
              <a:t/>
            </a:r>
            <a:br>
              <a:rPr lang="en-US" altLang="zh-TW" sz="2400" b="1" dirty="0"/>
            </a:br>
            <a:r>
              <a:rPr lang="en-US" altLang="zh-TW" sz="2400" b="1" baseline="30000" dirty="0"/>
              <a:t>4</a:t>
            </a:r>
            <a:r>
              <a:rPr lang="en-US" altLang="zh-TW" sz="2400" b="1" dirty="0"/>
              <a:t>For while we are still in this tent, we groan, being burdened-not that we would be unclothed, but that we would be further clothed, so that what is mortal may be swallowed up by life. . . . </a:t>
            </a:r>
            <a:r>
              <a:rPr lang="en-US" altLang="zh-TW" sz="2400" b="1" baseline="30000" dirty="0"/>
              <a:t>10</a:t>
            </a:r>
            <a:r>
              <a:rPr lang="en-US" altLang="zh-TW" sz="2400" b="1" dirty="0"/>
              <a:t>For we must all appear before the judgment seat of Christ, so that each one may receive what is due for what he has done in the body, whether good or evil. </a:t>
            </a:r>
            <a:r>
              <a:rPr lang="zh-TW" altLang="zh-TW" sz="2400" b="1" dirty="0"/>
              <a:t>【</a:t>
            </a:r>
            <a:r>
              <a:rPr lang="en-US" altLang="zh-TW" sz="2400" b="1" dirty="0"/>
              <a:t>2Cor 5:1~4 10</a:t>
            </a:r>
            <a:r>
              <a:rPr lang="zh-TW" altLang="zh-TW" sz="2400" b="1" dirty="0" smtClean="0"/>
              <a:t>】</a:t>
            </a:r>
            <a:endParaRPr lang="zh-TW" altLang="zh-TW" sz="2400" b="1" dirty="0"/>
          </a:p>
        </p:txBody>
      </p:sp>
    </p:spTree>
    <p:extLst>
      <p:ext uri="{BB962C8B-B14F-4D97-AF65-F5344CB8AC3E}">
        <p14:creationId xmlns:p14="http://schemas.microsoft.com/office/powerpoint/2010/main" val="261043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0111" y="176014"/>
            <a:ext cx="2361544" cy="492443"/>
          </a:xfrm>
          <a:prstGeom prst="rect">
            <a:avLst/>
          </a:prstGeom>
          <a:solidFill>
            <a:srgbClr val="FFFF00"/>
          </a:solidFill>
        </p:spPr>
        <p:txBody>
          <a:bodyPr wrap="none">
            <a:spAutoFit/>
          </a:bodyPr>
          <a:lstStyle/>
          <a:p>
            <a:r>
              <a:rPr lang="en-US" altLang="zh-TW" sz="2600" b="1" dirty="0" smtClean="0">
                <a:solidFill>
                  <a:srgbClr val="FF0000"/>
                </a:solidFill>
              </a:rPr>
              <a:t>Conclusion</a:t>
            </a:r>
            <a:r>
              <a:rPr lang="zh-TW" altLang="en-US" sz="2600" b="1" dirty="0" smtClean="0">
                <a:solidFill>
                  <a:srgbClr val="FF0000"/>
                </a:solidFill>
              </a:rPr>
              <a:t>結論</a:t>
            </a:r>
            <a:endParaRPr lang="zh-TW" altLang="en-US" sz="2600" b="1" dirty="0">
              <a:solidFill>
                <a:srgbClr val="FF0000"/>
              </a:solidFill>
            </a:endParaRPr>
          </a:p>
        </p:txBody>
      </p:sp>
      <p:sp>
        <p:nvSpPr>
          <p:cNvPr id="3" name="矩形 2"/>
          <p:cNvSpPr/>
          <p:nvPr/>
        </p:nvSpPr>
        <p:spPr>
          <a:xfrm>
            <a:off x="347276" y="915566"/>
            <a:ext cx="7441461" cy="1107996"/>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zh-TW" altLang="zh-TW" dirty="0"/>
              <a:t> </a:t>
            </a:r>
            <a:r>
              <a:rPr lang="zh-TW" altLang="zh-TW" sz="2200" b="1" dirty="0"/>
              <a:t>我們是從土而來也要歸回塵土</a:t>
            </a:r>
            <a:r>
              <a:rPr lang="en-US" altLang="zh-TW" sz="2200" b="1" dirty="0" smtClean="0"/>
              <a:t>.</a:t>
            </a:r>
            <a:r>
              <a:rPr lang="zh-TW" altLang="zh-TW" sz="2200" b="1" dirty="0" smtClean="0"/>
              <a:t>唯一永恆的就是我們的靈魂</a:t>
            </a:r>
            <a:r>
              <a:rPr lang="en-US" altLang="zh-TW" sz="2200" b="1" dirty="0" smtClean="0"/>
              <a:t>.</a:t>
            </a:r>
            <a:endParaRPr lang="zh-TW" altLang="zh-TW" sz="2200" b="1" dirty="0" smtClean="0"/>
          </a:p>
          <a:p>
            <a:r>
              <a:rPr lang="en-US" altLang="zh-TW" sz="2200" b="1" dirty="0" smtClean="0"/>
              <a:t> Remember that we are dust, and to dust we shall return.</a:t>
            </a:r>
          </a:p>
          <a:p>
            <a:r>
              <a:rPr lang="en-US" altLang="zh-TW" sz="2200" b="1" dirty="0" smtClean="0"/>
              <a:t> The only thing that is eternal is our spirit.</a:t>
            </a:r>
            <a:endParaRPr lang="zh-TW" altLang="en-US" sz="2200" b="1" dirty="0"/>
          </a:p>
        </p:txBody>
      </p:sp>
      <p:sp>
        <p:nvSpPr>
          <p:cNvPr id="5" name="矩形 4"/>
          <p:cNvSpPr/>
          <p:nvPr/>
        </p:nvSpPr>
        <p:spPr>
          <a:xfrm>
            <a:off x="347276" y="2283718"/>
            <a:ext cx="8545204"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TW" altLang="zh-TW" sz="2200" b="1" dirty="0"/>
              <a:t>如果你的罪在這個世界上沒有解決的話</a:t>
            </a:r>
            <a:r>
              <a:rPr lang="en-US" altLang="zh-TW" sz="2200" b="1" dirty="0"/>
              <a:t>. </a:t>
            </a:r>
            <a:r>
              <a:rPr lang="zh-TW" altLang="zh-TW" sz="2200" b="1" dirty="0"/>
              <a:t>陰間和地獄</a:t>
            </a:r>
            <a:r>
              <a:rPr lang="zh-TW" altLang="zh-TW" sz="2200" b="1" dirty="0" smtClean="0"/>
              <a:t>是</a:t>
            </a:r>
            <a:r>
              <a:rPr lang="zh-TW" altLang="en-US" sz="2200" b="1" dirty="0" smtClean="0"/>
              <a:t>你靈魂</a:t>
            </a:r>
            <a:r>
              <a:rPr lang="zh-TW" altLang="zh-TW" sz="2200" b="1" dirty="0" smtClean="0"/>
              <a:t>的</a:t>
            </a:r>
            <a:r>
              <a:rPr lang="zh-TW" altLang="zh-TW" sz="2200" b="1" dirty="0"/>
              <a:t>歸處</a:t>
            </a:r>
            <a:r>
              <a:rPr lang="en-US" altLang="zh-TW" sz="2200" b="1" dirty="0" smtClean="0"/>
              <a:t>.</a:t>
            </a:r>
          </a:p>
          <a:p>
            <a:r>
              <a:rPr lang="en-US" altLang="zh-TW" sz="2200" b="1" dirty="0" smtClean="0"/>
              <a:t>If your sin is not resolved in this world, Hades will be the place for your spirit .</a:t>
            </a:r>
            <a:endParaRPr lang="zh-TW" altLang="zh-TW" sz="2200" b="1" dirty="0"/>
          </a:p>
        </p:txBody>
      </p:sp>
      <p:sp>
        <p:nvSpPr>
          <p:cNvPr id="6" name="矩形 5"/>
          <p:cNvSpPr/>
          <p:nvPr/>
        </p:nvSpPr>
        <p:spPr>
          <a:xfrm>
            <a:off x="347276" y="3579862"/>
            <a:ext cx="8473196"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zh-TW" altLang="zh-TW" sz="2200" b="1" dirty="0" smtClean="0"/>
              <a:t>已經</a:t>
            </a:r>
            <a:r>
              <a:rPr lang="zh-TW" altLang="zh-TW" sz="2200" b="1" dirty="0"/>
              <a:t>接受了耶穌作為他的救主</a:t>
            </a:r>
            <a:r>
              <a:rPr lang="en-US" altLang="zh-TW" sz="2200" b="1" dirty="0"/>
              <a:t>, </a:t>
            </a:r>
            <a:r>
              <a:rPr lang="zh-TW" altLang="zh-TW" sz="2200" b="1" dirty="0"/>
              <a:t>也就是承認耶穌在十字架上死是為他的罪而死</a:t>
            </a:r>
            <a:r>
              <a:rPr lang="en-US" altLang="zh-TW" sz="2200" b="1" dirty="0" smtClean="0"/>
              <a:t>.</a:t>
            </a:r>
            <a:r>
              <a:rPr lang="zh-TW" altLang="zh-TW" sz="2200" b="1" dirty="0" smtClean="0"/>
              <a:t>這個靈魂要到天堂去</a:t>
            </a:r>
            <a:r>
              <a:rPr lang="en-US" altLang="zh-TW" sz="2200" b="1" dirty="0" smtClean="0"/>
              <a:t>.</a:t>
            </a:r>
          </a:p>
          <a:p>
            <a:r>
              <a:rPr lang="en-US" altLang="zh-TW" sz="2200" b="1" dirty="0" smtClean="0"/>
              <a:t>One has accepted Jesus as his Savior and acknowledges that Jesus died on the cross for his sins. His spirit after death is going to heaven.</a:t>
            </a:r>
            <a:endParaRPr lang="zh-TW" altLang="en-US" sz="2200" b="1" dirty="0" smtClean="0"/>
          </a:p>
        </p:txBody>
      </p:sp>
    </p:spTree>
    <p:extLst>
      <p:ext uri="{BB962C8B-B14F-4D97-AF65-F5344CB8AC3E}">
        <p14:creationId xmlns:p14="http://schemas.microsoft.com/office/powerpoint/2010/main" val="950757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6902" y="267494"/>
            <a:ext cx="8281391"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zh-TW" altLang="en-US" sz="2400" b="1" dirty="0" smtClean="0"/>
              <a:t>我們要利用這一段時間一齊來操練禁食禱告和其他敬虔的紀律</a:t>
            </a:r>
            <a:r>
              <a:rPr lang="en-US" altLang="zh-TW" sz="2400" b="1" dirty="0" smtClean="0"/>
              <a:t>, </a:t>
            </a:r>
            <a:r>
              <a:rPr lang="zh-TW" altLang="en-US" sz="2400" b="1" dirty="0" smtClean="0"/>
              <a:t>讓我們的心更加的接近神</a:t>
            </a:r>
            <a:r>
              <a:rPr lang="en-US" altLang="zh-TW" sz="2400" b="1" dirty="0" smtClean="0"/>
              <a:t>. </a:t>
            </a:r>
          </a:p>
          <a:p>
            <a:r>
              <a:rPr lang="en-US" altLang="zh-TW" sz="2400" b="1" dirty="0" smtClean="0"/>
              <a:t>We </a:t>
            </a:r>
            <a:r>
              <a:rPr lang="en-US" altLang="zh-TW" sz="2400" b="1" dirty="0" smtClean="0"/>
              <a:t>intend to</a:t>
            </a:r>
            <a:r>
              <a:rPr lang="en-US" altLang="zh-TW" sz="2400" b="1" dirty="0" smtClean="0"/>
              <a:t> </a:t>
            </a:r>
            <a:r>
              <a:rPr lang="en-US" altLang="zh-TW" sz="2400" b="1" dirty="0" smtClean="0"/>
              <a:t>use this period of time to practice fasting, prayer and other godly disciplines to bring our hearts closer to God</a:t>
            </a:r>
            <a:endParaRPr lang="zh-TW" altLang="en-US" sz="2400" b="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217761"/>
            <a:ext cx="285273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36" y="2001068"/>
            <a:ext cx="2700337"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2067693"/>
            <a:ext cx="1944687"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758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8208912"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zh-TW" sz="2400" b="1" dirty="0"/>
              <a:t>早點接受主</a:t>
            </a:r>
            <a:r>
              <a:rPr lang="en-US" altLang="zh-TW" sz="2400" b="1" dirty="0"/>
              <a:t>, </a:t>
            </a:r>
            <a:r>
              <a:rPr lang="zh-TW" altLang="zh-TW" sz="2400" b="1" dirty="0"/>
              <a:t>就可以早點為主耶穌的國度做工</a:t>
            </a:r>
            <a:r>
              <a:rPr lang="en-US" altLang="zh-TW" sz="2400" b="1" dirty="0"/>
              <a:t>, </a:t>
            </a:r>
            <a:r>
              <a:rPr lang="zh-TW" altLang="zh-TW" sz="2400" b="1" dirty="0"/>
              <a:t>那麼將來在基督的審判台前要因為你在世界上為主所做的事情</a:t>
            </a:r>
            <a:r>
              <a:rPr lang="en-US" altLang="zh-TW" sz="2400" b="1" dirty="0"/>
              <a:t>, </a:t>
            </a:r>
            <a:r>
              <a:rPr lang="zh-TW" altLang="zh-TW" sz="2400" b="1" dirty="0"/>
              <a:t>得到主特別的賞賜</a:t>
            </a:r>
            <a:r>
              <a:rPr lang="en-US" altLang="zh-TW" sz="2400" b="1" dirty="0"/>
              <a:t>. </a:t>
            </a:r>
            <a:r>
              <a:rPr lang="zh-TW" altLang="zh-TW" sz="2400" b="1" dirty="0"/>
              <a:t>這個賞賜</a:t>
            </a:r>
            <a:r>
              <a:rPr lang="en-US" altLang="zh-TW" sz="2400" b="1" dirty="0"/>
              <a:t>, </a:t>
            </a:r>
            <a:r>
              <a:rPr lang="zh-TW" altLang="zh-TW" sz="2400" b="1" dirty="0"/>
              <a:t>才是永恆的</a:t>
            </a:r>
            <a:r>
              <a:rPr lang="en-US" altLang="zh-TW" sz="2400" b="1" dirty="0"/>
              <a:t>, </a:t>
            </a:r>
            <a:r>
              <a:rPr lang="zh-TW" altLang="zh-TW" sz="2400" b="1" dirty="0"/>
              <a:t>才是真正屬於你的</a:t>
            </a:r>
            <a:r>
              <a:rPr lang="en-US" altLang="zh-TW" sz="2400" b="1" dirty="0" smtClean="0"/>
              <a:t>. </a:t>
            </a:r>
          </a:p>
          <a:p>
            <a:r>
              <a:rPr lang="en-US" altLang="zh-TW" sz="2400" b="1" dirty="0" smtClean="0"/>
              <a:t>If you accept the Lord early, you can work early </a:t>
            </a:r>
            <a:r>
              <a:rPr lang="en-US" altLang="zh-TW" sz="2400" b="1" dirty="0" smtClean="0"/>
              <a:t>for </a:t>
            </a:r>
            <a:r>
              <a:rPr lang="en-US" altLang="zh-TW" sz="2400" b="1" dirty="0" smtClean="0"/>
              <a:t>the kingdom of the Lord Jesus. Then you will receive a special reward from the Lord for what you do in the world in front of the judgment seat of Christ. This reward is eternal </a:t>
            </a:r>
            <a:r>
              <a:rPr lang="en-US" altLang="zh-TW" sz="2400" b="1" smtClean="0"/>
              <a:t>and </a:t>
            </a:r>
            <a:r>
              <a:rPr lang="en-US" altLang="zh-TW" sz="2400" b="1" smtClean="0"/>
              <a:t>truly </a:t>
            </a:r>
            <a:r>
              <a:rPr lang="en-US" altLang="zh-TW" sz="2400" b="1" dirty="0" smtClean="0"/>
              <a:t>belongs to you.</a:t>
            </a:r>
            <a:endParaRPr lang="zh-TW" altLang="zh-TW" sz="2400" b="1" dirty="0"/>
          </a:p>
        </p:txBody>
      </p:sp>
      <p:pic>
        <p:nvPicPr>
          <p:cNvPr id="276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3209553"/>
            <a:ext cx="2160240"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3110748"/>
            <a:ext cx="2338569" cy="175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226" y="3273338"/>
            <a:ext cx="28575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399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28100"/>
            <a:ext cx="1781578"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zh-TW" sz="2400" b="1" dirty="0"/>
              <a:t>Explanation:</a:t>
            </a:r>
            <a:endParaRPr lang="zh-TW" altLang="zh-TW" sz="2400" b="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330177"/>
            <a:ext cx="5184576" cy="373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544366" y="125219"/>
            <a:ext cx="5747471" cy="769441"/>
          </a:xfrm>
          <a:prstGeom prst="rect">
            <a:avLst/>
          </a:prstGeom>
        </p:spPr>
        <p:txBody>
          <a:bodyPr wrap="none">
            <a:spAutoFit/>
          </a:bodyPr>
          <a:lstStyle/>
          <a:p>
            <a:r>
              <a:rPr lang="zh-TW" altLang="en-US" sz="2200" b="1" dirty="0" smtClean="0"/>
              <a:t>這個是</a:t>
            </a:r>
            <a:r>
              <a:rPr lang="en-US" altLang="zh-TW" sz="2200" b="1" dirty="0" smtClean="0"/>
              <a:t>40</a:t>
            </a:r>
            <a:r>
              <a:rPr lang="zh-TW" altLang="en-US" sz="2200" b="1" dirty="0" smtClean="0"/>
              <a:t>天連鎖禱告的連接</a:t>
            </a:r>
            <a:endParaRPr lang="en-US" altLang="zh-TW" sz="2200" b="1" dirty="0" smtClean="0"/>
          </a:p>
          <a:p>
            <a:r>
              <a:rPr lang="en-US" altLang="zh-TW" sz="2200" b="1" dirty="0" smtClean="0"/>
              <a:t>This </a:t>
            </a:r>
            <a:r>
              <a:rPr lang="en-US" altLang="zh-TW" sz="2200" b="1" dirty="0"/>
              <a:t>is the link for our 40 days' fasting schedule.</a:t>
            </a:r>
            <a:endParaRPr lang="zh-TW" altLang="en-US" sz="2200" b="1" dirty="0"/>
          </a:p>
        </p:txBody>
      </p:sp>
      <p:sp>
        <p:nvSpPr>
          <p:cNvPr id="4" name="矩形 3"/>
          <p:cNvSpPr/>
          <p:nvPr/>
        </p:nvSpPr>
        <p:spPr>
          <a:xfrm>
            <a:off x="269776" y="894660"/>
            <a:ext cx="8406680" cy="646331"/>
          </a:xfrm>
          <a:prstGeom prst="rect">
            <a:avLst/>
          </a:prstGeom>
        </p:spPr>
        <p:txBody>
          <a:bodyPr wrap="square">
            <a:spAutoFit/>
          </a:bodyPr>
          <a:lstStyle/>
          <a:p>
            <a:r>
              <a:rPr lang="en-US" altLang="zh-TW" u="sng" dirty="0">
                <a:hlinkClick r:id="rId3"/>
              </a:rPr>
              <a:t>https://docs.google.com/spreadsheets/d/1OFD0OYdSL1t3se1BBfQoDOPeViYY7hBgD0THwUIXns8/edit#gid=0</a:t>
            </a:r>
            <a:r>
              <a:rPr lang="en-US" altLang="zh-TW" dirty="0"/>
              <a:t> </a:t>
            </a:r>
            <a:endParaRPr lang="zh-TW" altLang="en-US" dirty="0"/>
          </a:p>
        </p:txBody>
      </p:sp>
    </p:spTree>
    <p:extLst>
      <p:ext uri="{BB962C8B-B14F-4D97-AF65-F5344CB8AC3E}">
        <p14:creationId xmlns:p14="http://schemas.microsoft.com/office/powerpoint/2010/main" val="2773502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15566"/>
            <a:ext cx="8732979" cy="388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043608" y="411509"/>
            <a:ext cx="4204456" cy="430887"/>
          </a:xfrm>
          <a:prstGeom prst="rect">
            <a:avLst/>
          </a:prstGeom>
        </p:spPr>
        <p:txBody>
          <a:bodyPr wrap="square">
            <a:spAutoFit/>
          </a:bodyPr>
          <a:lstStyle/>
          <a:p>
            <a:r>
              <a:rPr lang="zh-TW" altLang="zh-TW" sz="2200" b="1" dirty="0"/>
              <a:t>教會的網頁</a:t>
            </a:r>
            <a:r>
              <a:rPr lang="en-US" altLang="zh-TW" sz="2200" b="1" dirty="0"/>
              <a:t> </a:t>
            </a:r>
            <a:r>
              <a:rPr lang="en-US" altLang="zh-TW" sz="2200" b="1" dirty="0" smtClean="0"/>
              <a:t>bolgpc.org  → News</a:t>
            </a:r>
            <a:endParaRPr lang="zh-TW" altLang="zh-TW" sz="2200" b="1" dirty="0"/>
          </a:p>
        </p:txBody>
      </p:sp>
      <p:sp>
        <p:nvSpPr>
          <p:cNvPr id="3" name="向右箭號 2"/>
          <p:cNvSpPr/>
          <p:nvPr/>
        </p:nvSpPr>
        <p:spPr>
          <a:xfrm>
            <a:off x="569318" y="2031690"/>
            <a:ext cx="288032"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3188653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058" y="2283718"/>
            <a:ext cx="496855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2400" b="1" dirty="0" smtClean="0"/>
              <a:t>"Repent, and believe in the Gospel." </a:t>
            </a:r>
          </a:p>
          <a:p>
            <a:r>
              <a:rPr lang="en-US" altLang="zh-TW" sz="2400" b="1" dirty="0"/>
              <a:t> </a:t>
            </a:r>
            <a:r>
              <a:rPr lang="en-US" altLang="zh-TW" sz="2400" b="1" dirty="0" smtClean="0"/>
              <a:t> </a:t>
            </a:r>
            <a:r>
              <a:rPr lang="zh-TW" altLang="en-US" sz="2400" b="1" dirty="0" smtClean="0"/>
              <a:t>你要悔改</a:t>
            </a:r>
            <a:r>
              <a:rPr lang="en-US" altLang="zh-TW" sz="2400" b="1" dirty="0" smtClean="0"/>
              <a:t>, </a:t>
            </a:r>
            <a:r>
              <a:rPr lang="zh-TW" altLang="en-US" sz="2400" b="1" dirty="0" smtClean="0"/>
              <a:t>接受福音</a:t>
            </a:r>
            <a:r>
              <a:rPr lang="en-US" altLang="zh-TW" sz="2400" b="1" dirty="0" smtClean="0"/>
              <a:t>.</a:t>
            </a:r>
            <a:endParaRPr lang="zh-TW" altLang="en-US" sz="2400" b="1" dirty="0"/>
          </a:p>
        </p:txBody>
      </p:sp>
      <p:sp>
        <p:nvSpPr>
          <p:cNvPr id="3" name="矩形 2"/>
          <p:cNvSpPr/>
          <p:nvPr/>
        </p:nvSpPr>
        <p:spPr>
          <a:xfrm>
            <a:off x="661849" y="3507854"/>
            <a:ext cx="799288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TW" dirty="0" smtClean="0"/>
              <a:t> </a:t>
            </a:r>
            <a:r>
              <a:rPr lang="en-US" altLang="zh-TW" sz="2400" b="1" dirty="0" smtClean="0"/>
              <a:t>"Remember that you are dust, and to dust you shall return." </a:t>
            </a:r>
          </a:p>
          <a:p>
            <a:r>
              <a:rPr lang="en-US" altLang="zh-TW" sz="2400" b="1" dirty="0"/>
              <a:t> </a:t>
            </a:r>
            <a:r>
              <a:rPr lang="en-US" altLang="zh-TW" sz="2400" b="1" dirty="0" smtClean="0"/>
              <a:t>  </a:t>
            </a:r>
            <a:r>
              <a:rPr lang="zh-TW" altLang="en-US" sz="2400" b="1" dirty="0" smtClean="0"/>
              <a:t>記得你是從塵土而來</a:t>
            </a:r>
            <a:r>
              <a:rPr lang="en-US" altLang="zh-TW" sz="2400" b="1" dirty="0" smtClean="0"/>
              <a:t>, </a:t>
            </a:r>
            <a:r>
              <a:rPr lang="zh-TW" altLang="en-US" sz="2400" b="1" dirty="0" smtClean="0"/>
              <a:t>仍要歸回塵土</a:t>
            </a:r>
            <a:r>
              <a:rPr lang="en-US" altLang="zh-TW" sz="2400" b="1" dirty="0" smtClean="0"/>
              <a:t>.</a:t>
            </a:r>
            <a:endParaRPr lang="zh-TW" altLang="en-US" sz="2400" b="1"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39502"/>
            <a:ext cx="346442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058" y="496664"/>
            <a:ext cx="3970235" cy="141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0097" y="1160840"/>
            <a:ext cx="6192688" cy="436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95536" y="714564"/>
            <a:ext cx="8424936"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smtClean="0">
                <a:solidFill>
                  <a:srgbClr val="FF0000"/>
                </a:solidFill>
              </a:rPr>
              <a:t>I. </a:t>
            </a:r>
            <a:r>
              <a:rPr lang="en-US" altLang="zh-TW" sz="2600" b="1" dirty="0" smtClean="0"/>
              <a:t>Remember that you are dust, and to dust you shall return.</a:t>
            </a:r>
          </a:p>
          <a:p>
            <a:r>
              <a:rPr lang="en-US" altLang="zh-TW" sz="2600" b="1" dirty="0" smtClean="0"/>
              <a:t>  </a:t>
            </a:r>
            <a:r>
              <a:rPr lang="zh-TW" altLang="en-US" sz="2600" b="1" dirty="0" smtClean="0"/>
              <a:t>記得你是從塵土而來</a:t>
            </a:r>
            <a:r>
              <a:rPr lang="en-US" altLang="zh-TW" sz="2600" b="1" dirty="0" smtClean="0"/>
              <a:t>, </a:t>
            </a:r>
            <a:r>
              <a:rPr lang="zh-TW" altLang="en-US" sz="2600" b="1" dirty="0" smtClean="0"/>
              <a:t>仍要歸回塵土</a:t>
            </a:r>
            <a:r>
              <a:rPr lang="en-US" altLang="zh-TW" sz="2600" b="1" dirty="0" smtClean="0"/>
              <a:t>.</a:t>
            </a:r>
            <a:endParaRPr lang="zh-TW" altLang="en-US" sz="2600" b="1" dirty="0"/>
          </a:p>
        </p:txBody>
      </p:sp>
    </p:spTree>
    <p:extLst>
      <p:ext uri="{BB962C8B-B14F-4D97-AF65-F5344CB8AC3E}">
        <p14:creationId xmlns:p14="http://schemas.microsoft.com/office/powerpoint/2010/main" val="1513143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1659172" cy="461665"/>
          </a:xfrm>
          <a:prstGeom prst="rect">
            <a:avLst/>
          </a:prstGeom>
        </p:spPr>
        <p:txBody>
          <a:bodyPr wrap="none">
            <a:spAutoFit/>
          </a:bodyPr>
          <a:lstStyle/>
          <a:p>
            <a:r>
              <a:rPr lang="en-US" altLang="zh-TW" sz="2400" b="1" u="sng" dirty="0" smtClean="0"/>
              <a:t>Illustration:</a:t>
            </a:r>
            <a:endParaRPr lang="zh-TW" altLang="en-US" sz="2400" b="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890588"/>
            <a:ext cx="4752975"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422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5575" y="550615"/>
            <a:ext cx="5562164" cy="461665"/>
          </a:xfrm>
          <a:prstGeom prst="rect">
            <a:avLst/>
          </a:prstGeom>
        </p:spPr>
        <p:txBody>
          <a:bodyPr wrap="none">
            <a:spAutoFit/>
          </a:bodyPr>
          <a:lstStyle/>
          <a:p>
            <a:r>
              <a:rPr lang="zh-TW" altLang="en-US" sz="2400" b="1" dirty="0" smtClean="0"/>
              <a:t>所羅門王</a:t>
            </a:r>
            <a:r>
              <a:rPr lang="en-US" altLang="zh-TW" sz="2400" b="1" dirty="0" smtClean="0"/>
              <a:t> </a:t>
            </a:r>
            <a:r>
              <a:rPr lang="zh-TW" altLang="en-US" sz="2400" b="1" dirty="0" smtClean="0"/>
              <a:t>他說過一句話</a:t>
            </a:r>
            <a:r>
              <a:rPr lang="en-US" altLang="zh-TW" sz="2400" b="1" dirty="0"/>
              <a:t>/</a:t>
            </a:r>
            <a:r>
              <a:rPr lang="en-US" altLang="zh-TW" sz="2400" b="1" dirty="0" smtClean="0"/>
              <a:t>King Roma said :</a:t>
            </a:r>
            <a:endParaRPr lang="zh-TW" altLang="en-US" sz="2400" b="1" dirty="0"/>
          </a:p>
        </p:txBody>
      </p:sp>
      <p:sp>
        <p:nvSpPr>
          <p:cNvPr id="4" name="矩形 3"/>
          <p:cNvSpPr/>
          <p:nvPr/>
        </p:nvSpPr>
        <p:spPr>
          <a:xfrm>
            <a:off x="507577" y="1563638"/>
            <a:ext cx="8384901" cy="1938992"/>
          </a:xfrm>
          <a:prstGeom prst="rect">
            <a:avLst/>
          </a:prstGeom>
        </p:spPr>
        <p:txBody>
          <a:bodyPr wrap="square">
            <a:spAutoFit/>
          </a:bodyPr>
          <a:lstStyle/>
          <a:p>
            <a:r>
              <a:rPr lang="en-US" altLang="zh-TW" sz="2400" b="1" baseline="30000" dirty="0"/>
              <a:t>15</a:t>
            </a:r>
            <a:r>
              <a:rPr lang="zh-TW" altLang="zh-TW" sz="2400" b="1" dirty="0"/>
              <a:t>他怎樣從母胎赤身而來，也必照樣赤身而去；他所勞碌得來的，手中分毫不能帶去。【傳</a:t>
            </a:r>
            <a:r>
              <a:rPr lang="en-US" altLang="zh-TW" sz="2400" b="1" dirty="0"/>
              <a:t> 5:15</a:t>
            </a:r>
            <a:r>
              <a:rPr lang="zh-TW" altLang="zh-TW" sz="2400" b="1" dirty="0"/>
              <a:t>】</a:t>
            </a:r>
            <a:r>
              <a:rPr lang="en-US" altLang="zh-TW" sz="2400" b="1" dirty="0"/>
              <a:t/>
            </a:r>
            <a:br>
              <a:rPr lang="en-US" altLang="zh-TW" sz="2400" b="1" dirty="0"/>
            </a:br>
            <a:r>
              <a:rPr lang="en-US" altLang="zh-TW" sz="2400" b="1" baseline="30000" dirty="0"/>
              <a:t>15</a:t>
            </a:r>
            <a:r>
              <a:rPr lang="en-US" altLang="zh-TW" sz="2400" b="1" dirty="0"/>
              <a:t>As he came from his mother's womb he shall go again, naked as he came, and shall take nothing for his toil that he may carry away in his hand. </a:t>
            </a:r>
            <a:r>
              <a:rPr lang="zh-TW" altLang="zh-TW" sz="2400" b="1" dirty="0"/>
              <a:t>【</a:t>
            </a:r>
            <a:r>
              <a:rPr lang="en-US" altLang="zh-TW" sz="2400" b="1" dirty="0"/>
              <a:t>Eccl 5:15</a:t>
            </a:r>
            <a:r>
              <a:rPr lang="zh-TW" altLang="zh-TW" sz="2400" b="1" dirty="0" smtClean="0"/>
              <a:t>】</a:t>
            </a:r>
            <a:endParaRPr lang="zh-TW" altLang="zh-TW" sz="2400" b="1" dirty="0"/>
          </a:p>
        </p:txBody>
      </p:sp>
    </p:spTree>
    <p:extLst>
      <p:ext uri="{BB962C8B-B14F-4D97-AF65-F5344CB8AC3E}">
        <p14:creationId xmlns:p14="http://schemas.microsoft.com/office/powerpoint/2010/main" val="4138440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2790</Words>
  <Application>Microsoft Office PowerPoint</Application>
  <PresentationFormat>On-screen Show (16:9)</PresentationFormat>
  <Paragraphs>91</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新細明體</vt:lpstr>
      <vt:lpstr>Arial</vt:lpstr>
      <vt:lpstr>Calibri</vt:lpstr>
      <vt:lpstr>Wingdings</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BOLGPC Church</cp:lastModifiedBy>
  <cp:revision>26</cp:revision>
  <dcterms:created xsi:type="dcterms:W3CDTF">2021-02-20T03:10:02Z</dcterms:created>
  <dcterms:modified xsi:type="dcterms:W3CDTF">2021-02-20T19:20:38Z</dcterms:modified>
</cp:coreProperties>
</file>