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8" r:id="rId6"/>
    <p:sldId id="261" r:id="rId7"/>
    <p:sldId id="262" r:id="rId8"/>
    <p:sldId id="263" r:id="rId9"/>
    <p:sldId id="264" r:id="rId10"/>
    <p:sldId id="279" r:id="rId11"/>
    <p:sldId id="265" r:id="rId12"/>
    <p:sldId id="266" r:id="rId13"/>
    <p:sldId id="267" r:id="rId14"/>
    <p:sldId id="268" r:id="rId15"/>
    <p:sldId id="269" r:id="rId16"/>
    <p:sldId id="272" r:id="rId17"/>
    <p:sldId id="273" r:id="rId18"/>
    <p:sldId id="275" r:id="rId19"/>
    <p:sldId id="280" r:id="rId20"/>
    <p:sldId id="276" r:id="rId21"/>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110" d="100"/>
          <a:sy n="110" d="100"/>
        </p:scale>
        <p:origin x="634"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85977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221183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91804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8220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21924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346776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247105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129288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212161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422788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C3E01CC-B2C3-4741-A44C-B0A30A4F7EA2}" type="datetimeFigureOut">
              <a:rPr lang="zh-TW" altLang="en-US" smtClean="0"/>
              <a:t>2021/2/27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90091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3E01CC-B2C3-4741-A44C-B0A30A4F7EA2}" type="datetimeFigureOut">
              <a:rPr lang="zh-TW" altLang="en-US" smtClean="0"/>
              <a:t>2021/2/27</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36CE7DD-F13A-4FE5-A769-3047F14E2DA3}" type="slidenum">
              <a:rPr lang="zh-TW" altLang="en-US" smtClean="0"/>
              <a:t>‹#›</a:t>
            </a:fld>
            <a:endParaRPr lang="zh-TW" altLang="en-US"/>
          </a:p>
        </p:txBody>
      </p:sp>
    </p:spTree>
    <p:extLst>
      <p:ext uri="{BB962C8B-B14F-4D97-AF65-F5344CB8AC3E}">
        <p14:creationId xmlns:p14="http://schemas.microsoft.com/office/powerpoint/2010/main" val="332149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967" y="-7218"/>
            <a:ext cx="918296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591690" y="987574"/>
            <a:ext cx="3921651" cy="1938992"/>
          </a:xfrm>
          <a:prstGeom prst="rect">
            <a:avLst/>
          </a:prstGeom>
        </p:spPr>
        <p:txBody>
          <a:bodyPr wrap="none">
            <a:spAutoFit/>
          </a:bodyPr>
          <a:lstStyle/>
          <a:p>
            <a:r>
              <a:rPr lang="en-US" altLang="zh-TW" sz="6000" b="1" dirty="0" smtClean="0"/>
              <a:t>Fast &amp; Pray </a:t>
            </a:r>
          </a:p>
          <a:p>
            <a:r>
              <a:rPr lang="en-US" altLang="zh-TW" sz="6000" b="1" dirty="0"/>
              <a:t> </a:t>
            </a:r>
            <a:r>
              <a:rPr lang="zh-TW" altLang="en-US" sz="6000" b="1" dirty="0" smtClean="0"/>
              <a:t>禁食禱告</a:t>
            </a:r>
            <a:endParaRPr lang="zh-TW" altLang="en-US" sz="6000" b="1" dirty="0"/>
          </a:p>
        </p:txBody>
      </p:sp>
      <p:sp>
        <p:nvSpPr>
          <p:cNvPr id="3" name="矩形 2"/>
          <p:cNvSpPr/>
          <p:nvPr/>
        </p:nvSpPr>
        <p:spPr>
          <a:xfrm>
            <a:off x="2993088" y="3640037"/>
            <a:ext cx="3118856" cy="646331"/>
          </a:xfrm>
          <a:prstGeom prst="rect">
            <a:avLst/>
          </a:prstGeom>
        </p:spPr>
        <p:txBody>
          <a:bodyPr wrap="square">
            <a:spAutoFit/>
          </a:bodyPr>
          <a:lstStyle/>
          <a:p>
            <a:r>
              <a:rPr lang="en-US" altLang="zh-TW" b="1" dirty="0" smtClean="0"/>
              <a:t>2/28/2021 Rev</a:t>
            </a:r>
            <a:r>
              <a:rPr lang="en-US" altLang="zh-TW" b="1" dirty="0"/>
              <a:t>. Joseph Chang</a:t>
            </a:r>
          </a:p>
          <a:p>
            <a:r>
              <a:rPr lang="en-US" altLang="zh-TW" b="1" dirty="0"/>
              <a:t>BOLGPC </a:t>
            </a:r>
            <a:r>
              <a:rPr lang="zh-TW" altLang="en-US" b="1" dirty="0"/>
              <a:t>爾灣大公園靈糧堂</a:t>
            </a:r>
          </a:p>
        </p:txBody>
      </p:sp>
    </p:spTree>
    <p:extLst>
      <p:ext uri="{BB962C8B-B14F-4D97-AF65-F5344CB8AC3E}">
        <p14:creationId xmlns:p14="http://schemas.microsoft.com/office/powerpoint/2010/main" val="4039668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926257"/>
            <a:ext cx="8136904" cy="2677656"/>
          </a:xfrm>
          <a:prstGeom prst="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sz="2400" b="1" dirty="0" smtClean="0">
                <a:solidFill>
                  <a:srgbClr val="FF0000"/>
                </a:solidFill>
                <a:sym typeface="Wingdings"/>
              </a:rPr>
              <a:t></a:t>
            </a:r>
            <a:r>
              <a:rPr lang="zh-TW" altLang="en-US" sz="2400" b="1" dirty="0" smtClean="0"/>
              <a:t>當你的態度是為了要更親近神</a:t>
            </a:r>
            <a:r>
              <a:rPr lang="en-US" altLang="zh-TW" sz="2400" b="1" dirty="0" smtClean="0"/>
              <a:t>, </a:t>
            </a:r>
            <a:r>
              <a:rPr lang="zh-TW" altLang="en-US" sz="2400" b="1" dirty="0" smtClean="0"/>
              <a:t>更討神的喜悅的時候</a:t>
            </a:r>
            <a:r>
              <a:rPr lang="en-US" altLang="zh-TW" sz="2400" b="1" dirty="0" smtClean="0"/>
              <a:t>, </a:t>
            </a:r>
            <a:r>
              <a:rPr lang="zh-TW" altLang="en-US" sz="2400" b="1" dirty="0" smtClean="0"/>
              <a:t>你的</a:t>
            </a:r>
            <a:endParaRPr lang="en-US" altLang="zh-TW" sz="2400" b="1" dirty="0" smtClean="0"/>
          </a:p>
          <a:p>
            <a:r>
              <a:rPr lang="en-US" altLang="zh-TW" sz="2400" b="1" dirty="0"/>
              <a:t> </a:t>
            </a:r>
            <a:r>
              <a:rPr lang="en-US" altLang="zh-TW" sz="2400" b="1" dirty="0" smtClean="0"/>
              <a:t>   </a:t>
            </a:r>
            <a:r>
              <a:rPr lang="zh-TW" altLang="en-US" sz="2400" b="1" dirty="0" smtClean="0"/>
              <a:t>禁食禱告當然蒙神垂聽</a:t>
            </a:r>
            <a:r>
              <a:rPr lang="en-US" altLang="zh-TW" sz="2400" b="1" dirty="0" smtClean="0"/>
              <a:t>.</a:t>
            </a:r>
            <a:r>
              <a:rPr lang="zh-TW" altLang="en-US" sz="2400" b="1" dirty="0" smtClean="0"/>
              <a:t>你還會成為別人的祝福</a:t>
            </a:r>
            <a:r>
              <a:rPr lang="en-US" altLang="zh-TW" sz="2400" b="1" dirty="0" smtClean="0"/>
              <a:t>, </a:t>
            </a:r>
            <a:r>
              <a:rPr lang="zh-TW" altLang="en-US" sz="2400" b="1" dirty="0" smtClean="0"/>
              <a:t>社會中的</a:t>
            </a:r>
            <a:endParaRPr lang="en-US" altLang="zh-TW" sz="2400" b="1" dirty="0" smtClean="0"/>
          </a:p>
          <a:p>
            <a:r>
              <a:rPr lang="en-US" altLang="zh-TW" sz="2400" b="1" dirty="0"/>
              <a:t> </a:t>
            </a:r>
            <a:r>
              <a:rPr lang="en-US" altLang="zh-TW" sz="2400" b="1" dirty="0" smtClean="0"/>
              <a:t>   </a:t>
            </a:r>
            <a:r>
              <a:rPr lang="zh-TW" altLang="en-US" sz="2400" b="1" dirty="0" smtClean="0"/>
              <a:t>堵住破口的人</a:t>
            </a:r>
            <a:r>
              <a:rPr lang="en-US" altLang="zh-TW" sz="2400" b="1" dirty="0" smtClean="0"/>
              <a:t>. </a:t>
            </a:r>
          </a:p>
          <a:p>
            <a:r>
              <a:rPr lang="en-US" altLang="zh-TW" sz="2400" b="1" dirty="0" smtClean="0"/>
              <a:t>    When your attitude is to get closer to God and to please God </a:t>
            </a:r>
          </a:p>
          <a:p>
            <a:r>
              <a:rPr lang="en-US" altLang="zh-TW" sz="2400" b="1" dirty="0"/>
              <a:t> </a:t>
            </a:r>
            <a:r>
              <a:rPr lang="en-US" altLang="zh-TW" sz="2400" b="1" dirty="0" smtClean="0"/>
              <a:t>   more, your fasting and prayer will certainly be heard by God.</a:t>
            </a:r>
          </a:p>
          <a:p>
            <a:r>
              <a:rPr lang="en-US" altLang="zh-TW" sz="2400" b="1" dirty="0"/>
              <a:t> </a:t>
            </a:r>
            <a:r>
              <a:rPr lang="en-US" altLang="zh-TW" sz="2400" b="1" dirty="0" smtClean="0"/>
              <a:t>   You will also be a blessing to others, and the repairer of the </a:t>
            </a:r>
          </a:p>
          <a:p>
            <a:r>
              <a:rPr lang="en-US" altLang="zh-TW" sz="2400" b="1" dirty="0"/>
              <a:t> </a:t>
            </a:r>
            <a:r>
              <a:rPr lang="en-US" altLang="zh-TW" sz="2400" b="1" dirty="0" smtClean="0"/>
              <a:t>   breach </a:t>
            </a:r>
            <a:r>
              <a:rPr lang="en-US" altLang="zh-TW" sz="2400" b="1" smtClean="0"/>
              <a:t>in your society</a:t>
            </a:r>
            <a:r>
              <a:rPr lang="en-US" altLang="zh-TW" sz="2400" b="1" dirty="0" smtClean="0"/>
              <a:t>.</a:t>
            </a:r>
            <a:endParaRPr lang="zh-TW" altLang="en-US" sz="2400" b="1" dirty="0"/>
          </a:p>
        </p:txBody>
      </p:sp>
    </p:spTree>
    <p:extLst>
      <p:ext uri="{BB962C8B-B14F-4D97-AF65-F5344CB8AC3E}">
        <p14:creationId xmlns:p14="http://schemas.microsoft.com/office/powerpoint/2010/main" val="2447948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0665" y="627534"/>
            <a:ext cx="6189387" cy="49244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600" b="1" dirty="0">
                <a:solidFill>
                  <a:srgbClr val="FF0000"/>
                </a:solidFill>
              </a:rPr>
              <a:t>II. </a:t>
            </a:r>
            <a:r>
              <a:rPr lang="en-US" altLang="zh-TW" sz="2600" b="1" dirty="0"/>
              <a:t>The target of your fast: </a:t>
            </a:r>
            <a:r>
              <a:rPr lang="zh-TW" altLang="zh-TW" sz="2600" b="1" dirty="0"/>
              <a:t>禁食禱告的對象</a:t>
            </a:r>
            <a:r>
              <a:rPr lang="en-US" altLang="zh-TW" sz="2600" b="1" dirty="0"/>
              <a:t>:</a:t>
            </a:r>
            <a:endParaRPr lang="zh-TW" altLang="zh-TW" sz="2600"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63638"/>
            <a:ext cx="5296006" cy="334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82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267494"/>
            <a:ext cx="8568952" cy="4524315"/>
          </a:xfrm>
          <a:prstGeom prst="rect">
            <a:avLst/>
          </a:prstGeom>
        </p:spPr>
        <p:txBody>
          <a:bodyPr wrap="square">
            <a:spAutoFit/>
          </a:bodyPr>
          <a:lstStyle/>
          <a:p>
            <a:r>
              <a:rPr lang="en-US" altLang="zh-TW" sz="2400" b="1" baseline="30000" dirty="0"/>
              <a:t>16</a:t>
            </a:r>
            <a:r>
              <a:rPr lang="zh-TW" altLang="zh-TW" sz="2400" b="1" dirty="0"/>
              <a:t>你們禁食的時候，不可像那假冒為善的人，臉上帶著愁容；因為他們把臉弄得難看，故意叫人看出他們是禁食。我實在告訴你們，他們已經得了他們的賞賜。</a:t>
            </a:r>
            <a:r>
              <a:rPr lang="en-US" altLang="zh-TW" sz="2400" b="1" baseline="30000" dirty="0"/>
              <a:t>17</a:t>
            </a:r>
            <a:r>
              <a:rPr lang="zh-TW" altLang="zh-TW" sz="2400" b="1" dirty="0"/>
              <a:t>你禁食的時候，要梳頭洗臉，</a:t>
            </a:r>
            <a:r>
              <a:rPr lang="en-US" altLang="zh-TW" sz="2400" b="1" baseline="30000" dirty="0"/>
              <a:t>18</a:t>
            </a:r>
            <a:r>
              <a:rPr lang="zh-TW" altLang="zh-TW" sz="2400" b="1" dirty="0"/>
              <a:t>不叫人看出你禁食來，只叫你暗中的父看見；你父在暗中察看，必然報答你。【太</a:t>
            </a:r>
            <a:r>
              <a:rPr lang="en-US" altLang="zh-TW" sz="2400" b="1" dirty="0"/>
              <a:t> 6:16~18</a:t>
            </a:r>
            <a:r>
              <a:rPr lang="zh-TW" altLang="zh-TW" sz="2400" b="1" dirty="0"/>
              <a:t>】</a:t>
            </a:r>
            <a:r>
              <a:rPr lang="en-US" altLang="zh-TW" sz="2400" b="1" dirty="0"/>
              <a:t/>
            </a:r>
            <a:br>
              <a:rPr lang="en-US" altLang="zh-TW" sz="2400" b="1" dirty="0"/>
            </a:br>
            <a:r>
              <a:rPr lang="en-US" altLang="zh-TW" sz="2400" b="1" baseline="30000" dirty="0"/>
              <a:t>16</a:t>
            </a:r>
            <a:r>
              <a:rPr lang="en-US" altLang="zh-TW" sz="2400" b="1" dirty="0"/>
              <a:t>""And when you fast, do not look gloomy like the hypocrites, for they disfigure their faces that their fasting may be seen by others. Truly, I say to you, they have received their reward." </a:t>
            </a:r>
            <a:r>
              <a:rPr lang="en-US" altLang="zh-TW" sz="2400" b="1" baseline="30000" dirty="0"/>
              <a:t>17</a:t>
            </a:r>
            <a:r>
              <a:rPr lang="en-US" altLang="zh-TW" sz="2400" b="1" dirty="0"/>
              <a:t>"But when you fast, anoint your head and wash your face," </a:t>
            </a:r>
            <a:r>
              <a:rPr lang="en-US" altLang="zh-TW" sz="2400" b="1" baseline="30000" dirty="0"/>
              <a:t>18</a:t>
            </a:r>
            <a:r>
              <a:rPr lang="en-US" altLang="zh-TW" sz="2400" b="1" dirty="0"/>
              <a:t>"that your fasting may not be seen by others but by your Father who is in secret. And your Father who sees in secret will reward you. " </a:t>
            </a:r>
            <a:r>
              <a:rPr lang="zh-TW" altLang="zh-TW" sz="2400" b="1" dirty="0"/>
              <a:t>【</a:t>
            </a:r>
            <a:r>
              <a:rPr lang="en-US" altLang="zh-TW" sz="2400" b="1" dirty="0"/>
              <a:t>Matt 6:16~18</a:t>
            </a:r>
            <a:r>
              <a:rPr lang="zh-TW" altLang="zh-TW" sz="2400" b="1" dirty="0"/>
              <a:t>】</a:t>
            </a:r>
          </a:p>
        </p:txBody>
      </p:sp>
    </p:spTree>
    <p:extLst>
      <p:ext uri="{BB962C8B-B14F-4D97-AF65-F5344CB8AC3E}">
        <p14:creationId xmlns:p14="http://schemas.microsoft.com/office/powerpoint/2010/main" val="2716994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339502"/>
            <a:ext cx="1883593" cy="461665"/>
          </a:xfrm>
          <a:prstGeom prst="rect">
            <a:avLst/>
          </a:prstGeom>
        </p:spPr>
        <p:txBody>
          <a:bodyPr wrap="none">
            <a:spAutoFit/>
          </a:bodyPr>
          <a:lstStyle/>
          <a:p>
            <a:r>
              <a:rPr lang="en-US" altLang="zh-TW" sz="2400" b="1" u="sng" dirty="0"/>
              <a:t>Illustration 2:</a:t>
            </a:r>
            <a:endParaRPr lang="zh-TW" altLang="zh-TW" sz="2400" b="1" u="sng" dirty="0"/>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537"/>
          <a:stretch/>
        </p:blipFill>
        <p:spPr bwMode="auto">
          <a:xfrm>
            <a:off x="3273524" y="1399330"/>
            <a:ext cx="3240360" cy="312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7574"/>
            <a:ext cx="2949996" cy="29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838"/>
          <a:stretch/>
        </p:blipFill>
        <p:spPr bwMode="auto">
          <a:xfrm>
            <a:off x="6012160" y="1789830"/>
            <a:ext cx="2802906" cy="272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921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67494"/>
            <a:ext cx="6624736" cy="8925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600" b="1" dirty="0">
                <a:solidFill>
                  <a:srgbClr val="FF0000"/>
                </a:solidFill>
              </a:rPr>
              <a:t>III. </a:t>
            </a:r>
            <a:r>
              <a:rPr lang="en-US" altLang="zh-TW" sz="2600" b="1" dirty="0"/>
              <a:t>There will be spiritual battle during fasting</a:t>
            </a:r>
            <a:r>
              <a:rPr lang="en-US" altLang="zh-TW" sz="2600" b="1" dirty="0" smtClean="0"/>
              <a:t>.</a:t>
            </a:r>
          </a:p>
          <a:p>
            <a:r>
              <a:rPr lang="en-US" altLang="zh-TW" sz="2600" b="1" dirty="0"/>
              <a:t> </a:t>
            </a:r>
            <a:r>
              <a:rPr lang="en-US" altLang="zh-TW" sz="2600" b="1" dirty="0" smtClean="0"/>
              <a:t>     </a:t>
            </a:r>
            <a:r>
              <a:rPr lang="zh-TW" altLang="zh-TW" sz="2600" b="1" dirty="0"/>
              <a:t>禁食禱告的時候一定會有屬靈的爭戰</a:t>
            </a:r>
            <a:r>
              <a:rPr lang="en-US" altLang="zh-TW" sz="2600" b="1" dirty="0"/>
              <a:t>.</a:t>
            </a:r>
            <a:endParaRPr lang="zh-TW" altLang="zh-TW" sz="2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877168"/>
            <a:ext cx="4473089" cy="25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45940"/>
            <a:ext cx="3600400" cy="254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23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5486"/>
            <a:ext cx="8712968" cy="4693593"/>
          </a:xfrm>
          <a:prstGeom prst="rect">
            <a:avLst/>
          </a:prstGeom>
        </p:spPr>
        <p:txBody>
          <a:bodyPr wrap="square">
            <a:spAutoFit/>
          </a:bodyPr>
          <a:lstStyle/>
          <a:p>
            <a:r>
              <a:rPr lang="en-US" altLang="zh-TW" sz="2300" b="1" baseline="30000" dirty="0"/>
              <a:t>9</a:t>
            </a:r>
            <a:r>
              <a:rPr lang="zh-TW" altLang="zh-TW" sz="2300" b="1" dirty="0"/>
              <a:t>那時，耶穌從加利利的拿撒勒來，在約但河裡受了約翰的洗。</a:t>
            </a:r>
            <a:r>
              <a:rPr lang="en-US" altLang="zh-TW" sz="2300" b="1" baseline="30000" dirty="0"/>
              <a:t>10</a:t>
            </a:r>
            <a:r>
              <a:rPr lang="zh-TW" altLang="zh-TW" sz="2300" b="1" dirty="0"/>
              <a:t>他從水裡一上來，就看見天裂開了，聖靈彷彿鴿子，降在他身上。</a:t>
            </a:r>
            <a:r>
              <a:rPr lang="en-US" altLang="zh-TW" sz="2300" b="1" baseline="30000" dirty="0"/>
              <a:t>11</a:t>
            </a:r>
            <a:r>
              <a:rPr lang="zh-TW" altLang="zh-TW" sz="2300" b="1" dirty="0"/>
              <a:t>又有聲音從天上來，說：你是我的愛子，我喜悅你。</a:t>
            </a:r>
            <a:r>
              <a:rPr lang="en-US" altLang="zh-TW" sz="2300" b="1" baseline="30000" dirty="0"/>
              <a:t>12</a:t>
            </a:r>
            <a:r>
              <a:rPr lang="zh-TW" altLang="zh-TW" sz="2300" b="1" dirty="0"/>
              <a:t>聖靈就把耶穌催到曠野裡去。</a:t>
            </a:r>
            <a:r>
              <a:rPr lang="en-US" altLang="zh-TW" sz="2300" b="1" baseline="30000" dirty="0"/>
              <a:t>13</a:t>
            </a:r>
            <a:r>
              <a:rPr lang="zh-TW" altLang="zh-TW" sz="2300" b="1" dirty="0"/>
              <a:t>他在曠野四十天，受撒但的試探，並與野獸同在一處，且有天使來伺候他。【可</a:t>
            </a:r>
            <a:r>
              <a:rPr lang="en-US" altLang="zh-TW" sz="2300" b="1" dirty="0"/>
              <a:t> 1:9~13</a:t>
            </a:r>
            <a:r>
              <a:rPr lang="zh-TW" altLang="zh-TW" sz="2300" b="1" dirty="0"/>
              <a:t>】</a:t>
            </a:r>
            <a:r>
              <a:rPr lang="en-US" altLang="zh-TW" sz="2300" b="1" dirty="0"/>
              <a:t/>
            </a:r>
            <a:br>
              <a:rPr lang="en-US" altLang="zh-TW" sz="2300" b="1" dirty="0"/>
            </a:br>
            <a:r>
              <a:rPr lang="en-US" altLang="zh-TW" sz="2300" b="1" baseline="30000" dirty="0"/>
              <a:t>9</a:t>
            </a:r>
            <a:r>
              <a:rPr lang="en-US" altLang="zh-TW" sz="2300" b="1" dirty="0"/>
              <a:t>In those days Jesus came from Nazareth of Galilee and was baptized by John in the Jordan. </a:t>
            </a:r>
            <a:r>
              <a:rPr lang="en-US" altLang="zh-TW" sz="2300" b="1" baseline="30000" dirty="0"/>
              <a:t>10</a:t>
            </a:r>
            <a:r>
              <a:rPr lang="en-US" altLang="zh-TW" sz="2300" b="1" dirty="0"/>
              <a:t>And when he came up out of the water, immediately he saw the heavens opening and the Spirit descending on him like a dove. </a:t>
            </a:r>
            <a:r>
              <a:rPr lang="en-US" altLang="zh-TW" sz="2300" b="1" baseline="30000" dirty="0"/>
              <a:t>11</a:t>
            </a:r>
            <a:r>
              <a:rPr lang="en-US" altLang="zh-TW" sz="2300" b="1" dirty="0"/>
              <a:t>And a voice came from heaven, "You are my beloved Son; with you I am well pleased." </a:t>
            </a:r>
            <a:r>
              <a:rPr lang="en-US" altLang="zh-TW" sz="2300" b="1" baseline="30000" dirty="0"/>
              <a:t>12</a:t>
            </a:r>
            <a:r>
              <a:rPr lang="en-US" altLang="zh-TW" sz="2300" b="1" dirty="0"/>
              <a:t>The Spirit immediately drove him out into the wilderness. </a:t>
            </a:r>
            <a:r>
              <a:rPr lang="en-US" altLang="zh-TW" sz="2300" b="1" baseline="30000" dirty="0"/>
              <a:t>13</a:t>
            </a:r>
            <a:r>
              <a:rPr lang="en-US" altLang="zh-TW" sz="2300" b="1" dirty="0"/>
              <a:t>And he was in the wilderness forty days, being tempted by Satan. And he was with the wild animals, and the angels were ministering to him. </a:t>
            </a:r>
            <a:r>
              <a:rPr lang="zh-TW" altLang="zh-TW" sz="2300" b="1" dirty="0"/>
              <a:t>【</a:t>
            </a:r>
            <a:r>
              <a:rPr lang="en-US" altLang="zh-TW" sz="2300" b="1" dirty="0"/>
              <a:t>Mark 1:9~13</a:t>
            </a:r>
            <a:r>
              <a:rPr lang="zh-TW" altLang="zh-TW" sz="2300" b="1" dirty="0"/>
              <a:t>】</a:t>
            </a:r>
          </a:p>
        </p:txBody>
      </p:sp>
    </p:spTree>
    <p:extLst>
      <p:ext uri="{BB962C8B-B14F-4D97-AF65-F5344CB8AC3E}">
        <p14:creationId xmlns:p14="http://schemas.microsoft.com/office/powerpoint/2010/main" val="1509712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27769"/>
            <a:ext cx="1883593" cy="461665"/>
          </a:xfrm>
          <a:prstGeom prst="rect">
            <a:avLst/>
          </a:prstGeom>
        </p:spPr>
        <p:txBody>
          <a:bodyPr wrap="none">
            <a:spAutoFit/>
          </a:bodyPr>
          <a:lstStyle/>
          <a:p>
            <a:r>
              <a:rPr lang="en-US" altLang="zh-TW" sz="2400" b="1" u="sng" dirty="0" smtClean="0"/>
              <a:t>Illustration 3:</a:t>
            </a:r>
            <a:endParaRPr lang="zh-TW" altLang="en-US" sz="2400" b="1" u="sn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7614"/>
            <a:ext cx="417756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28279"/>
            <a:ext cx="3862460" cy="257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15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220" y="411510"/>
            <a:ext cx="799288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400" b="1" dirty="0">
                <a:solidFill>
                  <a:srgbClr val="FF0000"/>
                </a:solidFill>
              </a:rPr>
              <a:t>IV. </a:t>
            </a:r>
            <a:r>
              <a:rPr lang="en-US" altLang="zh-TW" sz="2400" b="1" dirty="0"/>
              <a:t>Fasting is to force us </a:t>
            </a:r>
            <a:r>
              <a:rPr lang="en-US" altLang="zh-TW" sz="2400" b="1" dirty="0" smtClean="0"/>
              <a:t>to look </a:t>
            </a:r>
            <a:r>
              <a:rPr lang="en-US" altLang="zh-TW" sz="2400" b="1" dirty="0"/>
              <a:t>away from the temporary </a:t>
            </a:r>
            <a:r>
              <a:rPr lang="en-US" altLang="zh-TW" sz="2400" b="1" dirty="0" smtClean="0"/>
              <a:t>things </a:t>
            </a:r>
            <a:r>
              <a:rPr lang="en-US" altLang="zh-TW" sz="2400" b="1" dirty="0"/>
              <a:t>and </a:t>
            </a:r>
            <a:r>
              <a:rPr lang="en-US" altLang="zh-TW" sz="2400" b="1" dirty="0" smtClean="0"/>
              <a:t>to look </a:t>
            </a:r>
            <a:r>
              <a:rPr lang="en-US" altLang="zh-TW" sz="2400" b="1" dirty="0"/>
              <a:t>into the eternal things. </a:t>
            </a:r>
            <a:endParaRPr lang="en-US" altLang="zh-TW" sz="2400" b="1" dirty="0" smtClean="0"/>
          </a:p>
          <a:p>
            <a:r>
              <a:rPr lang="en-US" altLang="zh-TW" sz="2400" b="1" dirty="0"/>
              <a:t> </a:t>
            </a:r>
            <a:r>
              <a:rPr lang="en-US" altLang="zh-TW" sz="2400" b="1" dirty="0" smtClean="0"/>
              <a:t>    </a:t>
            </a:r>
            <a:r>
              <a:rPr lang="zh-TW" altLang="zh-TW" sz="2400" b="1" dirty="0" smtClean="0"/>
              <a:t>禁食</a:t>
            </a:r>
            <a:r>
              <a:rPr lang="zh-TW" altLang="zh-TW" sz="2400" b="1" dirty="0"/>
              <a:t>時候</a:t>
            </a:r>
            <a:r>
              <a:rPr lang="en-US" altLang="zh-TW" sz="2400" b="1" dirty="0"/>
              <a:t>, </a:t>
            </a:r>
            <a:r>
              <a:rPr lang="zh-TW" altLang="zh-TW" sz="2400" b="1" dirty="0"/>
              <a:t>會強迫我們把眼光從暫時的事務上移開</a:t>
            </a:r>
            <a:r>
              <a:rPr lang="en-US" altLang="zh-TW" sz="2400" b="1" dirty="0"/>
              <a:t>, </a:t>
            </a:r>
            <a:r>
              <a:rPr lang="zh-TW" altLang="zh-TW" sz="2400" b="1" dirty="0"/>
              <a:t>讓</a:t>
            </a:r>
            <a:r>
              <a:rPr lang="zh-TW" altLang="zh-TW" sz="2400" b="1" dirty="0" smtClean="0"/>
              <a:t>我</a:t>
            </a:r>
            <a:endParaRPr lang="en-US" altLang="zh-TW" sz="2400" b="1" dirty="0" smtClean="0"/>
          </a:p>
          <a:p>
            <a:r>
              <a:rPr lang="en-US" altLang="zh-TW" sz="2400" b="1" dirty="0"/>
              <a:t> </a:t>
            </a:r>
            <a:r>
              <a:rPr lang="en-US" altLang="zh-TW" sz="2400" b="1" dirty="0" smtClean="0"/>
              <a:t>    </a:t>
            </a:r>
            <a:r>
              <a:rPr lang="zh-TW" altLang="zh-TW" sz="2400" b="1" dirty="0" smtClean="0"/>
              <a:t>們</a:t>
            </a:r>
            <a:r>
              <a:rPr lang="zh-TW" altLang="zh-TW" sz="2400" b="1" dirty="0"/>
              <a:t>有機會思想永恆的事</a:t>
            </a:r>
            <a:r>
              <a:rPr lang="zh-TW" altLang="zh-TW" sz="2400" b="1" dirty="0" smtClean="0"/>
              <a:t>物</a:t>
            </a:r>
            <a:r>
              <a:rPr lang="en-US" altLang="zh-TW" sz="2400" b="1" dirty="0" smtClean="0"/>
              <a:t> (</a:t>
            </a:r>
            <a:r>
              <a:rPr lang="zh-TW" altLang="en-US" sz="2400" b="1" dirty="0" smtClean="0"/>
              <a:t>傳</a:t>
            </a:r>
            <a:r>
              <a:rPr lang="en-US" altLang="zh-TW" sz="2400" b="1" dirty="0" smtClean="0"/>
              <a:t>Eccl </a:t>
            </a:r>
            <a:r>
              <a:rPr lang="en-US" altLang="zh-TW" sz="2400" b="1" dirty="0"/>
              <a:t>3:18-22).</a:t>
            </a:r>
            <a:endParaRPr lang="zh-TW" altLang="zh-TW"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9702"/>
            <a:ext cx="647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482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267494"/>
            <a:ext cx="8352928" cy="4524315"/>
          </a:xfrm>
          <a:prstGeom prst="rect">
            <a:avLst/>
          </a:prstGeom>
        </p:spPr>
        <p:txBody>
          <a:bodyPr wrap="square">
            <a:spAutoFit/>
          </a:bodyPr>
          <a:lstStyle/>
          <a:p>
            <a:r>
              <a:rPr lang="en-US" altLang="zh-TW" sz="2400" b="1" baseline="30000" dirty="0" smtClean="0"/>
              <a:t>18</a:t>
            </a:r>
            <a:r>
              <a:rPr lang="zh-TW" altLang="zh-TW" sz="2400" b="1" dirty="0" smtClean="0"/>
              <a:t>我心裡說，這乃為世人的緣故，是　神要試驗他們，使他們覺得自己不過像獸一樣。</a:t>
            </a:r>
            <a:r>
              <a:rPr lang="en-US" altLang="zh-TW" sz="2400" b="1" baseline="30000" dirty="0" smtClean="0"/>
              <a:t>19</a:t>
            </a:r>
            <a:r>
              <a:rPr lang="zh-TW" altLang="zh-TW" sz="2400" b="1" dirty="0" smtClean="0"/>
              <a:t>因為世人遭遇的，獸也遭遇，所遭遇的都是一樣：這個怎樣死，那個也怎樣死，氣息都是一樣。人不能強於獸，都是虛空。</a:t>
            </a:r>
            <a:r>
              <a:rPr lang="en-US" altLang="zh-TW" sz="2400" b="1" baseline="30000" dirty="0" smtClean="0"/>
              <a:t>20</a:t>
            </a:r>
            <a:r>
              <a:rPr lang="zh-TW" altLang="zh-TW" sz="2400" b="1" dirty="0" smtClean="0"/>
              <a:t>都歸一處，都是出於塵土，也都歸於塵土。</a:t>
            </a:r>
            <a:endParaRPr lang="en-US" altLang="zh-TW" sz="2400" b="1" dirty="0" smtClean="0"/>
          </a:p>
          <a:p>
            <a:r>
              <a:rPr lang="en-US" altLang="zh-TW" sz="2400" b="1" baseline="30000" dirty="0" smtClean="0"/>
              <a:t>18</a:t>
            </a:r>
            <a:r>
              <a:rPr lang="en-US" altLang="zh-TW" sz="2400" b="1" dirty="0" smtClean="0"/>
              <a:t>I said in my heart with regard to the children of man that God is testing them that they may see that they themselves are but beasts. </a:t>
            </a:r>
            <a:r>
              <a:rPr lang="en-US" altLang="zh-TW" sz="2400" b="1" baseline="30000" dirty="0" smtClean="0"/>
              <a:t>19</a:t>
            </a:r>
            <a:r>
              <a:rPr lang="en-US" altLang="zh-TW" sz="2400" b="1" dirty="0" smtClean="0"/>
              <a:t>For what happens to the children of man and what happens to the beasts is the same; as one dies, so dies the other. They all have the same breath, and man has no advantage over the beasts, for all is vanity. </a:t>
            </a:r>
            <a:r>
              <a:rPr lang="en-US" altLang="zh-TW" sz="2400" b="1" baseline="30000" dirty="0" smtClean="0"/>
              <a:t>20</a:t>
            </a:r>
            <a:r>
              <a:rPr lang="en-US" altLang="zh-TW" sz="2400" b="1" dirty="0" smtClean="0"/>
              <a:t>All go to one place. All are from the dust, and to dust all return. </a:t>
            </a:r>
            <a:endParaRPr lang="zh-TW" altLang="zh-TW" sz="2400" b="1" dirty="0"/>
          </a:p>
        </p:txBody>
      </p:sp>
    </p:spTree>
    <p:extLst>
      <p:ext uri="{BB962C8B-B14F-4D97-AF65-F5344CB8AC3E}">
        <p14:creationId xmlns:p14="http://schemas.microsoft.com/office/powerpoint/2010/main" val="3342942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267494"/>
            <a:ext cx="8568952" cy="3416320"/>
          </a:xfrm>
          <a:prstGeom prst="rect">
            <a:avLst/>
          </a:prstGeom>
        </p:spPr>
        <p:txBody>
          <a:bodyPr wrap="square">
            <a:spAutoFit/>
          </a:bodyPr>
          <a:lstStyle/>
          <a:p>
            <a:r>
              <a:rPr lang="en-US" altLang="zh-TW" sz="2400" b="1" baseline="30000" dirty="0"/>
              <a:t>21</a:t>
            </a:r>
            <a:r>
              <a:rPr lang="zh-TW" altLang="zh-TW" sz="2400" b="1" dirty="0"/>
              <a:t>誰知道人的靈是往上升，獸的魂是下入地呢？</a:t>
            </a:r>
            <a:r>
              <a:rPr lang="en-US" altLang="zh-TW" sz="2400" b="1" baseline="30000" dirty="0"/>
              <a:t>22</a:t>
            </a:r>
            <a:r>
              <a:rPr lang="zh-TW" altLang="zh-TW" sz="2400" b="1" dirty="0"/>
              <a:t>故此，我見人莫強如在他經營的事上喜樂，因為這是他的分。他身後的事誰能使他回來得見呢？【傳</a:t>
            </a:r>
            <a:r>
              <a:rPr lang="en-US" altLang="zh-TW" sz="2400" b="1" dirty="0"/>
              <a:t> 3:18~22</a:t>
            </a:r>
            <a:r>
              <a:rPr lang="zh-TW" altLang="zh-TW" sz="2400" b="1" dirty="0" smtClean="0"/>
              <a:t>】</a:t>
            </a:r>
            <a:endParaRPr lang="en-US" altLang="zh-TW" sz="2400" b="1" dirty="0" smtClean="0"/>
          </a:p>
          <a:p>
            <a:r>
              <a:rPr lang="en-US" altLang="zh-TW" sz="2400" b="1" baseline="30000" dirty="0" smtClean="0"/>
              <a:t> </a:t>
            </a:r>
            <a:r>
              <a:rPr lang="en-US" altLang="zh-TW" sz="2400" b="1" baseline="30000" dirty="0"/>
              <a:t>21</a:t>
            </a:r>
            <a:r>
              <a:rPr lang="en-US" altLang="zh-TW" sz="2400" b="1" dirty="0"/>
              <a:t>Who knows whether the spirit of man goes upward and the spirit of the beast goes down into the earth? </a:t>
            </a:r>
            <a:r>
              <a:rPr lang="en-US" altLang="zh-TW" sz="2400" b="1" baseline="30000" dirty="0"/>
              <a:t>22</a:t>
            </a:r>
            <a:r>
              <a:rPr lang="en-US" altLang="zh-TW" sz="2400" b="1" dirty="0"/>
              <a:t>So I saw that there is nothing better than that a man should rejoice in his work, for that is his lot. Who can bring him to see what will be after him? </a:t>
            </a:r>
            <a:r>
              <a:rPr lang="zh-TW" altLang="zh-TW" sz="2400" b="1" dirty="0"/>
              <a:t>【</a:t>
            </a:r>
            <a:r>
              <a:rPr lang="en-US" altLang="zh-TW" sz="2400" b="1" dirty="0"/>
              <a:t>Eccl 3:18~22</a:t>
            </a:r>
            <a:r>
              <a:rPr lang="zh-TW" altLang="zh-TW" sz="2400" b="1" dirty="0"/>
              <a:t>】</a:t>
            </a:r>
            <a:r>
              <a:rPr lang="en-US" altLang="zh-TW" sz="2400" b="1" dirty="0"/>
              <a:t/>
            </a:r>
            <a:br>
              <a:rPr lang="en-US" altLang="zh-TW" sz="2400" b="1" dirty="0"/>
            </a:br>
            <a:endParaRPr lang="zh-TW" altLang="en-US" sz="24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121" y="3065602"/>
            <a:ext cx="1263875" cy="190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118043"/>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32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2623" y="267494"/>
            <a:ext cx="5629811" cy="830997"/>
          </a:xfrm>
          <a:prstGeom prst="rect">
            <a:avLst/>
          </a:prstGeom>
        </p:spPr>
        <p:txBody>
          <a:bodyPr wrap="none">
            <a:spAutoFit/>
          </a:bodyPr>
          <a:lstStyle/>
          <a:p>
            <a:r>
              <a:rPr lang="en-US" altLang="zh-TW" sz="2400" b="1" dirty="0" smtClean="0">
                <a:solidFill>
                  <a:srgbClr val="FF0000"/>
                </a:solidFill>
              </a:rPr>
              <a:t>Q: </a:t>
            </a:r>
            <a:r>
              <a:rPr lang="en-US" altLang="zh-TW" sz="2400" b="1" dirty="0"/>
              <a:t>Fast &amp; Pray </a:t>
            </a:r>
            <a:r>
              <a:rPr lang="zh-TW" altLang="en-US" sz="2400" b="1" dirty="0"/>
              <a:t>禁食禱告</a:t>
            </a:r>
          </a:p>
          <a:p>
            <a:r>
              <a:rPr lang="zh-TW" altLang="en-US" sz="2400" b="1" dirty="0" smtClean="0"/>
              <a:t>     你的重心在哪裡</a:t>
            </a:r>
            <a:r>
              <a:rPr lang="en-US" altLang="zh-TW" sz="2400" b="1" dirty="0" smtClean="0"/>
              <a:t>? Where is your focus? </a:t>
            </a:r>
            <a:endParaRPr lang="zh-TW" altLang="en-US" sz="2400" b="1" dirty="0"/>
          </a:p>
        </p:txBody>
      </p:sp>
      <p:sp>
        <p:nvSpPr>
          <p:cNvPr id="6" name="矩形 5"/>
          <p:cNvSpPr/>
          <p:nvPr/>
        </p:nvSpPr>
        <p:spPr>
          <a:xfrm>
            <a:off x="515621" y="3629468"/>
            <a:ext cx="1792094"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400" b="1" dirty="0" smtClean="0"/>
              <a:t>禁食</a:t>
            </a:r>
            <a:r>
              <a:rPr lang="en-US" altLang="zh-TW" sz="2400" b="1" dirty="0" smtClean="0"/>
              <a:t>/fasting</a:t>
            </a:r>
            <a:endParaRPr lang="zh-TW" altLang="en-US" sz="2400" b="1" dirty="0"/>
          </a:p>
        </p:txBody>
      </p:sp>
      <p:sp>
        <p:nvSpPr>
          <p:cNvPr id="7" name="矩形 6"/>
          <p:cNvSpPr/>
          <p:nvPr/>
        </p:nvSpPr>
        <p:spPr>
          <a:xfrm>
            <a:off x="3599893" y="3629469"/>
            <a:ext cx="529258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TW" altLang="en-US" sz="2400" b="1" dirty="0" smtClean="0"/>
              <a:t>禱告親近神</a:t>
            </a:r>
            <a:r>
              <a:rPr lang="en-US" altLang="zh-TW" sz="2400" b="1" dirty="0" smtClean="0"/>
              <a:t>/praying to get close to God</a:t>
            </a:r>
            <a:endParaRPr lang="zh-TW" altLang="en-US" sz="2400" b="1" dirty="0"/>
          </a:p>
        </p:txBody>
      </p:sp>
      <p:sp>
        <p:nvSpPr>
          <p:cNvPr id="8" name="矩形 7"/>
          <p:cNvSpPr/>
          <p:nvPr/>
        </p:nvSpPr>
        <p:spPr>
          <a:xfrm>
            <a:off x="2699792" y="3630355"/>
            <a:ext cx="458780" cy="461665"/>
          </a:xfrm>
          <a:prstGeom prst="rect">
            <a:avLst/>
          </a:prstGeom>
        </p:spPr>
        <p:txBody>
          <a:bodyPr wrap="none">
            <a:spAutoFit/>
          </a:bodyPr>
          <a:lstStyle/>
          <a:p>
            <a:r>
              <a:rPr lang="en-US" altLang="zh-TW" sz="2400" b="1" dirty="0" smtClean="0"/>
              <a:t>or</a:t>
            </a:r>
            <a:endParaRPr lang="en-US" altLang="zh-TW" sz="24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203598"/>
            <a:ext cx="1512168" cy="201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5652120" y="2845081"/>
            <a:ext cx="734496" cy="830997"/>
          </a:xfrm>
          <a:prstGeom prst="rect">
            <a:avLst/>
          </a:prstGeom>
        </p:spPr>
        <p:txBody>
          <a:bodyPr wrap="none">
            <a:spAutoFit/>
          </a:bodyPr>
          <a:lstStyle/>
          <a:p>
            <a:r>
              <a:rPr lang="en-US" altLang="zh-TW" sz="4800" b="1" dirty="0">
                <a:solidFill>
                  <a:srgbClr val="FF0000"/>
                </a:solidFill>
                <a:sym typeface="Wingdings"/>
              </a:rPr>
              <a:t></a:t>
            </a:r>
            <a:endParaRPr lang="zh-TW" altLang="en-US" sz="4800" dirty="0">
              <a:solidFill>
                <a:srgbClr val="FF0000"/>
              </a:solidFill>
            </a:endParaRPr>
          </a:p>
        </p:txBody>
      </p:sp>
    </p:spTree>
    <p:extLst>
      <p:ext uri="{BB962C8B-B14F-4D97-AF65-F5344CB8AC3E}">
        <p14:creationId xmlns:p14="http://schemas.microsoft.com/office/powerpoint/2010/main" val="277492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8152" y="195486"/>
            <a:ext cx="2361544" cy="492443"/>
          </a:xfrm>
          <a:prstGeom prst="rect">
            <a:avLst/>
          </a:prstGeom>
          <a:solidFill>
            <a:srgbClr val="FFFF00"/>
          </a:solidFill>
        </p:spPr>
        <p:txBody>
          <a:bodyPr wrap="none">
            <a:spAutoFit/>
          </a:bodyPr>
          <a:lstStyle/>
          <a:p>
            <a:r>
              <a:rPr lang="en-US" altLang="zh-TW" sz="2600" b="1" dirty="0">
                <a:solidFill>
                  <a:srgbClr val="FF0000"/>
                </a:solidFill>
              </a:rPr>
              <a:t>Conclusion</a:t>
            </a:r>
            <a:r>
              <a:rPr lang="zh-TW" altLang="zh-TW" sz="2600" b="1" dirty="0">
                <a:solidFill>
                  <a:srgbClr val="FF0000"/>
                </a:solidFill>
              </a:rPr>
              <a:t>結論</a:t>
            </a:r>
            <a:endParaRPr lang="zh-TW" altLang="zh-TW" sz="2600" dirty="0">
              <a:solidFill>
                <a:srgbClr val="FF0000"/>
              </a:solidFill>
            </a:endParaRPr>
          </a:p>
        </p:txBody>
      </p:sp>
      <p:sp>
        <p:nvSpPr>
          <p:cNvPr id="3" name="矩形 2"/>
          <p:cNvSpPr/>
          <p:nvPr/>
        </p:nvSpPr>
        <p:spPr>
          <a:xfrm>
            <a:off x="348730" y="915566"/>
            <a:ext cx="8496944" cy="3416320"/>
          </a:xfrm>
          <a:prstGeom prst="rect">
            <a:avLst/>
          </a:prstGeom>
        </p:spPr>
        <p:txBody>
          <a:bodyPr wrap="square">
            <a:spAutoFit/>
          </a:bodyPr>
          <a:lstStyle/>
          <a:p>
            <a:r>
              <a:rPr lang="en-US" altLang="zh-TW" sz="2400" b="1" baseline="30000" dirty="0"/>
              <a:t>8</a:t>
            </a:r>
            <a:r>
              <a:rPr lang="zh-TW" altLang="zh-TW" sz="2400" b="1" dirty="0"/>
              <a:t>你們得救是本乎恩，也因著信；這並不是出於自己，乃是神所賜的；</a:t>
            </a:r>
            <a:r>
              <a:rPr lang="en-US" altLang="zh-TW" sz="2400" b="1" baseline="30000" dirty="0"/>
              <a:t>9</a:t>
            </a:r>
            <a:r>
              <a:rPr lang="zh-TW" altLang="zh-TW" sz="2400" b="1" dirty="0"/>
              <a:t>也不是出於行為，免得有人自誇。</a:t>
            </a:r>
            <a:r>
              <a:rPr lang="en-US" altLang="zh-TW" sz="2400" b="1" baseline="30000" dirty="0"/>
              <a:t>10</a:t>
            </a:r>
            <a:r>
              <a:rPr lang="zh-TW" altLang="zh-TW" sz="2400" b="1" dirty="0"/>
              <a:t>我們原是他的工作，在基督耶穌裡造成的，為要叫我們行善，就是神所預備叫我們行的。【弗</a:t>
            </a:r>
            <a:r>
              <a:rPr lang="en-US" altLang="zh-TW" sz="2400" b="1" dirty="0"/>
              <a:t> 2:8~10</a:t>
            </a:r>
            <a:r>
              <a:rPr lang="zh-TW" altLang="zh-TW" sz="2400" b="1" dirty="0"/>
              <a:t>】</a:t>
            </a:r>
            <a:r>
              <a:rPr lang="en-US" altLang="zh-TW" sz="2400" b="1" dirty="0"/>
              <a:t/>
            </a:r>
            <a:br>
              <a:rPr lang="en-US" altLang="zh-TW" sz="2400" b="1" dirty="0"/>
            </a:br>
            <a:r>
              <a:rPr lang="en-US" altLang="zh-TW" sz="2400" b="1" baseline="30000" dirty="0"/>
              <a:t>8</a:t>
            </a:r>
            <a:r>
              <a:rPr lang="en-US" altLang="zh-TW" sz="2400" b="1" dirty="0"/>
              <a:t>For by grace you have been saved through faith. And this is not your own doing; it is the gift of God, </a:t>
            </a:r>
            <a:r>
              <a:rPr lang="en-US" altLang="zh-TW" sz="2400" b="1" baseline="30000" dirty="0"/>
              <a:t>9</a:t>
            </a:r>
            <a:r>
              <a:rPr lang="en-US" altLang="zh-TW" sz="2400" b="1" dirty="0"/>
              <a:t>not a result of works, so that no one may boast. </a:t>
            </a:r>
            <a:r>
              <a:rPr lang="en-US" altLang="zh-TW" sz="2400" b="1" baseline="30000" dirty="0"/>
              <a:t>10</a:t>
            </a:r>
            <a:r>
              <a:rPr lang="en-US" altLang="zh-TW" sz="2400" b="1" dirty="0"/>
              <a:t>For we are his workmanship, created in Christ Jesus for good works, which God prepared beforehand, that we should walk in them. </a:t>
            </a:r>
            <a:r>
              <a:rPr lang="zh-TW" altLang="zh-TW" sz="2400" b="1" dirty="0"/>
              <a:t>【</a:t>
            </a:r>
            <a:r>
              <a:rPr lang="en-US" altLang="zh-TW" sz="2400" b="1" dirty="0" err="1"/>
              <a:t>Eph</a:t>
            </a:r>
            <a:r>
              <a:rPr lang="en-US" altLang="zh-TW" sz="2400" b="1" dirty="0"/>
              <a:t> 2:8~10</a:t>
            </a:r>
            <a:r>
              <a:rPr lang="zh-TW" altLang="zh-TW" sz="2400" b="1" dirty="0"/>
              <a:t>】</a:t>
            </a:r>
          </a:p>
        </p:txBody>
      </p:sp>
    </p:spTree>
    <p:extLst>
      <p:ext uri="{BB962C8B-B14F-4D97-AF65-F5344CB8AC3E}">
        <p14:creationId xmlns:p14="http://schemas.microsoft.com/office/powerpoint/2010/main" val="1983650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3648" y="411510"/>
            <a:ext cx="4543873" cy="49244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600" b="1" dirty="0">
                <a:solidFill>
                  <a:srgbClr val="FF0000"/>
                </a:solidFill>
              </a:rPr>
              <a:t>I. </a:t>
            </a:r>
            <a:r>
              <a:rPr lang="en-US" altLang="zh-TW" sz="2600" b="1" dirty="0"/>
              <a:t>What is fasting? </a:t>
            </a:r>
            <a:r>
              <a:rPr lang="zh-TW" altLang="zh-TW" sz="2600" b="1" dirty="0"/>
              <a:t>甚麼是禁食</a:t>
            </a:r>
            <a:r>
              <a:rPr lang="en-US" altLang="zh-TW" sz="2600" b="1" dirty="0"/>
              <a:t>?</a:t>
            </a:r>
            <a:endParaRPr lang="zh-TW" altLang="zh-TW" sz="2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7614"/>
            <a:ext cx="5184576" cy="340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372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79003"/>
            <a:ext cx="1883593" cy="461665"/>
          </a:xfrm>
          <a:prstGeom prst="rect">
            <a:avLst/>
          </a:prstGeom>
        </p:spPr>
        <p:txBody>
          <a:bodyPr wrap="none">
            <a:spAutoFit/>
          </a:bodyPr>
          <a:lstStyle/>
          <a:p>
            <a:r>
              <a:rPr lang="en-US" altLang="zh-TW" sz="2400" b="1" u="sng" dirty="0"/>
              <a:t>Illustration 1:</a:t>
            </a:r>
            <a:endParaRPr lang="zh-TW" altLang="zh-TW" sz="2400" b="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07" y="1740024"/>
            <a:ext cx="367648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5675"/>
            <a:ext cx="4184491" cy="235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718601" y="878282"/>
            <a:ext cx="6994864" cy="461665"/>
          </a:xfrm>
          <a:prstGeom prst="rect">
            <a:avLst/>
          </a:prstGeom>
        </p:spPr>
        <p:txBody>
          <a:bodyPr wrap="none">
            <a:spAutoFit/>
          </a:bodyPr>
          <a:lstStyle/>
          <a:p>
            <a:r>
              <a:rPr lang="en-US" altLang="zh-TW" sz="2400" b="1" dirty="0" smtClean="0"/>
              <a:t>Jay Leno has so many cars. /Jay Leno</a:t>
            </a:r>
            <a:r>
              <a:rPr lang="zh-TW" altLang="en-US" sz="2400" b="1" dirty="0" smtClean="0"/>
              <a:t>有很多輛汽車。</a:t>
            </a:r>
            <a:endParaRPr lang="zh-TW" altLang="en-US" sz="2400" b="1" dirty="0"/>
          </a:p>
        </p:txBody>
      </p:sp>
    </p:spTree>
    <p:extLst>
      <p:ext uri="{BB962C8B-B14F-4D97-AF65-F5344CB8AC3E}">
        <p14:creationId xmlns:p14="http://schemas.microsoft.com/office/powerpoint/2010/main" val="1439883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104" y="1092692"/>
            <a:ext cx="1755005" cy="229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016" y="1357760"/>
            <a:ext cx="2664296" cy="111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16" y="1275606"/>
            <a:ext cx="1629320" cy="1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416" y="3388961"/>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9491" y="3796302"/>
            <a:ext cx="2088232" cy="117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2885" y="3106837"/>
            <a:ext cx="1838573" cy="137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6730" y="2759022"/>
            <a:ext cx="1726745" cy="172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26071" y="195486"/>
            <a:ext cx="6041654" cy="830997"/>
          </a:xfrm>
          <a:prstGeom prst="rect">
            <a:avLst/>
          </a:prstGeom>
        </p:spPr>
        <p:txBody>
          <a:bodyPr wrap="none">
            <a:spAutoFit/>
          </a:bodyPr>
          <a:lstStyle/>
          <a:p>
            <a:r>
              <a:rPr lang="zh-TW" altLang="en-US" sz="2400" b="1" dirty="0" smtClean="0">
                <a:solidFill>
                  <a:srgbClr val="FF0000"/>
                </a:solidFill>
              </a:rPr>
              <a:t>→</a:t>
            </a:r>
            <a:r>
              <a:rPr lang="zh-TW" altLang="en-US" sz="2400" b="1" dirty="0" smtClean="0"/>
              <a:t>這些可能是你 “</a:t>
            </a:r>
            <a:r>
              <a:rPr lang="en-US" altLang="zh-TW" sz="2400" b="1" dirty="0" smtClean="0"/>
              <a:t>fast/</a:t>
            </a:r>
            <a:r>
              <a:rPr lang="zh-TW" altLang="en-US" sz="2400" b="1" dirty="0" smtClean="0"/>
              <a:t>禁止</a:t>
            </a:r>
            <a:r>
              <a:rPr lang="en-US" altLang="zh-TW" sz="2400" b="1" dirty="0" smtClean="0"/>
              <a:t>, </a:t>
            </a:r>
            <a:r>
              <a:rPr lang="zh-TW" altLang="en-US" sz="2400" b="1" dirty="0" smtClean="0"/>
              <a:t>棄絕” 的對象 </a:t>
            </a:r>
            <a:endParaRPr lang="en-US" altLang="zh-TW" sz="2400" b="1" dirty="0" smtClean="0"/>
          </a:p>
          <a:p>
            <a:r>
              <a:rPr lang="en-US" altLang="zh-TW" sz="2400" b="1" dirty="0" smtClean="0"/>
              <a:t>    These may be the objects you "fast“.</a:t>
            </a:r>
            <a:endParaRPr lang="zh-TW" altLang="en-US" sz="2400" b="1" dirty="0"/>
          </a:p>
        </p:txBody>
      </p:sp>
    </p:spTree>
    <p:extLst>
      <p:ext uri="{BB962C8B-B14F-4D97-AF65-F5344CB8AC3E}">
        <p14:creationId xmlns:p14="http://schemas.microsoft.com/office/powerpoint/2010/main" val="475970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95486"/>
            <a:ext cx="8496944" cy="1508105"/>
          </a:xfrm>
          <a:prstGeom prst="rect">
            <a:avLst/>
          </a:prstGeom>
        </p:spPr>
        <p:txBody>
          <a:bodyPr wrap="square">
            <a:spAutoFit/>
          </a:bodyPr>
          <a:lstStyle/>
          <a:p>
            <a:r>
              <a:rPr lang="zh-TW" altLang="en-US" sz="2300" b="1" dirty="0" smtClean="0">
                <a:solidFill>
                  <a:srgbClr val="FF0000"/>
                </a:solidFill>
                <a:sym typeface="Wingdings"/>
              </a:rPr>
              <a:t></a:t>
            </a:r>
            <a:r>
              <a:rPr lang="zh-TW" altLang="zh-TW" sz="2300" b="1" dirty="0" smtClean="0"/>
              <a:t>我們</a:t>
            </a:r>
            <a:r>
              <a:rPr lang="zh-TW" altLang="en-US" sz="2300" b="1" dirty="0" smtClean="0"/>
              <a:t>要</a:t>
            </a:r>
            <a:r>
              <a:rPr lang="zh-TW" altLang="zh-TW" sz="2300" b="1" dirty="0" smtClean="0"/>
              <a:t>把</a:t>
            </a:r>
            <a:r>
              <a:rPr lang="zh-TW" altLang="zh-TW" sz="2300" b="1" dirty="0"/>
              <a:t>禁食禱告的重點放在後面的禱告親近神</a:t>
            </a:r>
            <a:r>
              <a:rPr lang="en-US" altLang="zh-TW" sz="2300" b="1" dirty="0"/>
              <a:t>, </a:t>
            </a:r>
            <a:r>
              <a:rPr lang="zh-TW" altLang="zh-TW" sz="2300" b="1" dirty="0"/>
              <a:t>而不是</a:t>
            </a:r>
            <a:r>
              <a:rPr lang="zh-TW" altLang="zh-TW" sz="2300" b="1" dirty="0" smtClean="0"/>
              <a:t>放</a:t>
            </a:r>
            <a:endParaRPr lang="en-US" altLang="zh-TW" sz="2300" b="1" dirty="0" smtClean="0"/>
          </a:p>
          <a:p>
            <a:r>
              <a:rPr lang="en-US" altLang="zh-TW" sz="2300" b="1" dirty="0"/>
              <a:t> </a:t>
            </a:r>
            <a:r>
              <a:rPr lang="en-US" altLang="zh-TW" sz="2300" b="1" dirty="0" smtClean="0"/>
              <a:t>   </a:t>
            </a:r>
            <a:r>
              <a:rPr lang="zh-TW" altLang="zh-TW" sz="2300" b="1" dirty="0" smtClean="0"/>
              <a:t>在</a:t>
            </a:r>
            <a:r>
              <a:rPr lang="zh-TW" altLang="zh-TW" sz="2300" b="1" dirty="0"/>
              <a:t>前面的禁食</a:t>
            </a:r>
            <a:r>
              <a:rPr lang="en-US" altLang="zh-TW" sz="2300" b="1" dirty="0" smtClean="0"/>
              <a:t>:</a:t>
            </a:r>
          </a:p>
          <a:p>
            <a:r>
              <a:rPr lang="en-US" altLang="zh-TW" sz="2300" b="1" dirty="0" smtClean="0"/>
              <a:t>     We should put the focus of fasting and prayer on praying to get</a:t>
            </a:r>
          </a:p>
          <a:p>
            <a:r>
              <a:rPr lang="en-US" altLang="zh-TW" sz="2300" b="1" dirty="0"/>
              <a:t> </a:t>
            </a:r>
            <a:r>
              <a:rPr lang="en-US" altLang="zh-TW" sz="2300" b="1" dirty="0" smtClean="0"/>
              <a:t>    closer to God, not on fasting:</a:t>
            </a:r>
            <a:endParaRPr lang="zh-TW" altLang="zh-TW" sz="2300" b="1" dirty="0"/>
          </a:p>
        </p:txBody>
      </p:sp>
      <p:sp>
        <p:nvSpPr>
          <p:cNvPr id="4" name="矩形 3"/>
          <p:cNvSpPr/>
          <p:nvPr/>
        </p:nvSpPr>
        <p:spPr>
          <a:xfrm>
            <a:off x="294978" y="1745233"/>
            <a:ext cx="8568952" cy="3139321"/>
          </a:xfrm>
          <a:prstGeom prst="rect">
            <a:avLst/>
          </a:prstGeom>
        </p:spPr>
        <p:txBody>
          <a:bodyPr wrap="square">
            <a:spAutoFit/>
          </a:bodyPr>
          <a:lstStyle/>
          <a:p>
            <a:r>
              <a:rPr lang="en-US" altLang="zh-TW" sz="2200" b="1" baseline="30000" dirty="0"/>
              <a:t>3</a:t>
            </a:r>
            <a:r>
              <a:rPr lang="zh-TW" altLang="zh-TW" sz="2200" b="1" dirty="0"/>
              <a:t>他們說：我們禁食，你為何不看見呢？我們刻苦己心，你為何不理會呢？看哪，你們禁食的日子仍求利益，勒逼人為你們做苦工。</a:t>
            </a:r>
            <a:r>
              <a:rPr lang="en-US" altLang="zh-TW" sz="2200" b="1" baseline="30000" dirty="0"/>
              <a:t>4</a:t>
            </a:r>
            <a:r>
              <a:rPr lang="zh-TW" altLang="zh-TW" sz="2200" b="1" dirty="0"/>
              <a:t>你們禁食，卻互相爭競，以兇惡的拳頭打人。你們今日禁食，不得使你們的聲音聽聞於上</a:t>
            </a:r>
            <a:r>
              <a:rPr lang="zh-TW" altLang="zh-TW" sz="2200" b="1" dirty="0" smtClean="0"/>
              <a:t>。</a:t>
            </a:r>
            <a:endParaRPr lang="en-US" altLang="zh-TW" sz="2200" b="1" dirty="0" smtClean="0"/>
          </a:p>
          <a:p>
            <a:r>
              <a:rPr lang="en-US" altLang="zh-TW" sz="2200" b="1" baseline="30000" dirty="0" smtClean="0"/>
              <a:t> </a:t>
            </a:r>
            <a:r>
              <a:rPr lang="en-US" altLang="zh-TW" sz="2200" b="1" baseline="30000" dirty="0"/>
              <a:t>3</a:t>
            </a:r>
            <a:r>
              <a:rPr lang="en-US" altLang="zh-TW" sz="2200" b="1" dirty="0"/>
              <a:t>' Why have we fasted, and you see it not? Why have we humbled ourselves, and you take no knowledge of it?' Behold, in the day of your fast you seek your own pleasure, and oppress all your workers. </a:t>
            </a:r>
            <a:r>
              <a:rPr lang="en-US" altLang="zh-TW" sz="2200" b="1" baseline="30000" dirty="0"/>
              <a:t>4</a:t>
            </a:r>
            <a:r>
              <a:rPr lang="en-US" altLang="zh-TW" sz="2200" b="1" dirty="0"/>
              <a:t>Behold, you fast only to quarrel and to fight and to hit with a wicked fist. Fasting like yours this day will not make your voice to be heard on high. </a:t>
            </a:r>
            <a:endParaRPr lang="zh-TW" altLang="en-US" sz="2200" b="1" dirty="0"/>
          </a:p>
        </p:txBody>
      </p:sp>
    </p:spTree>
    <p:extLst>
      <p:ext uri="{BB962C8B-B14F-4D97-AF65-F5344CB8AC3E}">
        <p14:creationId xmlns:p14="http://schemas.microsoft.com/office/powerpoint/2010/main" val="394166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23478"/>
            <a:ext cx="8640960" cy="4832092"/>
          </a:xfrm>
          <a:prstGeom prst="rect">
            <a:avLst/>
          </a:prstGeom>
        </p:spPr>
        <p:txBody>
          <a:bodyPr wrap="square">
            <a:spAutoFit/>
          </a:bodyPr>
          <a:lstStyle/>
          <a:p>
            <a:r>
              <a:rPr lang="en-US" altLang="zh-TW" sz="2200" b="1" baseline="30000" dirty="0"/>
              <a:t>5</a:t>
            </a:r>
            <a:r>
              <a:rPr lang="zh-TW" altLang="zh-TW" sz="2200" b="1" dirty="0"/>
              <a:t>這樣禁食豈是我所揀選、使人刻苦己心的日子麼？豈是叫人垂頭像葦子，用麻布和爐灰鋪在他以下麼？你這可稱為禁食、為耶和華所悅納的日子麼？</a:t>
            </a:r>
            <a:r>
              <a:rPr lang="en-US" altLang="zh-TW" sz="2200" b="1" baseline="30000" dirty="0"/>
              <a:t>6</a:t>
            </a:r>
            <a:r>
              <a:rPr lang="zh-TW" altLang="zh-TW" sz="2200" b="1" dirty="0"/>
              <a:t>我所揀選的禁食不是要鬆開兇惡的繩，解下軛上的索，使被欺壓的得自由，折斷一切的軛麼？</a:t>
            </a:r>
            <a:r>
              <a:rPr lang="en-US" altLang="zh-TW" sz="2200" b="1" baseline="30000" dirty="0"/>
              <a:t>7</a:t>
            </a:r>
            <a:r>
              <a:rPr lang="zh-TW" altLang="zh-TW" sz="2200" b="1" dirty="0"/>
              <a:t>不是要把你的餅分給飢餓的人，將飄流的窮人接到你家中，見赤身的給他衣服遮體，顧恤自己的骨肉而不掩藏麼</a:t>
            </a:r>
            <a:r>
              <a:rPr lang="zh-TW" altLang="zh-TW" sz="2200" b="1" dirty="0" smtClean="0"/>
              <a:t>？</a:t>
            </a:r>
            <a:endParaRPr lang="en-US" altLang="zh-TW" sz="2200" b="1" dirty="0" smtClean="0"/>
          </a:p>
          <a:p>
            <a:r>
              <a:rPr lang="zh-TW" altLang="zh-TW" sz="2200" b="1" dirty="0" smtClean="0"/>
              <a:t> </a:t>
            </a:r>
            <a:r>
              <a:rPr lang="en-US" altLang="zh-TW" sz="2200" b="1" baseline="30000" dirty="0"/>
              <a:t>5</a:t>
            </a:r>
            <a:r>
              <a:rPr lang="en-US" altLang="zh-TW" sz="2200" b="1" dirty="0"/>
              <a:t>Is such the fast that I choose, a day for a person to humble himself? Is it to bow down his head like a reed, and to spread sackcloth and ashes under him? Will you call this a fast, and a day acceptable to the Lord? </a:t>
            </a:r>
            <a:r>
              <a:rPr lang="en-US" altLang="zh-TW" sz="2200" b="1" baseline="30000" dirty="0"/>
              <a:t>6</a:t>
            </a:r>
            <a:r>
              <a:rPr lang="en-US" altLang="zh-TW" sz="2200" b="1" dirty="0"/>
              <a:t>" Is not this the fast that I choose: to loose the bonds of wickedness, to undo the straps of the yoke, to let the oppressed go free, and to break every yoke? </a:t>
            </a:r>
            <a:r>
              <a:rPr lang="en-US" altLang="zh-TW" sz="2200" b="1" baseline="30000" dirty="0"/>
              <a:t>7</a:t>
            </a:r>
            <a:r>
              <a:rPr lang="en-US" altLang="zh-TW" sz="2200" b="1" dirty="0"/>
              <a:t>Is it not to share your bread with the hungry and bring the homeless poor into your house; when you see the naked, to cover him, and not to hide yourself from your own flesh? </a:t>
            </a:r>
            <a:endParaRPr lang="zh-TW" altLang="en-US" sz="2200" b="1" dirty="0"/>
          </a:p>
        </p:txBody>
      </p:sp>
    </p:spTree>
    <p:extLst>
      <p:ext uri="{BB962C8B-B14F-4D97-AF65-F5344CB8AC3E}">
        <p14:creationId xmlns:p14="http://schemas.microsoft.com/office/powerpoint/2010/main" val="250814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9502"/>
            <a:ext cx="8568952" cy="4493538"/>
          </a:xfrm>
          <a:prstGeom prst="rect">
            <a:avLst/>
          </a:prstGeom>
        </p:spPr>
        <p:txBody>
          <a:bodyPr wrap="square">
            <a:spAutoFit/>
          </a:bodyPr>
          <a:lstStyle/>
          <a:p>
            <a:r>
              <a:rPr lang="en-US" altLang="zh-TW" sz="2200" b="1" baseline="30000" dirty="0"/>
              <a:t>8</a:t>
            </a:r>
            <a:r>
              <a:rPr lang="zh-TW" altLang="zh-TW" sz="2200" b="1" dirty="0"/>
              <a:t>這樣，你的光就必發現如早晨的光，你所得的醫治要速速發明。你的公義必在你前面行；耶和華的榮光必作你的後盾。</a:t>
            </a:r>
            <a:r>
              <a:rPr lang="en-US" altLang="zh-TW" sz="2200" b="1" baseline="30000" dirty="0"/>
              <a:t>9</a:t>
            </a:r>
            <a:r>
              <a:rPr lang="zh-TW" altLang="zh-TW" sz="2200" b="1" dirty="0"/>
              <a:t>那時你求告，耶和華必應允；你呼求，他必說：我在這裡。你若從你中間除掉重軛和指摘人的指頭，並發惡言的事，</a:t>
            </a:r>
            <a:r>
              <a:rPr lang="en-US" altLang="zh-TW" sz="2200" b="1" baseline="30000" dirty="0"/>
              <a:t>10</a:t>
            </a:r>
            <a:r>
              <a:rPr lang="zh-TW" altLang="zh-TW" sz="2200" b="1" dirty="0"/>
              <a:t>你心若向飢餓的人發憐憫，使困苦的人得滿足，你的光就必在黑暗中發現；你的幽暗必變如正午</a:t>
            </a:r>
            <a:r>
              <a:rPr lang="zh-TW" altLang="zh-TW" sz="2200" b="1" dirty="0" smtClean="0"/>
              <a:t>。</a:t>
            </a:r>
            <a:r>
              <a:rPr lang="zh-TW" altLang="zh-TW" sz="2200" b="1" dirty="0"/>
              <a:t> </a:t>
            </a:r>
            <a:endParaRPr lang="en-US" altLang="zh-TW" sz="2200" b="1" dirty="0" smtClean="0"/>
          </a:p>
          <a:p>
            <a:r>
              <a:rPr lang="en-US" altLang="zh-TW" sz="2200" b="1" baseline="30000" dirty="0" smtClean="0"/>
              <a:t>8</a:t>
            </a:r>
            <a:r>
              <a:rPr lang="en-US" altLang="zh-TW" sz="2200" b="1" dirty="0" smtClean="0"/>
              <a:t>Then </a:t>
            </a:r>
            <a:r>
              <a:rPr lang="en-US" altLang="zh-TW" sz="2200" b="1" dirty="0"/>
              <a:t>shall your light break forth like the dawn, and your healing shall spring up speedily; your righteousness shall go before you; the glory of the Lord shall be your rear guard. </a:t>
            </a:r>
            <a:r>
              <a:rPr lang="en-US" altLang="zh-TW" sz="2200" b="1" baseline="30000" dirty="0"/>
              <a:t>9</a:t>
            </a:r>
            <a:r>
              <a:rPr lang="en-US" altLang="zh-TW" sz="2200" b="1" dirty="0"/>
              <a:t>Then you shall call, and the Lord will answer; you shall cry, and he will say, 'Here I am.' If you take away the yoke from your midst, the pointing of the finger, and speaking wickedness, </a:t>
            </a:r>
            <a:r>
              <a:rPr lang="en-US" altLang="zh-TW" sz="2200" b="1" baseline="30000" dirty="0"/>
              <a:t>10</a:t>
            </a:r>
            <a:r>
              <a:rPr lang="en-US" altLang="zh-TW" sz="2200" b="1" dirty="0"/>
              <a:t>if you pour yourself out for the hungry and satisfy the desire of the afflicted, then shall your light rise in the darkness and your gloom be as the noonday. </a:t>
            </a:r>
            <a:endParaRPr lang="zh-TW" altLang="en-US" sz="2200" b="1" dirty="0"/>
          </a:p>
        </p:txBody>
      </p:sp>
    </p:spTree>
    <p:extLst>
      <p:ext uri="{BB962C8B-B14F-4D97-AF65-F5344CB8AC3E}">
        <p14:creationId xmlns:p14="http://schemas.microsoft.com/office/powerpoint/2010/main" val="299457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267494"/>
            <a:ext cx="8784976" cy="3816429"/>
          </a:xfrm>
          <a:prstGeom prst="rect">
            <a:avLst/>
          </a:prstGeom>
        </p:spPr>
        <p:txBody>
          <a:bodyPr wrap="square">
            <a:spAutoFit/>
          </a:bodyPr>
          <a:lstStyle/>
          <a:p>
            <a:r>
              <a:rPr lang="en-US" altLang="zh-TW" sz="2200" b="1" baseline="30000" dirty="0"/>
              <a:t>11</a:t>
            </a:r>
            <a:r>
              <a:rPr lang="zh-TW" altLang="zh-TW" sz="2200" b="1" dirty="0"/>
              <a:t>耶和華也必時常引導你，在乾旱之地使你心滿意足，骨頭強壯。你必像澆灌的園子，又像水流不絕的泉源。</a:t>
            </a:r>
            <a:r>
              <a:rPr lang="en-US" altLang="zh-TW" sz="2200" b="1" baseline="30000" dirty="0"/>
              <a:t>12</a:t>
            </a:r>
            <a:r>
              <a:rPr lang="zh-TW" altLang="zh-TW" sz="2200" b="1" dirty="0"/>
              <a:t>那些出於你的人必修造久已荒廢之處；你要建立拆毀累代的根基。你必稱為補破口的，和重修路徑與人居住的。【賽</a:t>
            </a:r>
            <a:r>
              <a:rPr lang="en-US" altLang="zh-TW" sz="2200" b="1" dirty="0"/>
              <a:t> 58:3~12</a:t>
            </a:r>
            <a:r>
              <a:rPr lang="zh-TW" altLang="zh-TW" sz="2200" b="1" dirty="0"/>
              <a:t>】</a:t>
            </a:r>
            <a:r>
              <a:rPr lang="en-US" altLang="zh-TW" sz="2200" b="1" dirty="0"/>
              <a:t/>
            </a:r>
            <a:br>
              <a:rPr lang="en-US" altLang="zh-TW" sz="2200" b="1" dirty="0"/>
            </a:br>
            <a:r>
              <a:rPr lang="en-US" altLang="zh-TW" sz="2200" b="1" baseline="30000" dirty="0"/>
              <a:t>11</a:t>
            </a:r>
            <a:r>
              <a:rPr lang="en-US" altLang="zh-TW" sz="2200" b="1" dirty="0"/>
              <a:t>And the Lord will guide you continually and satisfy your desire in scorched places and make your bones strong; and you shall be like a watered garden, like a spring of water, whose waters do not fail. </a:t>
            </a:r>
            <a:r>
              <a:rPr lang="en-US" altLang="zh-TW" sz="2200" b="1" baseline="30000" dirty="0"/>
              <a:t>12</a:t>
            </a:r>
            <a:r>
              <a:rPr lang="en-US" altLang="zh-TW" sz="2200" b="1" dirty="0"/>
              <a:t>And your ancient ruins shall be rebuilt; you shall raise up the foundations of many generations; you shall be called the repairer of the breach, the restorer of streets to dwell in. </a:t>
            </a:r>
            <a:r>
              <a:rPr lang="zh-TW" altLang="zh-TW" sz="2200" b="1" dirty="0"/>
              <a:t>【</a:t>
            </a:r>
            <a:r>
              <a:rPr lang="en-US" altLang="zh-TW" sz="2200" b="1" dirty="0"/>
              <a:t>Isa 58:3~12</a:t>
            </a:r>
            <a:r>
              <a:rPr lang="zh-TW" altLang="zh-TW" sz="2200" b="1" dirty="0"/>
              <a:t>】</a:t>
            </a:r>
          </a:p>
          <a:p>
            <a:endParaRPr lang="zh-TW" altLang="zh-TW" sz="22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507854"/>
            <a:ext cx="2161041" cy="141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996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1739</Words>
  <Application>Microsoft Office PowerPoint</Application>
  <PresentationFormat>On-screen Show (16:9)</PresentationFormat>
  <Paragraphs>49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新細明體</vt:lpstr>
      <vt:lpstr>Arial</vt:lpstr>
      <vt:lpstr>Calibri</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BOLGPC Church</cp:lastModifiedBy>
  <cp:revision>25</cp:revision>
  <dcterms:created xsi:type="dcterms:W3CDTF">2021-02-27T03:50:12Z</dcterms:created>
  <dcterms:modified xsi:type="dcterms:W3CDTF">2021-02-28T03:49:06Z</dcterms:modified>
</cp:coreProperties>
</file>