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81" r:id="rId7"/>
    <p:sldId id="262" r:id="rId8"/>
    <p:sldId id="284"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86" r:id="rId22"/>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81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2688786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139615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163975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3008308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97539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2273578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427867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162828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265921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659075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105201F-93D0-4993-A297-2DC1413278EE}" type="datetimeFigureOut">
              <a:rPr lang="zh-TW" altLang="en-US" smtClean="0"/>
              <a:t>2021/3/20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371676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105201F-93D0-4993-A297-2DC1413278EE}" type="datetimeFigureOut">
              <a:rPr lang="zh-TW" altLang="en-US" smtClean="0"/>
              <a:t>2021/3/20</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940E357-F072-4079-B133-4B7124398252}" type="slidenum">
              <a:rPr lang="zh-TW" altLang="en-US" smtClean="0"/>
              <a:t>‹#›</a:t>
            </a:fld>
            <a:endParaRPr lang="zh-TW" altLang="en-US"/>
          </a:p>
        </p:txBody>
      </p:sp>
    </p:spTree>
    <p:extLst>
      <p:ext uri="{BB962C8B-B14F-4D97-AF65-F5344CB8AC3E}">
        <p14:creationId xmlns:p14="http://schemas.microsoft.com/office/powerpoint/2010/main" val="3623027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92" y="0"/>
            <a:ext cx="9183892" cy="5168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782177" y="3380387"/>
            <a:ext cx="3584636" cy="830997"/>
          </a:xfrm>
          <a:prstGeom prst="rect">
            <a:avLst/>
          </a:prstGeom>
        </p:spPr>
        <p:txBody>
          <a:bodyPr wrap="none">
            <a:spAutoFit/>
          </a:bodyPr>
          <a:lstStyle/>
          <a:p>
            <a:r>
              <a:rPr lang="zh-TW" altLang="en-US" sz="4800" b="1" dirty="0" smtClean="0">
                <a:solidFill>
                  <a:schemeClr val="bg1"/>
                </a:solidFill>
              </a:rPr>
              <a:t>原諒</a:t>
            </a:r>
            <a:r>
              <a:rPr lang="en-US" altLang="zh-TW" sz="4800" b="1" dirty="0" smtClean="0">
                <a:solidFill>
                  <a:schemeClr val="bg1"/>
                </a:solidFill>
              </a:rPr>
              <a:t>70</a:t>
            </a:r>
            <a:r>
              <a:rPr lang="zh-TW" altLang="en-US" sz="4800" b="1" dirty="0" smtClean="0">
                <a:solidFill>
                  <a:schemeClr val="bg1"/>
                </a:solidFill>
              </a:rPr>
              <a:t>個</a:t>
            </a:r>
            <a:r>
              <a:rPr lang="en-US" altLang="zh-TW" sz="4800" b="1" dirty="0" smtClean="0">
                <a:solidFill>
                  <a:schemeClr val="bg1"/>
                </a:solidFill>
              </a:rPr>
              <a:t>7</a:t>
            </a:r>
            <a:r>
              <a:rPr lang="zh-TW" altLang="en-US" sz="4800" b="1" dirty="0" smtClean="0">
                <a:solidFill>
                  <a:schemeClr val="bg1"/>
                </a:solidFill>
              </a:rPr>
              <a:t>次</a:t>
            </a:r>
            <a:endParaRPr lang="zh-TW" altLang="en-US" sz="4800" b="1" dirty="0">
              <a:solidFill>
                <a:schemeClr val="bg1"/>
              </a:solidFill>
            </a:endParaRPr>
          </a:p>
        </p:txBody>
      </p:sp>
      <p:sp>
        <p:nvSpPr>
          <p:cNvPr id="4" name="矩形 3"/>
          <p:cNvSpPr/>
          <p:nvPr/>
        </p:nvSpPr>
        <p:spPr>
          <a:xfrm>
            <a:off x="1115616" y="4591119"/>
            <a:ext cx="7920880" cy="430887"/>
          </a:xfrm>
          <a:prstGeom prst="rect">
            <a:avLst/>
          </a:prstGeom>
        </p:spPr>
        <p:txBody>
          <a:bodyPr wrap="square">
            <a:spAutoFit/>
          </a:bodyPr>
          <a:lstStyle/>
          <a:p>
            <a:r>
              <a:rPr lang="en-US" altLang="zh-TW" sz="2200" b="1" dirty="0" smtClean="0">
                <a:solidFill>
                  <a:schemeClr val="bg1"/>
                </a:solidFill>
              </a:rPr>
              <a:t>3/21/2021  Rev. Joseph Chang BOLGPC </a:t>
            </a:r>
            <a:r>
              <a:rPr lang="zh-TW" altLang="en-US" sz="2200" b="1" dirty="0" smtClean="0">
                <a:solidFill>
                  <a:schemeClr val="bg1"/>
                </a:solidFill>
              </a:rPr>
              <a:t>爾灣大公園靈糧堂</a:t>
            </a:r>
            <a:endParaRPr lang="zh-TW" altLang="en-US" sz="2200" b="1" dirty="0">
              <a:solidFill>
                <a:schemeClr val="bg1"/>
              </a:solidFill>
            </a:endParaRPr>
          </a:p>
        </p:txBody>
      </p:sp>
    </p:spTree>
    <p:extLst>
      <p:ext uri="{BB962C8B-B14F-4D97-AF65-F5344CB8AC3E}">
        <p14:creationId xmlns:p14="http://schemas.microsoft.com/office/powerpoint/2010/main" val="338092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7" y="339502"/>
            <a:ext cx="2117887" cy="461665"/>
          </a:xfrm>
          <a:prstGeom prst="rect">
            <a:avLst/>
          </a:prstGeom>
        </p:spPr>
        <p:txBody>
          <a:bodyPr wrap="none">
            <a:spAutoFit/>
          </a:bodyPr>
          <a:lstStyle/>
          <a:p>
            <a:r>
              <a:rPr lang="en-US" altLang="zh-TW" sz="2400" b="1" dirty="0">
                <a:solidFill>
                  <a:srgbClr val="FF0000"/>
                </a:solidFill>
              </a:rPr>
              <a:t>B. </a:t>
            </a:r>
            <a:r>
              <a:rPr lang="zh-TW" altLang="zh-TW" sz="2400" b="1" dirty="0"/>
              <a:t>以</a:t>
            </a:r>
            <a:r>
              <a:rPr lang="zh-TW" altLang="zh-TW" sz="2400" b="1" dirty="0" smtClean="0"/>
              <a:t>撒</a:t>
            </a:r>
            <a:r>
              <a:rPr lang="en-US" altLang="zh-TW" sz="2400" b="1" dirty="0" smtClean="0"/>
              <a:t>/Isaac : </a:t>
            </a:r>
            <a:endParaRPr lang="zh-TW" altLang="en-US" sz="2400" b="1"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287610"/>
            <a:ext cx="343852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58" y="1327407"/>
            <a:ext cx="4088514" cy="306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19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9565"/>
            <a:ext cx="2036776" cy="461665"/>
          </a:xfrm>
          <a:prstGeom prst="rect">
            <a:avLst/>
          </a:prstGeom>
        </p:spPr>
        <p:txBody>
          <a:bodyPr wrap="none">
            <a:spAutoFit/>
          </a:bodyPr>
          <a:lstStyle/>
          <a:p>
            <a:r>
              <a:rPr lang="en-US" altLang="zh-TW" sz="2400" b="1" dirty="0">
                <a:solidFill>
                  <a:srgbClr val="FF0000"/>
                </a:solidFill>
              </a:rPr>
              <a:t>C. </a:t>
            </a:r>
            <a:r>
              <a:rPr lang="zh-TW" altLang="zh-TW" sz="2400" b="1" dirty="0" smtClean="0"/>
              <a:t>雅各</a:t>
            </a:r>
            <a:r>
              <a:rPr lang="en-US" altLang="zh-TW" sz="2400" b="1" dirty="0" smtClean="0"/>
              <a:t>/Jacob:</a:t>
            </a:r>
            <a:endParaRPr lang="zh-TW" altLang="en-US" sz="2400" b="1" dirty="0"/>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62265"/>
            <a:ext cx="4288022" cy="214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62264"/>
            <a:ext cx="3866828" cy="214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130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82538"/>
            <a:ext cx="1947649" cy="461665"/>
          </a:xfrm>
          <a:prstGeom prst="rect">
            <a:avLst/>
          </a:prstGeom>
        </p:spPr>
        <p:txBody>
          <a:bodyPr wrap="none">
            <a:spAutoFit/>
          </a:bodyPr>
          <a:lstStyle/>
          <a:p>
            <a:r>
              <a:rPr lang="en-US" altLang="zh-TW" sz="2400" b="1" dirty="0">
                <a:solidFill>
                  <a:srgbClr val="FF0000"/>
                </a:solidFill>
              </a:rPr>
              <a:t>D. </a:t>
            </a:r>
            <a:r>
              <a:rPr lang="zh-TW" altLang="zh-TW" sz="2400" b="1" dirty="0"/>
              <a:t>以</a:t>
            </a:r>
            <a:r>
              <a:rPr lang="zh-TW" altLang="zh-TW" sz="2400" b="1" dirty="0" smtClean="0"/>
              <a:t>掃</a:t>
            </a:r>
            <a:r>
              <a:rPr lang="en-US" altLang="zh-TW" sz="2400" b="1" dirty="0" smtClean="0"/>
              <a:t>/Esau:</a:t>
            </a:r>
            <a:endParaRPr lang="zh-TW" altLang="en-US" sz="2400" b="1" dirty="0"/>
          </a:p>
        </p:txBody>
      </p:sp>
      <p:pic>
        <p:nvPicPr>
          <p:cNvPr id="133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689" y="1535148"/>
            <a:ext cx="5907087" cy="29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796136" y="2314136"/>
            <a:ext cx="776175" cy="461665"/>
          </a:xfrm>
          <a:prstGeom prst="rect">
            <a:avLst/>
          </a:prstGeom>
        </p:spPr>
        <p:txBody>
          <a:bodyPr wrap="none">
            <a:spAutoFit/>
          </a:bodyPr>
          <a:lstStyle/>
          <a:p>
            <a:r>
              <a:rPr lang="en-US" altLang="zh-TW" sz="2400" b="1" dirty="0" smtClean="0">
                <a:solidFill>
                  <a:schemeClr val="bg1"/>
                </a:solidFill>
              </a:rPr>
              <a:t>Esau</a:t>
            </a:r>
            <a:endParaRPr lang="zh-TW" altLang="en-US" sz="2400" b="1" dirty="0">
              <a:solidFill>
                <a:schemeClr val="bg1"/>
              </a:solidFill>
            </a:endParaRPr>
          </a:p>
        </p:txBody>
      </p:sp>
      <p:sp>
        <p:nvSpPr>
          <p:cNvPr id="4" name="矩形 3"/>
          <p:cNvSpPr/>
          <p:nvPr/>
        </p:nvSpPr>
        <p:spPr>
          <a:xfrm>
            <a:off x="2360139" y="2989981"/>
            <a:ext cx="896527" cy="461665"/>
          </a:xfrm>
          <a:prstGeom prst="rect">
            <a:avLst/>
          </a:prstGeom>
        </p:spPr>
        <p:txBody>
          <a:bodyPr wrap="none">
            <a:spAutoFit/>
          </a:bodyPr>
          <a:lstStyle/>
          <a:p>
            <a:r>
              <a:rPr lang="en-US" altLang="zh-TW" sz="2400" b="1" dirty="0" smtClean="0">
                <a:solidFill>
                  <a:schemeClr val="bg1"/>
                </a:solidFill>
              </a:rPr>
              <a:t>Jacob</a:t>
            </a:r>
            <a:endParaRPr lang="zh-TW" altLang="en-US" sz="2400" b="1" dirty="0">
              <a:solidFill>
                <a:schemeClr val="bg1"/>
              </a:solidFill>
            </a:endParaRPr>
          </a:p>
        </p:txBody>
      </p:sp>
    </p:spTree>
    <p:extLst>
      <p:ext uri="{BB962C8B-B14F-4D97-AF65-F5344CB8AC3E}">
        <p14:creationId xmlns:p14="http://schemas.microsoft.com/office/powerpoint/2010/main" val="1611809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8184" y="195486"/>
            <a:ext cx="5328592"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II. </a:t>
            </a:r>
            <a:r>
              <a:rPr lang="zh-TW" altLang="zh-TW" sz="2600" b="1" dirty="0"/>
              <a:t>你真的才欠我這麼多嗎</a:t>
            </a:r>
            <a:r>
              <a:rPr lang="en-US" altLang="zh-TW" sz="2600" b="1" dirty="0"/>
              <a:t>? </a:t>
            </a:r>
            <a:endParaRPr lang="en-US" altLang="zh-TW" sz="2600" b="1" dirty="0" smtClean="0"/>
          </a:p>
          <a:p>
            <a:r>
              <a:rPr lang="en-US" altLang="zh-TW" sz="2600" b="1" dirty="0"/>
              <a:t> </a:t>
            </a:r>
            <a:r>
              <a:rPr lang="en-US" altLang="zh-TW" sz="2600" b="1" dirty="0" smtClean="0"/>
              <a:t>    </a:t>
            </a:r>
            <a:r>
              <a:rPr lang="en-US" altLang="zh-TW" sz="2600" b="1" dirty="0"/>
              <a:t>Do you really owe me that little?</a:t>
            </a:r>
            <a:endParaRPr lang="zh-TW" altLang="zh-TW" sz="2600" dirty="0"/>
          </a:p>
        </p:txBody>
      </p:sp>
      <p:sp>
        <p:nvSpPr>
          <p:cNvPr id="4" name="矩形 3"/>
          <p:cNvSpPr/>
          <p:nvPr/>
        </p:nvSpPr>
        <p:spPr>
          <a:xfrm>
            <a:off x="755576" y="3795949"/>
            <a:ext cx="6264696" cy="461665"/>
          </a:xfrm>
          <a:prstGeom prst="rect">
            <a:avLst/>
          </a:prstGeom>
        </p:spPr>
        <p:txBody>
          <a:bodyPr wrap="square">
            <a:spAutoFit/>
          </a:bodyPr>
          <a:lstStyle/>
          <a:p>
            <a:r>
              <a:rPr lang="en-US" altLang="zh-TW" sz="2400" b="1" dirty="0" smtClean="0">
                <a:solidFill>
                  <a:srgbClr val="FF0000"/>
                </a:solidFill>
              </a:rPr>
              <a:t>A. </a:t>
            </a:r>
            <a:r>
              <a:rPr lang="zh-TW" altLang="zh-TW" sz="2400" b="1" dirty="0" smtClean="0"/>
              <a:t>看到自己的委屈</a:t>
            </a:r>
            <a:r>
              <a:rPr lang="en-US" altLang="zh-TW" sz="2400" b="1" dirty="0" smtClean="0"/>
              <a:t>. Focus on my own suffering.</a:t>
            </a:r>
            <a:endParaRPr lang="zh-TW" altLang="zh-TW" sz="2400" b="1" dirty="0"/>
          </a:p>
        </p:txBody>
      </p:sp>
      <p:sp>
        <p:nvSpPr>
          <p:cNvPr id="5" name="矩形 4"/>
          <p:cNvSpPr/>
          <p:nvPr/>
        </p:nvSpPr>
        <p:spPr>
          <a:xfrm>
            <a:off x="755576" y="4371950"/>
            <a:ext cx="6067558" cy="461665"/>
          </a:xfrm>
          <a:prstGeom prst="rect">
            <a:avLst/>
          </a:prstGeom>
        </p:spPr>
        <p:txBody>
          <a:bodyPr wrap="none">
            <a:spAutoFit/>
          </a:bodyPr>
          <a:lstStyle/>
          <a:p>
            <a:r>
              <a:rPr lang="en-US" altLang="zh-TW" sz="2400" b="1" dirty="0" smtClean="0">
                <a:solidFill>
                  <a:srgbClr val="FF0000"/>
                </a:solidFill>
              </a:rPr>
              <a:t>B. </a:t>
            </a:r>
            <a:r>
              <a:rPr lang="zh-TW" altLang="zh-TW" sz="2400" b="1" dirty="0" smtClean="0"/>
              <a:t>看到自己的好</a:t>
            </a:r>
            <a:r>
              <a:rPr lang="en-US" altLang="zh-TW" sz="2400" b="1" dirty="0" smtClean="0"/>
              <a:t>. Focus on my own goodness.</a:t>
            </a:r>
            <a:endParaRPr lang="zh-TW" altLang="zh-TW" sz="2400"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260" y="1215767"/>
            <a:ext cx="3960440" cy="222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3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483518"/>
            <a:ext cx="4752528"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a:solidFill>
                  <a:srgbClr val="FF0000"/>
                </a:solidFill>
              </a:rPr>
              <a:t>III. </a:t>
            </a:r>
            <a:r>
              <a:rPr lang="en-US" altLang="zh-TW" sz="2600" b="1" dirty="0"/>
              <a:t>The Key to solve our </a:t>
            </a:r>
            <a:r>
              <a:rPr lang="en-US" altLang="zh-TW" sz="2600" b="1" dirty="0" smtClean="0"/>
              <a:t>problem</a:t>
            </a:r>
          </a:p>
          <a:p>
            <a:r>
              <a:rPr lang="en-US" altLang="zh-TW" sz="2600" b="1" dirty="0"/>
              <a:t> </a:t>
            </a:r>
            <a:r>
              <a:rPr lang="en-US" altLang="zh-TW" sz="2600" b="1" dirty="0" smtClean="0"/>
              <a:t>     </a:t>
            </a:r>
            <a:r>
              <a:rPr lang="zh-TW" altLang="zh-TW" sz="2600" b="1" dirty="0" smtClean="0"/>
              <a:t>解決</a:t>
            </a:r>
            <a:r>
              <a:rPr lang="zh-TW" altLang="zh-TW" sz="2600" b="1" dirty="0"/>
              <a:t>我們問題的</a:t>
            </a:r>
            <a:r>
              <a:rPr lang="zh-TW" altLang="zh-TW" sz="2600" b="1" dirty="0" smtClean="0"/>
              <a:t>鑰匙</a:t>
            </a:r>
            <a:r>
              <a:rPr lang="en-US" altLang="zh-TW" sz="2600" b="1" dirty="0" smtClean="0"/>
              <a:t>.</a:t>
            </a:r>
            <a:endParaRPr lang="zh-TW" altLang="en-US" sz="2600" dirty="0"/>
          </a:p>
        </p:txBody>
      </p:sp>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43"/>
          <a:stretch/>
        </p:blipFill>
        <p:spPr bwMode="auto">
          <a:xfrm>
            <a:off x="323528" y="2067693"/>
            <a:ext cx="3816424" cy="285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478051"/>
            <a:ext cx="470452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664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5576" y="339502"/>
            <a:ext cx="5688632" cy="830997"/>
          </a:xfrm>
          <a:prstGeom prst="rect">
            <a:avLst/>
          </a:prstGeom>
          <a:ln w="28575">
            <a:solidFill>
              <a:srgbClr val="00B0F0"/>
            </a:solidFill>
          </a:ln>
        </p:spPr>
        <p:txBody>
          <a:bodyPr wrap="square">
            <a:spAutoFit/>
          </a:bodyPr>
          <a:lstStyle/>
          <a:p>
            <a:r>
              <a:rPr lang="en-US" altLang="zh-TW" sz="2400" b="1" dirty="0" smtClean="0">
                <a:solidFill>
                  <a:srgbClr val="FF0000"/>
                </a:solidFill>
              </a:rPr>
              <a:t>A. </a:t>
            </a:r>
            <a:r>
              <a:rPr lang="en-US" altLang="zh-TW" sz="2400" b="1" dirty="0" smtClean="0"/>
              <a:t>Are you able to have godly perspective? </a:t>
            </a:r>
          </a:p>
          <a:p>
            <a:r>
              <a:rPr lang="en-US" altLang="zh-TW" sz="2400" b="1" dirty="0"/>
              <a:t> </a:t>
            </a:r>
            <a:r>
              <a:rPr lang="en-US" altLang="zh-TW" sz="2400" b="1" dirty="0" smtClean="0"/>
              <a:t>    </a:t>
            </a:r>
            <a:r>
              <a:rPr lang="zh-TW" altLang="en-US" sz="2400" b="1" dirty="0" smtClean="0"/>
              <a:t>就是從神的眼光來看事情</a:t>
            </a:r>
            <a:r>
              <a:rPr lang="en-US" altLang="zh-TW" sz="2400" b="1" dirty="0" smtClean="0"/>
              <a:t>.</a:t>
            </a:r>
            <a:endParaRPr lang="zh-TW" altLang="en-US" sz="2400" b="1" dirty="0"/>
          </a:p>
        </p:txBody>
      </p:sp>
      <p:sp>
        <p:nvSpPr>
          <p:cNvPr id="3" name="矩形 2"/>
          <p:cNvSpPr/>
          <p:nvPr/>
        </p:nvSpPr>
        <p:spPr>
          <a:xfrm>
            <a:off x="732480" y="1419622"/>
            <a:ext cx="7920880" cy="1938992"/>
          </a:xfrm>
          <a:prstGeom prst="rect">
            <a:avLst/>
          </a:prstGeom>
        </p:spPr>
        <p:txBody>
          <a:bodyPr wrap="square">
            <a:spAutoFit/>
          </a:bodyPr>
          <a:lstStyle/>
          <a:p>
            <a:r>
              <a:rPr lang="en-US" altLang="zh-TW" sz="2400" b="1" baseline="30000" dirty="0"/>
              <a:t>14</a:t>
            </a:r>
            <a:r>
              <a:rPr lang="zh-TW" altLang="zh-TW" sz="2400" b="1" dirty="0"/>
              <a:t>公義和公平是你寶座的根基；慈愛和誠實行在你前面。【詩</a:t>
            </a:r>
            <a:r>
              <a:rPr lang="en-US" altLang="zh-TW" sz="2400" b="1" dirty="0"/>
              <a:t> 89:14</a:t>
            </a:r>
            <a:r>
              <a:rPr lang="zh-TW" altLang="zh-TW" sz="2400" b="1" dirty="0"/>
              <a:t>】</a:t>
            </a:r>
            <a:r>
              <a:rPr lang="en-US" altLang="zh-TW" sz="2400" b="1" dirty="0"/>
              <a:t/>
            </a:r>
            <a:br>
              <a:rPr lang="en-US" altLang="zh-TW" sz="2400" b="1" dirty="0"/>
            </a:br>
            <a:r>
              <a:rPr lang="en-US" altLang="zh-TW" sz="2400" b="1" baseline="30000" dirty="0"/>
              <a:t>14</a:t>
            </a:r>
            <a:r>
              <a:rPr lang="en-US" altLang="zh-TW" sz="2400" b="1" dirty="0"/>
              <a:t>Righteousness and justice are the foundation of your throne; steadfast love and faithfulness go before you. </a:t>
            </a:r>
            <a:endParaRPr lang="en-US" altLang="zh-TW" sz="2400" b="1" dirty="0" smtClean="0"/>
          </a:p>
          <a:p>
            <a:r>
              <a:rPr lang="zh-TW" altLang="zh-TW" sz="2400" b="1" dirty="0" smtClean="0"/>
              <a:t>【</a:t>
            </a:r>
            <a:r>
              <a:rPr lang="en-US" altLang="zh-TW" sz="2400" b="1" dirty="0"/>
              <a:t>Ps 89:14</a:t>
            </a:r>
            <a:r>
              <a:rPr lang="zh-TW" altLang="zh-TW" sz="2400" b="1" dirty="0"/>
              <a:t>】</a:t>
            </a: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3039802"/>
            <a:ext cx="291632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69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57856"/>
            <a:ext cx="4752528" cy="830997"/>
          </a:xfrm>
          <a:prstGeom prst="rect">
            <a:avLst/>
          </a:prstGeom>
          <a:ln w="28575">
            <a:solidFill>
              <a:srgbClr val="00B0F0"/>
            </a:solidFill>
          </a:ln>
        </p:spPr>
        <p:txBody>
          <a:bodyPr wrap="square">
            <a:spAutoFit/>
          </a:bodyPr>
          <a:lstStyle/>
          <a:p>
            <a:r>
              <a:rPr lang="en-US" altLang="zh-TW" sz="2400" b="1" dirty="0">
                <a:solidFill>
                  <a:srgbClr val="FF0000"/>
                </a:solidFill>
              </a:rPr>
              <a:t>B. </a:t>
            </a:r>
            <a:r>
              <a:rPr lang="en-US" altLang="zh-TW" sz="2400" b="1" dirty="0"/>
              <a:t>God wants us to live in freedom. </a:t>
            </a:r>
            <a:endParaRPr lang="en-US" altLang="zh-TW" sz="2400" b="1" dirty="0" smtClean="0"/>
          </a:p>
          <a:p>
            <a:r>
              <a:rPr lang="en-US" altLang="zh-TW" sz="2400" b="1" dirty="0"/>
              <a:t> </a:t>
            </a:r>
            <a:r>
              <a:rPr lang="en-US" altLang="zh-TW" sz="2400" b="1" dirty="0" smtClean="0"/>
              <a:t>     </a:t>
            </a:r>
            <a:r>
              <a:rPr lang="zh-TW" altLang="zh-TW" sz="2400" b="1" dirty="0" smtClean="0"/>
              <a:t>神</a:t>
            </a:r>
            <a:r>
              <a:rPr lang="zh-TW" altLang="zh-TW" sz="2400" b="1" dirty="0"/>
              <a:t>要我們自由的生活</a:t>
            </a:r>
            <a:r>
              <a:rPr lang="en-US" altLang="zh-TW" sz="2400" b="1" dirty="0"/>
              <a:t>.</a:t>
            </a:r>
            <a:endParaRPr lang="zh-TW" altLang="zh-TW" sz="2400" dirty="0"/>
          </a:p>
        </p:txBody>
      </p:sp>
      <p:sp>
        <p:nvSpPr>
          <p:cNvPr id="4" name="矩形 3"/>
          <p:cNvSpPr/>
          <p:nvPr/>
        </p:nvSpPr>
        <p:spPr>
          <a:xfrm>
            <a:off x="251520" y="4155926"/>
            <a:ext cx="7848872" cy="830997"/>
          </a:xfrm>
          <a:prstGeom prst="rect">
            <a:avLst/>
          </a:prstGeom>
        </p:spPr>
        <p:txBody>
          <a:bodyPr wrap="square">
            <a:spAutoFit/>
          </a:bodyPr>
          <a:lstStyle/>
          <a:p>
            <a:r>
              <a:rPr lang="zh-TW" altLang="zh-TW" sz="2400" b="1" dirty="0" smtClean="0"/>
              <a:t>在</a:t>
            </a:r>
            <a:r>
              <a:rPr lang="zh-TW" altLang="zh-TW" sz="2400" b="1" dirty="0"/>
              <a:t>仇恨的監獄裡面接受那無止境的</a:t>
            </a:r>
            <a:r>
              <a:rPr lang="zh-TW" altLang="zh-TW" sz="2400" b="1" dirty="0" smtClean="0"/>
              <a:t>折磨</a:t>
            </a:r>
            <a:endParaRPr lang="en-US" altLang="zh-TW" sz="2400" b="1" dirty="0" smtClean="0"/>
          </a:p>
          <a:p>
            <a:r>
              <a:rPr lang="en-US" altLang="zh-TW" sz="2400" b="1" dirty="0" smtClean="0"/>
              <a:t> suffering the endless torture in the prison of hatred</a:t>
            </a:r>
            <a:endParaRPr lang="zh-TW" altLang="zh-TW" sz="2400" b="1"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7654"/>
            <a:ext cx="426359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87148"/>
            <a:ext cx="346326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10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5685" y="195486"/>
            <a:ext cx="1728102" cy="461665"/>
          </a:xfrm>
          <a:prstGeom prst="rect">
            <a:avLst/>
          </a:prstGeom>
        </p:spPr>
        <p:txBody>
          <a:bodyPr wrap="none">
            <a:spAutoFit/>
          </a:bodyPr>
          <a:lstStyle/>
          <a:p>
            <a:r>
              <a:rPr lang="en-US" altLang="zh-TW" sz="2400" b="1" u="sng" dirty="0"/>
              <a:t>Illustration: </a:t>
            </a:r>
            <a:endParaRPr lang="zh-TW" altLang="en-US" sz="2400" b="1" u="sng"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29" y="931020"/>
            <a:ext cx="3343229"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89" y="3034291"/>
            <a:ext cx="3353121"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1595"/>
            <a:ext cx="3850495" cy="2565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822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5353" y="364618"/>
            <a:ext cx="6192688" cy="461665"/>
          </a:xfrm>
          <a:prstGeom prst="rect">
            <a:avLst/>
          </a:prstGeom>
          <a:ln w="28575">
            <a:solidFill>
              <a:srgbClr val="00B0F0"/>
            </a:solidFill>
          </a:ln>
        </p:spPr>
        <p:txBody>
          <a:bodyPr wrap="square">
            <a:spAutoFit/>
          </a:bodyPr>
          <a:lstStyle/>
          <a:p>
            <a:r>
              <a:rPr lang="en-US" altLang="zh-TW" sz="2400" b="1" dirty="0">
                <a:solidFill>
                  <a:srgbClr val="FF0000"/>
                </a:solidFill>
              </a:rPr>
              <a:t>C. </a:t>
            </a:r>
            <a:r>
              <a:rPr lang="en-US" altLang="zh-TW" sz="2400" b="1" dirty="0"/>
              <a:t>Be filled with the Holy Spirit</a:t>
            </a:r>
            <a:r>
              <a:rPr lang="zh-TW" altLang="zh-TW" sz="2400" b="1" dirty="0"/>
              <a:t>要被聖靈充滿</a:t>
            </a:r>
            <a:r>
              <a:rPr lang="en-US" altLang="zh-TW" sz="2400" b="1" dirty="0"/>
              <a:t>.</a:t>
            </a:r>
            <a:endParaRPr lang="zh-TW" altLang="zh-TW" sz="2400" dirty="0"/>
          </a:p>
        </p:txBody>
      </p:sp>
      <p:sp>
        <p:nvSpPr>
          <p:cNvPr id="3" name="矩形 2"/>
          <p:cNvSpPr/>
          <p:nvPr/>
        </p:nvSpPr>
        <p:spPr>
          <a:xfrm>
            <a:off x="605353" y="1901598"/>
            <a:ext cx="5223270" cy="1938992"/>
          </a:xfrm>
          <a:prstGeom prst="rect">
            <a:avLst/>
          </a:prstGeom>
        </p:spPr>
        <p:txBody>
          <a:bodyPr wrap="square">
            <a:spAutoFit/>
          </a:bodyPr>
          <a:lstStyle/>
          <a:p>
            <a:r>
              <a:rPr lang="en-US" altLang="zh-TW" sz="2400" b="1" baseline="30000" dirty="0"/>
              <a:t>18</a:t>
            </a:r>
            <a:r>
              <a:rPr lang="zh-TW" altLang="zh-TW" sz="2400" b="1" dirty="0"/>
              <a:t>不要醉酒，酒能使人放蕩；乃要被聖靈充滿。【弗</a:t>
            </a:r>
            <a:r>
              <a:rPr lang="en-US" altLang="zh-TW" sz="2400" b="1" dirty="0"/>
              <a:t> 5:18</a:t>
            </a:r>
            <a:r>
              <a:rPr lang="zh-TW" altLang="zh-TW" sz="2400" b="1" dirty="0"/>
              <a:t>】</a:t>
            </a:r>
            <a:r>
              <a:rPr lang="en-US" altLang="zh-TW" sz="2400" b="1" dirty="0"/>
              <a:t/>
            </a:r>
            <a:br>
              <a:rPr lang="en-US" altLang="zh-TW" sz="2400" b="1" dirty="0"/>
            </a:br>
            <a:r>
              <a:rPr lang="en-US" altLang="zh-TW" sz="2400" b="1" baseline="30000" dirty="0"/>
              <a:t>18</a:t>
            </a:r>
            <a:r>
              <a:rPr lang="en-US" altLang="zh-TW" sz="2400" b="1" dirty="0"/>
              <a:t>And do not get drunk with wine, for that is debauchery, but be filled with the Spirit, </a:t>
            </a:r>
            <a:r>
              <a:rPr lang="zh-TW" altLang="zh-TW" sz="2400" b="1" dirty="0"/>
              <a:t>【</a:t>
            </a:r>
            <a:r>
              <a:rPr lang="en-US" altLang="zh-TW" sz="2400" b="1" dirty="0" err="1"/>
              <a:t>Eph</a:t>
            </a:r>
            <a:r>
              <a:rPr lang="en-US" altLang="zh-TW" sz="2400" b="1" dirty="0"/>
              <a:t> 5:18</a:t>
            </a:r>
            <a:r>
              <a:rPr lang="zh-TW" altLang="zh-TW" sz="2400" b="1" dirty="0"/>
              <a:t>】</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436" b="7531"/>
          <a:stretch/>
        </p:blipFill>
        <p:spPr bwMode="auto">
          <a:xfrm>
            <a:off x="5796136" y="987574"/>
            <a:ext cx="3171825" cy="399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05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33596"/>
            <a:ext cx="8447518" cy="2677656"/>
          </a:xfrm>
          <a:prstGeom prst="rect">
            <a:avLst/>
          </a:prstGeom>
        </p:spPr>
        <p:txBody>
          <a:bodyPr wrap="square">
            <a:spAutoFit/>
          </a:bodyPr>
          <a:lstStyle/>
          <a:p>
            <a:r>
              <a:rPr lang="en-US" altLang="zh-TW" sz="2400" b="1" baseline="30000" dirty="0"/>
              <a:t>14</a:t>
            </a:r>
            <a:r>
              <a:rPr lang="zh-TW" altLang="zh-TW" sz="2400" b="1" dirty="0"/>
              <a:t>我若用方言禱告，是我的靈禱告，但我的悟性沒有果效。</a:t>
            </a:r>
            <a:r>
              <a:rPr lang="en-US" altLang="zh-TW" sz="2400" b="1" baseline="30000" dirty="0"/>
              <a:t>15</a:t>
            </a:r>
            <a:r>
              <a:rPr lang="zh-TW" altLang="zh-TW" sz="2400" b="1" dirty="0"/>
              <a:t>這卻怎麼樣呢？我要用靈禱告，也要用悟性禱告；我要用靈歌唱，也要用悟性歌唱。【林前</a:t>
            </a:r>
            <a:r>
              <a:rPr lang="en-US" altLang="zh-TW" sz="2400" b="1" dirty="0"/>
              <a:t> 14:14~15</a:t>
            </a:r>
            <a:r>
              <a:rPr lang="zh-TW" altLang="zh-TW" sz="2400" b="1" dirty="0"/>
              <a:t>】</a:t>
            </a:r>
            <a:r>
              <a:rPr lang="en-US" altLang="zh-TW" sz="2400" b="1" dirty="0"/>
              <a:t/>
            </a:r>
            <a:br>
              <a:rPr lang="en-US" altLang="zh-TW" sz="2400" b="1" dirty="0"/>
            </a:br>
            <a:r>
              <a:rPr lang="en-US" altLang="zh-TW" sz="2400" b="1" baseline="30000" dirty="0"/>
              <a:t>14</a:t>
            </a:r>
            <a:r>
              <a:rPr lang="en-US" altLang="zh-TW" sz="2400" b="1" dirty="0"/>
              <a:t>For if I pray in a tongue, my spirit prays but my mind is unfruitful. </a:t>
            </a:r>
            <a:r>
              <a:rPr lang="en-US" altLang="zh-TW" sz="2400" b="1" baseline="30000" dirty="0"/>
              <a:t>15</a:t>
            </a:r>
            <a:r>
              <a:rPr lang="en-US" altLang="zh-TW" sz="2400" b="1" dirty="0"/>
              <a:t>What am I to do? I will pray with my spirit, but I will pray with my mind also; I will sing praise with my spirit, but I will sing with my mind also. </a:t>
            </a:r>
            <a:r>
              <a:rPr lang="zh-TW" altLang="zh-TW" sz="2400" b="1" dirty="0"/>
              <a:t>【</a:t>
            </a:r>
            <a:r>
              <a:rPr lang="en-US" altLang="zh-TW" sz="2400" b="1" dirty="0"/>
              <a:t>1Cor 14:14~15</a:t>
            </a:r>
            <a:r>
              <a:rPr lang="zh-TW" altLang="zh-TW" sz="2400" b="1" dirty="0" smtClean="0"/>
              <a:t>】</a:t>
            </a:r>
            <a:endParaRPr lang="zh-TW" altLang="zh-TW" sz="2400" b="1" dirty="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075806"/>
            <a:ext cx="3404540" cy="177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291"/>
          <a:stretch/>
        </p:blipFill>
        <p:spPr bwMode="auto">
          <a:xfrm>
            <a:off x="409103" y="3127276"/>
            <a:ext cx="452607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4281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0753" y="153170"/>
            <a:ext cx="8529720" cy="4154984"/>
          </a:xfrm>
          <a:prstGeom prst="rect">
            <a:avLst/>
          </a:prstGeom>
        </p:spPr>
        <p:txBody>
          <a:bodyPr wrap="square">
            <a:spAutoFit/>
          </a:bodyPr>
          <a:lstStyle/>
          <a:p>
            <a:r>
              <a:rPr lang="en-US" altLang="zh-TW" sz="2400" b="1" baseline="30000" dirty="0"/>
              <a:t>21</a:t>
            </a:r>
            <a:r>
              <a:rPr lang="zh-TW" altLang="zh-TW" sz="2400" b="1" dirty="0"/>
              <a:t>那時，彼得進前來，對耶穌說：主阿，我弟兄得罪我，我當饒恕他幾次呢？到七次可以麼？</a:t>
            </a:r>
            <a:r>
              <a:rPr lang="en-US" altLang="zh-TW" sz="2400" b="1" baseline="30000" dirty="0"/>
              <a:t>22</a:t>
            </a:r>
            <a:r>
              <a:rPr lang="zh-TW" altLang="zh-TW" sz="2400" b="1" dirty="0"/>
              <a:t>耶穌說：我對你說，不是到七次，乃是到七十個七次。</a:t>
            </a:r>
            <a:r>
              <a:rPr lang="en-US" altLang="zh-TW" sz="2400" b="1" baseline="30000" dirty="0"/>
              <a:t>23</a:t>
            </a:r>
            <a:r>
              <a:rPr lang="zh-TW" altLang="zh-TW" sz="2400" b="1" dirty="0"/>
              <a:t>天國好像一個王要和他僕人算賬。</a:t>
            </a:r>
            <a:r>
              <a:rPr lang="en-US" altLang="zh-TW" sz="2400" b="1" baseline="30000" dirty="0"/>
              <a:t>24</a:t>
            </a:r>
            <a:r>
              <a:rPr lang="zh-TW" altLang="zh-TW" sz="2400" b="1" dirty="0"/>
              <a:t>才算的時候，有人帶了一個欠一千萬銀子的來</a:t>
            </a:r>
            <a:r>
              <a:rPr lang="zh-TW" altLang="zh-TW" sz="2400" b="1" dirty="0" smtClean="0"/>
              <a:t>。</a:t>
            </a:r>
            <a:endParaRPr lang="en-US" altLang="zh-TW" sz="2400" b="1" dirty="0" smtClean="0"/>
          </a:p>
          <a:p>
            <a:r>
              <a:rPr lang="en-US" altLang="zh-TW" sz="2400" b="1" baseline="30000" dirty="0" smtClean="0"/>
              <a:t>21</a:t>
            </a:r>
            <a:r>
              <a:rPr lang="en-US" altLang="zh-TW" sz="2400" b="1" dirty="0" smtClean="0"/>
              <a:t>Then </a:t>
            </a:r>
            <a:r>
              <a:rPr lang="en-US" altLang="zh-TW" sz="2400" b="1" dirty="0"/>
              <a:t>Peter came up and said to him, "Lord, how often will my brother sin against me, and I forgive him? As </a:t>
            </a:r>
            <a:r>
              <a:rPr lang="en-US" altLang="zh-TW" sz="2400" b="1" dirty="0" smtClean="0"/>
              <a:t>many as </a:t>
            </a:r>
            <a:r>
              <a:rPr lang="en-US" altLang="zh-TW" sz="2400" b="1" dirty="0"/>
              <a:t>seven times?" </a:t>
            </a:r>
            <a:r>
              <a:rPr lang="en-US" altLang="zh-TW" sz="2400" b="1" baseline="30000" dirty="0"/>
              <a:t>22</a:t>
            </a:r>
            <a:r>
              <a:rPr lang="en-US" altLang="zh-TW" sz="2400" b="1" dirty="0"/>
              <a:t>Jesus said to him, ""I do not </a:t>
            </a:r>
            <a:r>
              <a:rPr lang="en-US" altLang="zh-TW" sz="2400" b="1" dirty="0" smtClean="0"/>
              <a:t>say to </a:t>
            </a:r>
            <a:r>
              <a:rPr lang="en-US" altLang="zh-TW" sz="2400" b="1" dirty="0"/>
              <a:t>you seven times, but seventy times seven. " </a:t>
            </a:r>
            <a:r>
              <a:rPr lang="en-US" altLang="zh-TW" sz="2400" b="1" baseline="30000" dirty="0" smtClean="0"/>
              <a:t>23</a:t>
            </a:r>
            <a:r>
              <a:rPr lang="en-US" altLang="zh-TW" sz="2400" b="1" dirty="0" smtClean="0"/>
              <a:t>“"</a:t>
            </a:r>
            <a:r>
              <a:rPr lang="en-US" altLang="zh-TW" sz="2400" b="1" dirty="0"/>
              <a:t>Therefore the kingdom of heaven may be </a:t>
            </a:r>
            <a:r>
              <a:rPr lang="en-US" altLang="zh-TW" sz="2400" b="1" dirty="0" smtClean="0"/>
              <a:t>compared </a:t>
            </a:r>
            <a:r>
              <a:rPr lang="en-US" altLang="zh-TW" sz="2400" b="1" dirty="0"/>
              <a:t>to a king who wished to settle accounts </a:t>
            </a:r>
            <a:endParaRPr lang="en-US" altLang="zh-TW" sz="2400" b="1" dirty="0" smtClean="0"/>
          </a:p>
          <a:p>
            <a:r>
              <a:rPr lang="en-US" altLang="zh-TW" sz="2400" b="1" dirty="0" smtClean="0"/>
              <a:t>with </a:t>
            </a:r>
            <a:r>
              <a:rPr lang="en-US" altLang="zh-TW" sz="2400" b="1" dirty="0"/>
              <a:t>his servants." </a:t>
            </a:r>
            <a:r>
              <a:rPr lang="en-US" altLang="zh-TW" sz="2400" b="1" baseline="30000" dirty="0"/>
              <a:t>24</a:t>
            </a:r>
            <a:r>
              <a:rPr lang="en-US" altLang="zh-TW" sz="2400" b="1" dirty="0"/>
              <a:t>"When he began to settle, </a:t>
            </a:r>
            <a:r>
              <a:rPr lang="en-US" altLang="zh-TW" sz="2400" b="1" dirty="0" smtClean="0"/>
              <a:t>one </a:t>
            </a:r>
            <a:r>
              <a:rPr lang="en-US" altLang="zh-TW" sz="2400" b="1" dirty="0"/>
              <a:t>was brought to him who owed him ten </a:t>
            </a:r>
            <a:r>
              <a:rPr lang="en-US" altLang="zh-TW" sz="2400" b="1" dirty="0" smtClean="0"/>
              <a:t>thousand </a:t>
            </a:r>
            <a:r>
              <a:rPr lang="en-US" altLang="zh-TW" sz="2400" b="1" dirty="0"/>
              <a:t>talents."</a:t>
            </a:r>
            <a:endParaRPr lang="zh-TW" altLang="en-US" sz="2400" b="1"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083918"/>
            <a:ext cx="2410143" cy="8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4356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23478"/>
            <a:ext cx="1786066" cy="492443"/>
          </a:xfrm>
          <a:prstGeom prst="rect">
            <a:avLst/>
          </a:prstGeom>
          <a:solidFill>
            <a:srgbClr val="FFFF00"/>
          </a:solidFill>
        </p:spPr>
        <p:txBody>
          <a:bodyPr wrap="none">
            <a:spAutoFit/>
          </a:bodyPr>
          <a:lstStyle/>
          <a:p>
            <a:r>
              <a:rPr lang="en-US" altLang="zh-TW" sz="2600" b="1" dirty="0">
                <a:solidFill>
                  <a:srgbClr val="FF0000"/>
                </a:solidFill>
              </a:rPr>
              <a:t>Conclusion:</a:t>
            </a:r>
            <a:endParaRPr lang="zh-TW" altLang="zh-TW" sz="2600" dirty="0">
              <a:solidFill>
                <a:srgbClr val="FF0000"/>
              </a:solidFill>
            </a:endParaRPr>
          </a:p>
        </p:txBody>
      </p:sp>
      <p:sp>
        <p:nvSpPr>
          <p:cNvPr id="4" name="矩形 3"/>
          <p:cNvSpPr/>
          <p:nvPr/>
        </p:nvSpPr>
        <p:spPr>
          <a:xfrm>
            <a:off x="395536" y="813952"/>
            <a:ext cx="8496944" cy="2677656"/>
          </a:xfrm>
          <a:prstGeom prst="rect">
            <a:avLst/>
          </a:pr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n-US" altLang="zh-TW" sz="2400" b="1" dirty="0" smtClean="0"/>
              <a:t>From your heart is the key.</a:t>
            </a:r>
          </a:p>
          <a:p>
            <a:r>
              <a:rPr lang="zh-TW" altLang="en-US" sz="2400" b="1" dirty="0" smtClean="0"/>
              <a:t>唯一的方法就是從心裡赦免</a:t>
            </a:r>
            <a:r>
              <a:rPr lang="en-US" altLang="zh-TW" sz="2400" b="1" dirty="0" smtClean="0"/>
              <a:t>,</a:t>
            </a:r>
            <a:r>
              <a:rPr lang="zh-TW" altLang="en-US" sz="2400" b="1" dirty="0" smtClean="0"/>
              <a:t>不再</a:t>
            </a:r>
            <a:r>
              <a:rPr lang="en-US" altLang="zh-TW" sz="2400" b="1" dirty="0" smtClean="0"/>
              <a:t>bother</a:t>
            </a:r>
            <a:r>
              <a:rPr lang="zh-TW" altLang="en-US" sz="2400" b="1" dirty="0" smtClean="0"/>
              <a:t>你了</a:t>
            </a:r>
            <a:r>
              <a:rPr lang="en-US" altLang="zh-TW" sz="2400" b="1" dirty="0" smtClean="0"/>
              <a:t>. </a:t>
            </a:r>
            <a:r>
              <a:rPr lang="zh-TW" altLang="en-US" sz="2400" b="1" dirty="0" smtClean="0"/>
              <a:t>那麼</a:t>
            </a:r>
            <a:r>
              <a:rPr lang="en-US" altLang="zh-TW" sz="2400" b="1" dirty="0" smtClean="0"/>
              <a:t>,</a:t>
            </a:r>
            <a:r>
              <a:rPr lang="zh-TW" altLang="en-US" sz="2400" b="1" dirty="0" smtClean="0"/>
              <a:t>你就可以自由自在的生活了</a:t>
            </a:r>
            <a:r>
              <a:rPr lang="en-US" altLang="zh-TW" sz="2400" b="1" dirty="0" smtClean="0"/>
              <a:t>, </a:t>
            </a:r>
            <a:r>
              <a:rPr lang="zh-TW" altLang="en-US" sz="2400" b="1" dirty="0" smtClean="0"/>
              <a:t>你的生命裡面就不再有你的敵人的陰影在那裏控制你了</a:t>
            </a:r>
            <a:r>
              <a:rPr lang="en-US" altLang="zh-TW" sz="2400" b="1" dirty="0" smtClean="0"/>
              <a:t>. </a:t>
            </a:r>
          </a:p>
          <a:p>
            <a:r>
              <a:rPr lang="en-US" altLang="zh-TW" sz="2400" b="1" dirty="0" smtClean="0"/>
              <a:t>The only way is to forgive from the heart so that it will no longer</a:t>
            </a:r>
          </a:p>
          <a:p>
            <a:r>
              <a:rPr lang="en-US" altLang="zh-TW" sz="2400" b="1" dirty="0" smtClean="0"/>
              <a:t> bother you. Then, you can live freely. The shadow of your enemy will no longer control you in your life.</a:t>
            </a:r>
            <a:endParaRPr lang="zh-TW" altLang="en-US" sz="2400" b="1"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602" y="3621471"/>
            <a:ext cx="2129527" cy="140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2" y="3541343"/>
            <a:ext cx="1838357" cy="156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106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29615"/>
            <a:ext cx="8345154" cy="1938992"/>
          </a:xfrm>
          <a:prstGeom prst="rect">
            <a:avLst/>
          </a:prstGeom>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en-US" sz="2400" b="1" dirty="0" smtClean="0"/>
              <a:t>赦免不是說</a:t>
            </a:r>
            <a:r>
              <a:rPr lang="en-US" altLang="zh-TW" sz="2400" b="1" dirty="0" smtClean="0"/>
              <a:t>, </a:t>
            </a:r>
            <a:r>
              <a:rPr lang="zh-TW" altLang="en-US" sz="2400" b="1" dirty="0" smtClean="0"/>
              <a:t>你就一再的受騙</a:t>
            </a:r>
            <a:r>
              <a:rPr lang="en-US" altLang="zh-TW" sz="2400" b="1" dirty="0" smtClean="0"/>
              <a:t>, </a:t>
            </a:r>
            <a:r>
              <a:rPr lang="zh-TW" altLang="en-US" sz="2400" b="1" dirty="0" smtClean="0"/>
              <a:t>一再的受欺負</a:t>
            </a:r>
            <a:r>
              <a:rPr lang="en-US" altLang="zh-TW" sz="2400" b="1" dirty="0" smtClean="0"/>
              <a:t>. </a:t>
            </a:r>
            <a:r>
              <a:rPr lang="zh-TW" altLang="en-US" sz="2400" b="1" dirty="0" smtClean="0"/>
              <a:t>赦免是不抓緊仇恨在我們的內心</a:t>
            </a:r>
            <a:r>
              <a:rPr lang="en-US" altLang="zh-TW" sz="2400" b="1" dirty="0" smtClean="0"/>
              <a:t>. </a:t>
            </a:r>
            <a:r>
              <a:rPr lang="zh-TW" altLang="en-US" sz="2400" b="1" dirty="0" smtClean="0"/>
              <a:t>但是神不會要你傻傻地受騙</a:t>
            </a:r>
            <a:r>
              <a:rPr lang="en-US" altLang="zh-TW" sz="2400" b="1" dirty="0" smtClean="0"/>
              <a:t>70 x 7 = 490 </a:t>
            </a:r>
            <a:r>
              <a:rPr lang="zh-TW" altLang="en-US" sz="2400" b="1" dirty="0" smtClean="0"/>
              <a:t>次</a:t>
            </a:r>
            <a:r>
              <a:rPr lang="en-US" altLang="zh-TW" sz="2400" b="1" dirty="0" smtClean="0"/>
              <a:t>.</a:t>
            </a:r>
          </a:p>
          <a:p>
            <a:r>
              <a:rPr lang="en-US" altLang="zh-TW" sz="2400" b="1" dirty="0" smtClean="0"/>
              <a:t> It does not mean that you are always ready to be cheated again. Forgiveness means not grasping the hatred in our hearts. But God will not want you to be fooled 70 x 7 = 490 times.</a:t>
            </a:r>
            <a:endParaRPr lang="zh-TW" altLang="en-US" sz="2400" b="1"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660776"/>
            <a:ext cx="2936792" cy="220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575330"/>
            <a:ext cx="29321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044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23478"/>
            <a:ext cx="8352928" cy="4893647"/>
          </a:xfrm>
          <a:prstGeom prst="rect">
            <a:avLst/>
          </a:prstGeom>
        </p:spPr>
        <p:txBody>
          <a:bodyPr wrap="square">
            <a:spAutoFit/>
          </a:bodyPr>
          <a:lstStyle/>
          <a:p>
            <a:r>
              <a:rPr lang="en-US" altLang="zh-TW" sz="2400" b="1" baseline="30000" dirty="0"/>
              <a:t>25</a:t>
            </a:r>
            <a:r>
              <a:rPr lang="zh-TW" altLang="zh-TW" sz="2400" b="1" dirty="0"/>
              <a:t>因為他沒有甚麼償還之物，主人吩咐把他和他妻子兒女，並一切所有的都賣了償還。</a:t>
            </a:r>
            <a:r>
              <a:rPr lang="en-US" altLang="zh-TW" sz="2400" b="1" baseline="30000" dirty="0"/>
              <a:t>26</a:t>
            </a:r>
            <a:r>
              <a:rPr lang="zh-TW" altLang="zh-TW" sz="2400" b="1" dirty="0"/>
              <a:t>那僕人就俯伏拜他，說：主阿，寬容我，將來我都要還清。</a:t>
            </a:r>
            <a:r>
              <a:rPr lang="en-US" altLang="zh-TW" sz="2400" b="1" baseline="30000" dirty="0"/>
              <a:t>27</a:t>
            </a:r>
            <a:r>
              <a:rPr lang="zh-TW" altLang="zh-TW" sz="2400" b="1" dirty="0"/>
              <a:t>那僕人的主人就動了慈心，把他釋放了，並且免了他的債</a:t>
            </a:r>
            <a:r>
              <a:rPr lang="zh-TW" altLang="zh-TW" sz="2400" b="1" dirty="0" smtClean="0"/>
              <a:t>。</a:t>
            </a:r>
            <a:r>
              <a:rPr lang="en-US" altLang="zh-TW" sz="2400" b="1" baseline="30000" dirty="0"/>
              <a:t>28</a:t>
            </a:r>
            <a:r>
              <a:rPr lang="zh-TW" altLang="zh-TW" sz="2400" b="1" dirty="0"/>
              <a:t>那僕人出來，遇見他的一個同伴欠他十兩銀子，便揪著他，掐住他的喉嚨，</a:t>
            </a:r>
            <a:endParaRPr lang="en-US" altLang="zh-TW" sz="2400" b="1" dirty="0" smtClean="0"/>
          </a:p>
          <a:p>
            <a:r>
              <a:rPr lang="en-US" altLang="zh-TW" sz="2400" b="1" baseline="30000" dirty="0" smtClean="0"/>
              <a:t>25</a:t>
            </a:r>
            <a:r>
              <a:rPr lang="en-US" altLang="zh-TW" sz="2400" b="1" dirty="0" smtClean="0"/>
              <a:t>"And </a:t>
            </a:r>
            <a:r>
              <a:rPr lang="en-US" altLang="zh-TW" sz="2400" b="1" dirty="0"/>
              <a:t>since he could not pay, his master ordered him to be sold, with his wife and children and all that he had, and payment to be made." </a:t>
            </a:r>
            <a:r>
              <a:rPr lang="en-US" altLang="zh-TW" sz="2400" b="1" baseline="30000" dirty="0"/>
              <a:t>26</a:t>
            </a:r>
            <a:r>
              <a:rPr lang="en-US" altLang="zh-TW" sz="2400" b="1" dirty="0"/>
              <a:t>"So the servant fell on his knees, imploring him, 'Have patience with me, and I will pay you everything.'" </a:t>
            </a:r>
            <a:r>
              <a:rPr lang="en-US" altLang="zh-TW" sz="2400" b="1" baseline="30000" dirty="0"/>
              <a:t>27</a:t>
            </a:r>
            <a:r>
              <a:rPr lang="en-US" altLang="zh-TW" sz="2400" b="1" dirty="0"/>
              <a:t>"And out of pity for him, the master of that servant released him and forgave him the debt</a:t>
            </a:r>
            <a:r>
              <a:rPr lang="en-US" altLang="zh-TW" sz="2400" b="1" dirty="0" smtClean="0"/>
              <a:t>."</a:t>
            </a:r>
            <a:r>
              <a:rPr lang="en-US" altLang="zh-TW" sz="2400" b="1" baseline="30000" dirty="0"/>
              <a:t>28</a:t>
            </a:r>
            <a:r>
              <a:rPr lang="en-US" altLang="zh-TW" sz="2400" b="1" dirty="0"/>
              <a:t>"But when that same servant went out, he found one of his fellow servants who owed him a hundred denarii, and seizing him, he began to choke him,</a:t>
            </a:r>
            <a:endParaRPr lang="zh-TW" altLang="en-US" sz="2400" b="1" dirty="0"/>
          </a:p>
        </p:txBody>
      </p:sp>
    </p:spTree>
    <p:extLst>
      <p:ext uri="{BB962C8B-B14F-4D97-AF65-F5344CB8AC3E}">
        <p14:creationId xmlns:p14="http://schemas.microsoft.com/office/powerpoint/2010/main" val="2969355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19365"/>
            <a:ext cx="8712968" cy="4893647"/>
          </a:xfrm>
          <a:prstGeom prst="rect">
            <a:avLst/>
          </a:prstGeom>
        </p:spPr>
        <p:txBody>
          <a:bodyPr wrap="square">
            <a:spAutoFit/>
          </a:bodyPr>
          <a:lstStyle/>
          <a:p>
            <a:r>
              <a:rPr lang="zh-TW" altLang="zh-TW" sz="2400" b="1" dirty="0"/>
              <a:t>說：你把所欠的還我！</a:t>
            </a:r>
            <a:r>
              <a:rPr lang="en-US" altLang="zh-TW" sz="2400" b="1" baseline="30000" dirty="0"/>
              <a:t>29</a:t>
            </a:r>
            <a:r>
              <a:rPr lang="zh-TW" altLang="zh-TW" sz="2400" b="1" dirty="0"/>
              <a:t>他的同伴就俯伏央求他，說：寬容我罷，將來我必還清。</a:t>
            </a:r>
            <a:r>
              <a:rPr lang="en-US" altLang="zh-TW" sz="2400" b="1" baseline="30000" dirty="0"/>
              <a:t>30</a:t>
            </a:r>
            <a:r>
              <a:rPr lang="zh-TW" altLang="zh-TW" sz="2400" b="1" dirty="0"/>
              <a:t>他不肯，竟去把他下在監裡，等他還了所欠的債。</a:t>
            </a:r>
            <a:r>
              <a:rPr lang="en-US" altLang="zh-TW" sz="2400" b="1" baseline="30000" dirty="0"/>
              <a:t>31</a:t>
            </a:r>
            <a:r>
              <a:rPr lang="zh-TW" altLang="zh-TW" sz="2400" b="1" dirty="0"/>
              <a:t>眾同伴看見他所做的事就甚憂愁，去把這事都告訴了主人。</a:t>
            </a:r>
            <a:r>
              <a:rPr lang="en-US" altLang="zh-TW" sz="2400" b="1" baseline="30000" dirty="0"/>
              <a:t>32</a:t>
            </a:r>
            <a:r>
              <a:rPr lang="zh-TW" altLang="zh-TW" sz="2400" b="1" dirty="0"/>
              <a:t>於是主人叫了他來，對他說：你這惡奴才！你央求我，我就把你所欠的都免了</a:t>
            </a:r>
            <a:r>
              <a:rPr lang="zh-TW" altLang="zh-TW" sz="2400" b="1" dirty="0" smtClean="0"/>
              <a:t>，</a:t>
            </a:r>
            <a:r>
              <a:rPr lang="en-US" altLang="zh-TW" sz="2400" b="1" dirty="0"/>
              <a:t> </a:t>
            </a:r>
            <a:endParaRPr lang="en-US" altLang="zh-TW" sz="2400" b="1" dirty="0" smtClean="0"/>
          </a:p>
          <a:p>
            <a:r>
              <a:rPr lang="en-US" altLang="zh-TW" sz="2400" b="1" dirty="0" smtClean="0"/>
              <a:t>saying</a:t>
            </a:r>
            <a:r>
              <a:rPr lang="en-US" altLang="zh-TW" sz="2400" b="1" dirty="0"/>
              <a:t>, 'Pay what you owe.'" </a:t>
            </a:r>
            <a:r>
              <a:rPr lang="en-US" altLang="zh-TW" sz="2400" b="1" baseline="30000" dirty="0"/>
              <a:t>29</a:t>
            </a:r>
            <a:r>
              <a:rPr lang="en-US" altLang="zh-TW" sz="2400" b="1" dirty="0"/>
              <a:t>"So his fellow servant fell down and pleaded with him, 'Have patience with me, and I will pay you.'" </a:t>
            </a:r>
            <a:r>
              <a:rPr lang="en-US" altLang="zh-TW" sz="2400" b="1" baseline="30000" dirty="0"/>
              <a:t>30</a:t>
            </a:r>
            <a:r>
              <a:rPr lang="en-US" altLang="zh-TW" sz="2400" b="1" dirty="0"/>
              <a:t>"He refused and went and put him in prison until he should pay the debt." </a:t>
            </a:r>
            <a:r>
              <a:rPr lang="en-US" altLang="zh-TW" sz="2400" b="1" baseline="30000" dirty="0"/>
              <a:t>31</a:t>
            </a:r>
            <a:r>
              <a:rPr lang="en-US" altLang="zh-TW" sz="2400" b="1" dirty="0"/>
              <a:t>"When his fellow servants saw what had taken place, they were greatly distressed, and they went and reported to their master all that had taken place." </a:t>
            </a:r>
            <a:r>
              <a:rPr lang="en-US" altLang="zh-TW" sz="2400" b="1" baseline="30000" dirty="0"/>
              <a:t>32</a:t>
            </a:r>
            <a:r>
              <a:rPr lang="en-US" altLang="zh-TW" sz="2400" b="1" dirty="0"/>
              <a:t>"Then his master summoned him and said to him, 'You wicked servant! I forgave you all that debt because you pleaded with me."</a:t>
            </a:r>
            <a:endParaRPr lang="zh-TW" altLang="en-US" sz="2400" b="1" dirty="0"/>
          </a:p>
        </p:txBody>
      </p:sp>
    </p:spTree>
    <p:extLst>
      <p:ext uri="{BB962C8B-B14F-4D97-AF65-F5344CB8AC3E}">
        <p14:creationId xmlns:p14="http://schemas.microsoft.com/office/powerpoint/2010/main" val="708048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07189"/>
            <a:ext cx="8496944" cy="3046988"/>
          </a:xfrm>
          <a:prstGeom prst="rect">
            <a:avLst/>
          </a:prstGeom>
        </p:spPr>
        <p:txBody>
          <a:bodyPr wrap="square">
            <a:spAutoFit/>
          </a:bodyPr>
          <a:lstStyle/>
          <a:p>
            <a:r>
              <a:rPr lang="en-US" altLang="zh-TW" sz="2400" b="1" baseline="30000" dirty="0"/>
              <a:t>33</a:t>
            </a:r>
            <a:r>
              <a:rPr lang="zh-TW" altLang="zh-TW" sz="2400" b="1" dirty="0"/>
              <a:t>你不應當憐恤你的同伴，像我憐恤你麼？</a:t>
            </a:r>
            <a:r>
              <a:rPr lang="en-US" altLang="zh-TW" sz="2400" b="1" baseline="30000" dirty="0"/>
              <a:t>34</a:t>
            </a:r>
            <a:r>
              <a:rPr lang="zh-TW" altLang="zh-TW" sz="2400" b="1" dirty="0"/>
              <a:t>主人就大怒，把他交給掌刑的，等他還清了所欠的債。</a:t>
            </a:r>
            <a:r>
              <a:rPr lang="en-US" altLang="zh-TW" sz="2400" b="1" baseline="30000" dirty="0"/>
              <a:t>35</a:t>
            </a:r>
            <a:r>
              <a:rPr lang="zh-TW" altLang="zh-TW" sz="2400" b="1" dirty="0"/>
              <a:t>你們各人若不從心裡饒恕你的弟兄，我天父也要這樣待你們了。【太</a:t>
            </a:r>
            <a:r>
              <a:rPr lang="en-US" altLang="zh-TW" sz="2400" b="1" dirty="0"/>
              <a:t> 18:21~35</a:t>
            </a:r>
            <a:r>
              <a:rPr lang="zh-TW" altLang="zh-TW" sz="2400" b="1" dirty="0" smtClean="0"/>
              <a:t>】</a:t>
            </a:r>
            <a:r>
              <a:rPr lang="zh-TW" altLang="zh-TW" sz="2400" b="1" dirty="0"/>
              <a:t> </a:t>
            </a:r>
            <a:r>
              <a:rPr lang="en-US" altLang="zh-TW" sz="2400" b="1" baseline="30000" dirty="0"/>
              <a:t>33</a:t>
            </a:r>
            <a:r>
              <a:rPr lang="en-US" altLang="zh-TW" sz="2400" b="1" dirty="0"/>
              <a:t>"And should not you have had mercy on your fellow servant, as I had mercy on you?'" </a:t>
            </a:r>
            <a:r>
              <a:rPr lang="en-US" altLang="zh-TW" sz="2400" b="1" baseline="30000" dirty="0"/>
              <a:t>34</a:t>
            </a:r>
            <a:r>
              <a:rPr lang="en-US" altLang="zh-TW" sz="2400" b="1" dirty="0"/>
              <a:t>"And in anger his master delivered him to the jailers, until he should pay all his debt." </a:t>
            </a:r>
            <a:r>
              <a:rPr lang="en-US" altLang="zh-TW" sz="2400" b="1" baseline="30000" dirty="0"/>
              <a:t>35</a:t>
            </a:r>
            <a:r>
              <a:rPr lang="en-US" altLang="zh-TW" sz="2400" b="1" dirty="0"/>
              <a:t>"So also my heavenly Father will do to every one of you, if you do not forgive your brother from your heart." " </a:t>
            </a:r>
            <a:r>
              <a:rPr lang="zh-TW" altLang="zh-TW" sz="2400" b="1" dirty="0"/>
              <a:t>【</a:t>
            </a:r>
            <a:r>
              <a:rPr lang="en-US" altLang="zh-TW" sz="2400" b="1" dirty="0"/>
              <a:t>Matt 18:21~35</a:t>
            </a:r>
            <a:r>
              <a:rPr lang="zh-TW" altLang="zh-TW" sz="2400" b="1" dirty="0"/>
              <a:t>】</a:t>
            </a:r>
            <a:endParaRPr lang="zh-TW" altLang="en-US" sz="2400"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166778"/>
            <a:ext cx="3960440" cy="183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99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3083" y="1059582"/>
            <a:ext cx="7842240" cy="2246769"/>
          </a:xfrm>
          <a:prstGeom prst="rect">
            <a:avLst/>
          </a:prstGeom>
          <a:ln w="28575"/>
        </p:spPr>
        <p:style>
          <a:lnRef idx="2">
            <a:schemeClr val="accent5"/>
          </a:lnRef>
          <a:fillRef idx="1">
            <a:schemeClr val="lt1"/>
          </a:fillRef>
          <a:effectRef idx="0">
            <a:schemeClr val="accent5"/>
          </a:effectRef>
          <a:fontRef idx="minor">
            <a:schemeClr val="dk1"/>
          </a:fontRef>
        </p:style>
        <p:txBody>
          <a:bodyPr wrap="square">
            <a:spAutoFit/>
          </a:bodyPr>
          <a:lstStyle/>
          <a:p>
            <a:r>
              <a:rPr lang="zh-TW" altLang="en-US" sz="2000" b="1" dirty="0" smtClean="0"/>
              <a:t>做工一天的薪水</a:t>
            </a:r>
            <a:r>
              <a:rPr lang="en-US" altLang="zh-TW" sz="2000" b="1" dirty="0" smtClean="0"/>
              <a:t>= 1 </a:t>
            </a:r>
            <a:r>
              <a:rPr lang="zh-TW" altLang="en-US" sz="2000" b="1" dirty="0" smtClean="0"/>
              <a:t>個</a:t>
            </a:r>
            <a:r>
              <a:rPr lang="en-US" altLang="zh-TW" sz="2000" b="1" dirty="0" smtClean="0"/>
              <a:t>denarius /  one day’s salary = 1 denarius</a:t>
            </a:r>
          </a:p>
          <a:p>
            <a:r>
              <a:rPr lang="en-US" altLang="zh-TW" sz="2000" b="1" dirty="0" smtClean="0"/>
              <a:t> 1 talent = 6,000 </a:t>
            </a:r>
            <a:r>
              <a:rPr lang="en-US" altLang="zh-TW" sz="2000" b="1" dirty="0" smtClean="0"/>
              <a:t>denarii = work 6,000 days</a:t>
            </a:r>
            <a:endParaRPr lang="en-US" altLang="zh-TW" sz="2000" b="1" dirty="0" smtClean="0"/>
          </a:p>
          <a:p>
            <a:r>
              <a:rPr lang="zh-TW" altLang="en-US" sz="2000" b="1" dirty="0" smtClean="0"/>
              <a:t>平均一年工作</a:t>
            </a:r>
            <a:r>
              <a:rPr lang="en-US" altLang="zh-TW" sz="2000" b="1" dirty="0" smtClean="0"/>
              <a:t>300</a:t>
            </a:r>
            <a:r>
              <a:rPr lang="zh-TW" altLang="en-US" sz="2000" b="1" dirty="0" smtClean="0"/>
              <a:t>天</a:t>
            </a:r>
            <a:r>
              <a:rPr lang="en-US" altLang="zh-TW" sz="2000" b="1" dirty="0" smtClean="0"/>
              <a:t>/ working 300 days a year on average</a:t>
            </a:r>
          </a:p>
          <a:p>
            <a:endParaRPr lang="en-US" altLang="zh-TW" sz="2000" b="1" dirty="0" smtClean="0"/>
          </a:p>
          <a:p>
            <a:r>
              <a:rPr lang="en-US" altLang="zh-TW" sz="2000" b="1" dirty="0" smtClean="0"/>
              <a:t>6,000/300=20  </a:t>
            </a:r>
            <a:r>
              <a:rPr lang="en-US" altLang="zh-TW" sz="2000" b="1" dirty="0" smtClean="0"/>
              <a:t>→ 1 talent=20</a:t>
            </a:r>
            <a:r>
              <a:rPr lang="zh-TW" altLang="en-US" sz="2000" b="1" dirty="0" smtClean="0"/>
              <a:t>年的工作薪水</a:t>
            </a:r>
            <a:r>
              <a:rPr lang="en-US" altLang="zh-TW" sz="2000" b="1" dirty="0" smtClean="0"/>
              <a:t>/20 years’ salary</a:t>
            </a:r>
          </a:p>
          <a:p>
            <a:r>
              <a:rPr lang="en-US" altLang="zh-TW" sz="2000" b="1" dirty="0" smtClean="0"/>
              <a:t>20 x 10,000 = </a:t>
            </a:r>
            <a:r>
              <a:rPr lang="en-US" altLang="zh-TW" sz="2000" b="1" dirty="0" smtClean="0"/>
              <a:t>200,000 </a:t>
            </a:r>
            <a:r>
              <a:rPr lang="en-US" altLang="zh-TW" sz="2000" b="1" dirty="0" smtClean="0"/>
              <a:t> </a:t>
            </a:r>
            <a:endParaRPr lang="en-US" altLang="zh-TW" sz="2000" b="1" dirty="0" smtClean="0"/>
          </a:p>
          <a:p>
            <a:r>
              <a:rPr lang="en-US" altLang="zh-TW" sz="2000" b="1" dirty="0" smtClean="0">
                <a:solidFill>
                  <a:srgbClr val="FF0000"/>
                </a:solidFill>
              </a:rPr>
              <a:t>→  10,000 talents=200,000 </a:t>
            </a:r>
            <a:r>
              <a:rPr lang="zh-TW" altLang="en-US" sz="2000" b="1" dirty="0" smtClean="0">
                <a:solidFill>
                  <a:srgbClr val="FF0000"/>
                </a:solidFill>
              </a:rPr>
              <a:t>年的工作薪水</a:t>
            </a:r>
            <a:r>
              <a:rPr lang="en-US" altLang="zh-TW" sz="2000" b="1" dirty="0" smtClean="0">
                <a:solidFill>
                  <a:srgbClr val="FF0000"/>
                </a:solidFill>
              </a:rPr>
              <a:t>/200,000 years’ salary</a:t>
            </a:r>
          </a:p>
        </p:txBody>
      </p:sp>
      <p:sp>
        <p:nvSpPr>
          <p:cNvPr id="7" name="矩形 6"/>
          <p:cNvSpPr/>
          <p:nvPr/>
        </p:nvSpPr>
        <p:spPr>
          <a:xfrm>
            <a:off x="720508" y="3651870"/>
            <a:ext cx="8077912" cy="707886"/>
          </a:xfrm>
          <a:prstGeom prst="rect">
            <a:avLst/>
          </a:prstGeom>
        </p:spPr>
        <p:txBody>
          <a:bodyPr wrap="square">
            <a:spAutoFit/>
          </a:bodyPr>
          <a:lstStyle/>
          <a:p>
            <a:r>
              <a:rPr lang="zh-TW" altLang="en-US" sz="2000" b="1" dirty="0" smtClean="0"/>
              <a:t>惡僕人的朋友欠他</a:t>
            </a:r>
            <a:r>
              <a:rPr lang="en-US" altLang="zh-TW" sz="2000" b="1" dirty="0" smtClean="0"/>
              <a:t>100 denarii</a:t>
            </a:r>
            <a:r>
              <a:rPr lang="zh-TW" altLang="en-US" sz="2000" b="1" dirty="0" smtClean="0"/>
              <a:t>的錢</a:t>
            </a:r>
            <a:r>
              <a:rPr lang="en-US" altLang="zh-TW" sz="2000" b="1" dirty="0" smtClean="0"/>
              <a:t>, </a:t>
            </a:r>
            <a:r>
              <a:rPr lang="zh-TW" altLang="en-US" sz="2000" b="1" dirty="0" smtClean="0"/>
              <a:t>也就是差不多是</a:t>
            </a:r>
            <a:r>
              <a:rPr lang="en-US" altLang="zh-TW" sz="2000" b="1" dirty="0" smtClean="0"/>
              <a:t>4</a:t>
            </a:r>
            <a:r>
              <a:rPr lang="zh-TW" altLang="en-US" sz="2000" b="1" dirty="0" smtClean="0"/>
              <a:t>個月的工資</a:t>
            </a:r>
            <a:r>
              <a:rPr lang="en-US" altLang="zh-TW" sz="2000" b="1" dirty="0" smtClean="0"/>
              <a:t>.</a:t>
            </a:r>
          </a:p>
          <a:p>
            <a:r>
              <a:rPr lang="en-US" altLang="zh-TW" sz="2000" b="1" dirty="0" smtClean="0"/>
              <a:t>100 denarii ≈ 4 months' salary</a:t>
            </a:r>
            <a:endParaRPr lang="zh-TW" altLang="en-US" sz="2000" b="1" dirty="0"/>
          </a:p>
        </p:txBody>
      </p:sp>
      <p:sp>
        <p:nvSpPr>
          <p:cNvPr id="8" name="矩形 7"/>
          <p:cNvSpPr/>
          <p:nvPr/>
        </p:nvSpPr>
        <p:spPr>
          <a:xfrm>
            <a:off x="720508" y="4395035"/>
            <a:ext cx="1431802" cy="461665"/>
          </a:xfrm>
          <a:prstGeom prst="rect">
            <a:avLst/>
          </a:prstGeom>
        </p:spPr>
        <p:txBody>
          <a:bodyPr wrap="none">
            <a:spAutoFit/>
          </a:bodyPr>
          <a:lstStyle/>
          <a:p>
            <a:r>
              <a:rPr lang="en-US" altLang="zh-TW" sz="2400" b="1" dirty="0" smtClean="0">
                <a:solidFill>
                  <a:srgbClr val="FF0000"/>
                </a:solidFill>
              </a:rPr>
              <a:t>600,000:1</a:t>
            </a:r>
            <a:endParaRPr lang="zh-TW" altLang="en-US" sz="2400" b="1" dirty="0">
              <a:solidFill>
                <a:srgbClr val="FF0000"/>
              </a:solidFill>
            </a:endParaRPr>
          </a:p>
        </p:txBody>
      </p:sp>
      <p:sp>
        <p:nvSpPr>
          <p:cNvPr id="9" name="矩形 8"/>
          <p:cNvSpPr/>
          <p:nvPr/>
        </p:nvSpPr>
        <p:spPr>
          <a:xfrm>
            <a:off x="202496" y="160713"/>
            <a:ext cx="8878264" cy="769441"/>
          </a:xfrm>
          <a:prstGeom prst="rect">
            <a:avLst/>
          </a:prstGeom>
        </p:spPr>
        <p:txBody>
          <a:bodyPr wrap="none">
            <a:spAutoFit/>
          </a:bodyPr>
          <a:lstStyle/>
          <a:p>
            <a:r>
              <a:rPr lang="en-US" altLang="zh-TW" sz="2200" b="1" dirty="0" smtClean="0">
                <a:solidFill>
                  <a:srgbClr val="FF0000"/>
                </a:solidFill>
              </a:rPr>
              <a:t>Q: </a:t>
            </a:r>
            <a:r>
              <a:rPr lang="zh-TW" altLang="en-US" sz="2200" b="1" dirty="0" smtClean="0"/>
              <a:t>惡僕人欠他的主人的錢是</a:t>
            </a:r>
            <a:r>
              <a:rPr lang="en-US" altLang="zh-TW" sz="2200" b="1" dirty="0" smtClean="0"/>
              <a:t>10,000 talents, </a:t>
            </a:r>
            <a:r>
              <a:rPr lang="zh-TW" altLang="en-US" sz="2200" b="1" dirty="0" smtClean="0"/>
              <a:t>有多大呢</a:t>
            </a:r>
            <a:r>
              <a:rPr lang="en-US" altLang="zh-TW" sz="2200" b="1" dirty="0" smtClean="0"/>
              <a:t>? </a:t>
            </a:r>
          </a:p>
          <a:p>
            <a:r>
              <a:rPr lang="en-US" altLang="zh-TW" sz="2200" b="1" dirty="0" smtClean="0"/>
              <a:t>     The unmerciful servant owes his master 10,000 talents. How much is it? </a:t>
            </a:r>
            <a:endParaRPr lang="zh-TW" altLang="en-US" sz="2200" b="1" dirty="0"/>
          </a:p>
        </p:txBody>
      </p:sp>
      <p:sp>
        <p:nvSpPr>
          <p:cNvPr id="11" name="向右箭號 10"/>
          <p:cNvSpPr/>
          <p:nvPr/>
        </p:nvSpPr>
        <p:spPr>
          <a:xfrm>
            <a:off x="383452" y="3723878"/>
            <a:ext cx="337056" cy="353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900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672" y="338762"/>
            <a:ext cx="4824536" cy="89255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TW" sz="2600" b="1" dirty="0" smtClean="0">
                <a:solidFill>
                  <a:srgbClr val="FF0000"/>
                </a:solidFill>
              </a:rPr>
              <a:t>I. </a:t>
            </a:r>
            <a:r>
              <a:rPr lang="zh-TW" altLang="zh-TW" sz="2600" b="1" dirty="0" smtClean="0"/>
              <a:t>我</a:t>
            </a:r>
            <a:r>
              <a:rPr lang="zh-TW" altLang="zh-TW" sz="2600" b="1" dirty="0"/>
              <a:t>真的有欠你那麼多嗎</a:t>
            </a:r>
            <a:r>
              <a:rPr lang="en-US" altLang="zh-TW" sz="2600" b="1" dirty="0" smtClean="0"/>
              <a:t>?</a:t>
            </a:r>
          </a:p>
          <a:p>
            <a:r>
              <a:rPr lang="en-US" altLang="zh-TW" sz="2600" b="1" dirty="0" smtClean="0"/>
              <a:t>   Do </a:t>
            </a:r>
            <a:r>
              <a:rPr lang="en-US" altLang="zh-TW" sz="2600" b="1" dirty="0"/>
              <a:t>I really owe you that much?</a:t>
            </a:r>
            <a:endParaRPr lang="zh-TW" altLang="zh-TW" sz="2600" dirty="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63638"/>
            <a:ext cx="475252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811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267493"/>
            <a:ext cx="6624736" cy="830997"/>
          </a:xfrm>
          <a:prstGeom prst="rect">
            <a:avLst/>
          </a:prstGeom>
          <a:ln w="38100">
            <a:solidFill>
              <a:srgbClr val="00B0F0"/>
            </a:solidFill>
          </a:ln>
        </p:spPr>
        <p:txBody>
          <a:bodyPr wrap="square">
            <a:spAutoFit/>
          </a:bodyPr>
          <a:lstStyle/>
          <a:p>
            <a:r>
              <a:rPr lang="zh-TW" altLang="en-US" sz="2400" b="1" dirty="0" smtClean="0"/>
              <a:t>以撒和利百加這個家庭的互動</a:t>
            </a:r>
            <a:endParaRPr lang="en-US" altLang="zh-TW" sz="2400" b="1" dirty="0" smtClean="0"/>
          </a:p>
          <a:p>
            <a:r>
              <a:rPr lang="en-US" altLang="zh-TW" sz="2400" b="1" dirty="0" smtClean="0"/>
              <a:t>The interaction of the family of Isaac and Rebekah.</a:t>
            </a:r>
            <a:endParaRPr lang="zh-TW" altLang="en-US" sz="2400"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02" y="1537501"/>
            <a:ext cx="374557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466133"/>
            <a:ext cx="3872064" cy="29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2689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267494"/>
            <a:ext cx="2839624" cy="461665"/>
          </a:xfrm>
          <a:prstGeom prst="rect">
            <a:avLst/>
          </a:prstGeom>
        </p:spPr>
        <p:txBody>
          <a:bodyPr wrap="none">
            <a:spAutoFit/>
          </a:bodyPr>
          <a:lstStyle/>
          <a:p>
            <a:r>
              <a:rPr lang="en-US" altLang="zh-TW" sz="2400" b="1" dirty="0" smtClean="0">
                <a:solidFill>
                  <a:srgbClr val="FF0000"/>
                </a:solidFill>
              </a:rPr>
              <a:t>A. </a:t>
            </a:r>
            <a:r>
              <a:rPr lang="zh-TW" altLang="en-US" sz="2400" b="1" dirty="0" smtClean="0"/>
              <a:t>利百加</a:t>
            </a:r>
            <a:r>
              <a:rPr lang="en-US" altLang="zh-TW" sz="2400" b="1" dirty="0" smtClean="0"/>
              <a:t>/Rebekah: </a:t>
            </a:r>
            <a:endParaRPr lang="zh-TW" altLang="en-US" sz="24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169027"/>
            <a:ext cx="3531259" cy="353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141079"/>
            <a:ext cx="2920625" cy="389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0781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1342</Words>
  <Application>Microsoft Office PowerPoint</Application>
  <PresentationFormat>如螢幕大小 (16:9)</PresentationFormat>
  <Paragraphs>57</Paragraphs>
  <Slides>21</Slides>
  <Notes>0</Notes>
  <HiddenSlides>0</HiddenSlides>
  <MMClips>0</MMClips>
  <ScaleCrop>false</ScaleCrop>
  <HeadingPairs>
    <vt:vector size="4" baseType="variant">
      <vt:variant>
        <vt:lpstr>佈景主題</vt:lpstr>
      </vt:variant>
      <vt:variant>
        <vt:i4>1</vt:i4>
      </vt:variant>
      <vt:variant>
        <vt:lpstr>投影片標題</vt:lpstr>
      </vt:variant>
      <vt:variant>
        <vt:i4>21</vt:i4>
      </vt:variant>
    </vt:vector>
  </HeadingPairs>
  <TitlesOfParts>
    <vt:vector size="22"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msi</dc:creator>
  <cp:lastModifiedBy>msi</cp:lastModifiedBy>
  <cp:revision>27</cp:revision>
  <dcterms:created xsi:type="dcterms:W3CDTF">2021-03-20T00:48:00Z</dcterms:created>
  <dcterms:modified xsi:type="dcterms:W3CDTF">2021-03-20T19:09:51Z</dcterms:modified>
</cp:coreProperties>
</file>