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91" r:id="rId2"/>
    <p:sldId id="282" r:id="rId3"/>
    <p:sldId id="260" r:id="rId4"/>
    <p:sldId id="259" r:id="rId5"/>
    <p:sldId id="258" r:id="rId6"/>
    <p:sldId id="261" r:id="rId7"/>
    <p:sldId id="262" r:id="rId8"/>
    <p:sldId id="263" r:id="rId9"/>
    <p:sldId id="265" r:id="rId10"/>
    <p:sldId id="266" r:id="rId11"/>
    <p:sldId id="267" r:id="rId12"/>
    <p:sldId id="288" r:id="rId13"/>
    <p:sldId id="268" r:id="rId14"/>
    <p:sldId id="269" r:id="rId15"/>
    <p:sldId id="270" r:id="rId16"/>
    <p:sldId id="284" r:id="rId17"/>
    <p:sldId id="271" r:id="rId18"/>
    <p:sldId id="285" r:id="rId19"/>
    <p:sldId id="287" r:id="rId20"/>
    <p:sldId id="272" r:id="rId21"/>
    <p:sldId id="273" r:id="rId22"/>
    <p:sldId id="274" r:id="rId23"/>
    <p:sldId id="275" r:id="rId24"/>
    <p:sldId id="276" r:id="rId25"/>
    <p:sldId id="277" r:id="rId26"/>
    <p:sldId id="278" r:id="rId27"/>
    <p:sldId id="286" r:id="rId28"/>
    <p:sldId id="279" r:id="rId29"/>
    <p:sldId id="289" r:id="rId30"/>
    <p:sldId id="290" r:id="rId31"/>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71" autoAdjust="0"/>
    <p:restoredTop sz="94660"/>
  </p:normalViewPr>
  <p:slideViewPr>
    <p:cSldViewPr>
      <p:cViewPr varScale="1">
        <p:scale>
          <a:sx n="88" d="100"/>
          <a:sy n="88" d="100"/>
        </p:scale>
        <p:origin x="53" y="379"/>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9F10A0-F278-4E34-8A27-D0B754724785}" type="datetimeFigureOut">
              <a:rPr lang="zh-TW" altLang="en-US" smtClean="0"/>
              <a:t>2021/5/15</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531640-9087-4569-800E-1E9D3FE72B40}" type="slidenum">
              <a:rPr lang="zh-TW" altLang="en-US" smtClean="0"/>
              <a:t>‹#›</a:t>
            </a:fld>
            <a:endParaRPr lang="zh-TW" altLang="en-US"/>
          </a:p>
        </p:txBody>
      </p:sp>
    </p:spTree>
    <p:extLst>
      <p:ext uri="{BB962C8B-B14F-4D97-AF65-F5344CB8AC3E}">
        <p14:creationId xmlns:p14="http://schemas.microsoft.com/office/powerpoint/2010/main" val="675735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E531640-9087-4569-800E-1E9D3FE72B40}" type="slidenum">
              <a:rPr lang="zh-TW" altLang="en-US" smtClean="0"/>
              <a:t>13</a:t>
            </a:fld>
            <a:endParaRPr lang="zh-TW" altLang="en-US"/>
          </a:p>
        </p:txBody>
      </p:sp>
    </p:spTree>
    <p:extLst>
      <p:ext uri="{BB962C8B-B14F-4D97-AF65-F5344CB8AC3E}">
        <p14:creationId xmlns:p14="http://schemas.microsoft.com/office/powerpoint/2010/main" val="1570371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97819"/>
            <a:ext cx="7772400" cy="1102519"/>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B1AA6120-E45A-414A-B985-7F2F422F96ED}" type="datetimeFigureOut">
              <a:rPr lang="zh-TW" altLang="en-US" smtClean="0"/>
              <a:t>2021/5/15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6CCB917-FB7C-402A-927D-4460DF22B2F0}" type="slidenum">
              <a:rPr lang="zh-TW" altLang="en-US" smtClean="0"/>
              <a:t>‹#›</a:t>
            </a:fld>
            <a:endParaRPr lang="zh-TW" altLang="en-US"/>
          </a:p>
        </p:txBody>
      </p:sp>
    </p:spTree>
    <p:extLst>
      <p:ext uri="{BB962C8B-B14F-4D97-AF65-F5344CB8AC3E}">
        <p14:creationId xmlns:p14="http://schemas.microsoft.com/office/powerpoint/2010/main" val="3201008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1AA6120-E45A-414A-B985-7F2F422F96ED}" type="datetimeFigureOut">
              <a:rPr lang="zh-TW" altLang="en-US" smtClean="0"/>
              <a:t>2021/5/15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6CCB917-FB7C-402A-927D-4460DF22B2F0}" type="slidenum">
              <a:rPr lang="zh-TW" altLang="en-US" smtClean="0"/>
              <a:t>‹#›</a:t>
            </a:fld>
            <a:endParaRPr lang="zh-TW" altLang="en-US"/>
          </a:p>
        </p:txBody>
      </p:sp>
    </p:spTree>
    <p:extLst>
      <p:ext uri="{BB962C8B-B14F-4D97-AF65-F5344CB8AC3E}">
        <p14:creationId xmlns:p14="http://schemas.microsoft.com/office/powerpoint/2010/main" val="3145127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05979"/>
            <a:ext cx="2057400" cy="4388644"/>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05979"/>
            <a:ext cx="6019800" cy="4388644"/>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1AA6120-E45A-414A-B985-7F2F422F96ED}" type="datetimeFigureOut">
              <a:rPr lang="zh-TW" altLang="en-US" smtClean="0"/>
              <a:t>2021/5/15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6CCB917-FB7C-402A-927D-4460DF22B2F0}" type="slidenum">
              <a:rPr lang="zh-TW" altLang="en-US" smtClean="0"/>
              <a:t>‹#›</a:t>
            </a:fld>
            <a:endParaRPr lang="zh-TW" altLang="en-US"/>
          </a:p>
        </p:txBody>
      </p:sp>
    </p:spTree>
    <p:extLst>
      <p:ext uri="{BB962C8B-B14F-4D97-AF65-F5344CB8AC3E}">
        <p14:creationId xmlns:p14="http://schemas.microsoft.com/office/powerpoint/2010/main" val="1458041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B1AA6120-E45A-414A-B985-7F2F422F96ED}" type="datetimeFigureOut">
              <a:rPr lang="zh-TW" altLang="en-US" smtClean="0"/>
              <a:t>2021/5/15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6CCB917-FB7C-402A-927D-4460DF22B2F0}" type="slidenum">
              <a:rPr lang="zh-TW" altLang="en-US" smtClean="0"/>
              <a:t>‹#›</a:t>
            </a:fld>
            <a:endParaRPr lang="zh-TW" altLang="en-US"/>
          </a:p>
        </p:txBody>
      </p:sp>
    </p:spTree>
    <p:extLst>
      <p:ext uri="{BB962C8B-B14F-4D97-AF65-F5344CB8AC3E}">
        <p14:creationId xmlns:p14="http://schemas.microsoft.com/office/powerpoint/2010/main" val="1025325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3305176"/>
            <a:ext cx="7772400" cy="1021556"/>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1AA6120-E45A-414A-B985-7F2F422F96ED}" type="datetimeFigureOut">
              <a:rPr lang="zh-TW" altLang="en-US" smtClean="0"/>
              <a:t>2021/5/15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6CCB917-FB7C-402A-927D-4460DF22B2F0}" type="slidenum">
              <a:rPr lang="zh-TW" altLang="en-US" smtClean="0"/>
              <a:t>‹#›</a:t>
            </a:fld>
            <a:endParaRPr lang="zh-TW" altLang="en-US"/>
          </a:p>
        </p:txBody>
      </p:sp>
    </p:spTree>
    <p:extLst>
      <p:ext uri="{BB962C8B-B14F-4D97-AF65-F5344CB8AC3E}">
        <p14:creationId xmlns:p14="http://schemas.microsoft.com/office/powerpoint/2010/main" val="532666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B1AA6120-E45A-414A-B985-7F2F422F96ED}" type="datetimeFigureOut">
              <a:rPr lang="zh-TW" altLang="en-US" smtClean="0"/>
              <a:t>2021/5/15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6CCB917-FB7C-402A-927D-4460DF22B2F0}" type="slidenum">
              <a:rPr lang="zh-TW" altLang="en-US" smtClean="0"/>
              <a:t>‹#›</a:t>
            </a:fld>
            <a:endParaRPr lang="zh-TW" altLang="en-US"/>
          </a:p>
        </p:txBody>
      </p:sp>
    </p:spTree>
    <p:extLst>
      <p:ext uri="{BB962C8B-B14F-4D97-AF65-F5344CB8AC3E}">
        <p14:creationId xmlns:p14="http://schemas.microsoft.com/office/powerpoint/2010/main" val="3868356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B1AA6120-E45A-414A-B985-7F2F422F96ED}" type="datetimeFigureOut">
              <a:rPr lang="zh-TW" altLang="en-US" smtClean="0"/>
              <a:t>2021/5/15</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36CCB917-FB7C-402A-927D-4460DF22B2F0}" type="slidenum">
              <a:rPr lang="zh-TW" altLang="en-US" smtClean="0"/>
              <a:t>‹#›</a:t>
            </a:fld>
            <a:endParaRPr lang="zh-TW" altLang="en-US"/>
          </a:p>
        </p:txBody>
      </p:sp>
    </p:spTree>
    <p:extLst>
      <p:ext uri="{BB962C8B-B14F-4D97-AF65-F5344CB8AC3E}">
        <p14:creationId xmlns:p14="http://schemas.microsoft.com/office/powerpoint/2010/main" val="56626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B1AA6120-E45A-414A-B985-7F2F422F96ED}" type="datetimeFigureOut">
              <a:rPr lang="zh-TW" altLang="en-US" smtClean="0"/>
              <a:t>2021/5/15</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36CCB917-FB7C-402A-927D-4460DF22B2F0}" type="slidenum">
              <a:rPr lang="zh-TW" altLang="en-US" smtClean="0"/>
              <a:t>‹#›</a:t>
            </a:fld>
            <a:endParaRPr lang="zh-TW" altLang="en-US"/>
          </a:p>
        </p:txBody>
      </p:sp>
    </p:spTree>
    <p:extLst>
      <p:ext uri="{BB962C8B-B14F-4D97-AF65-F5344CB8AC3E}">
        <p14:creationId xmlns:p14="http://schemas.microsoft.com/office/powerpoint/2010/main" val="1599988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1AA6120-E45A-414A-B985-7F2F422F96ED}" type="datetimeFigureOut">
              <a:rPr lang="zh-TW" altLang="en-US" smtClean="0"/>
              <a:t>2021/5/15</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36CCB917-FB7C-402A-927D-4460DF22B2F0}" type="slidenum">
              <a:rPr lang="zh-TW" altLang="en-US" smtClean="0"/>
              <a:t>‹#›</a:t>
            </a:fld>
            <a:endParaRPr lang="zh-TW" altLang="en-US"/>
          </a:p>
        </p:txBody>
      </p:sp>
    </p:spTree>
    <p:extLst>
      <p:ext uri="{BB962C8B-B14F-4D97-AF65-F5344CB8AC3E}">
        <p14:creationId xmlns:p14="http://schemas.microsoft.com/office/powerpoint/2010/main" val="3940571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04787"/>
            <a:ext cx="3008313" cy="871538"/>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1AA6120-E45A-414A-B985-7F2F422F96ED}" type="datetimeFigureOut">
              <a:rPr lang="zh-TW" altLang="en-US" smtClean="0"/>
              <a:t>2021/5/15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6CCB917-FB7C-402A-927D-4460DF22B2F0}" type="slidenum">
              <a:rPr lang="zh-TW" altLang="en-US" smtClean="0"/>
              <a:t>‹#›</a:t>
            </a:fld>
            <a:endParaRPr lang="zh-TW" altLang="en-US"/>
          </a:p>
        </p:txBody>
      </p:sp>
    </p:spTree>
    <p:extLst>
      <p:ext uri="{BB962C8B-B14F-4D97-AF65-F5344CB8AC3E}">
        <p14:creationId xmlns:p14="http://schemas.microsoft.com/office/powerpoint/2010/main" val="1262983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3600450"/>
            <a:ext cx="5486400" cy="425054"/>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1AA6120-E45A-414A-B985-7F2F422F96ED}" type="datetimeFigureOut">
              <a:rPr lang="zh-TW" altLang="en-US" smtClean="0"/>
              <a:t>2021/5/15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6CCB917-FB7C-402A-927D-4460DF22B2F0}" type="slidenum">
              <a:rPr lang="zh-TW" altLang="en-US" smtClean="0"/>
              <a:t>‹#›</a:t>
            </a:fld>
            <a:endParaRPr lang="zh-TW" altLang="en-US"/>
          </a:p>
        </p:txBody>
      </p:sp>
    </p:spTree>
    <p:extLst>
      <p:ext uri="{BB962C8B-B14F-4D97-AF65-F5344CB8AC3E}">
        <p14:creationId xmlns:p14="http://schemas.microsoft.com/office/powerpoint/2010/main" val="3648435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AA6120-E45A-414A-B985-7F2F422F96ED}" type="datetimeFigureOut">
              <a:rPr lang="zh-TW" altLang="en-US" smtClean="0"/>
              <a:t>2021/5/15</a:t>
            </a:fld>
            <a:endParaRPr lang="zh-TW" altLang="en-US"/>
          </a:p>
        </p:txBody>
      </p:sp>
      <p:sp>
        <p:nvSpPr>
          <p:cNvPr id="5" name="頁尾版面配置區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6CCB917-FB7C-402A-927D-4460DF22B2F0}" type="slidenum">
              <a:rPr lang="zh-TW" altLang="en-US" smtClean="0"/>
              <a:t>‹#›</a:t>
            </a:fld>
            <a:endParaRPr lang="zh-TW" altLang="en-US"/>
          </a:p>
        </p:txBody>
      </p:sp>
    </p:spTree>
    <p:extLst>
      <p:ext uri="{BB962C8B-B14F-4D97-AF65-F5344CB8AC3E}">
        <p14:creationId xmlns:p14="http://schemas.microsoft.com/office/powerpoint/2010/main" val="1085538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5143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62638"/>
          <a:stretch/>
        </p:blipFill>
        <p:spPr bwMode="auto">
          <a:xfrm>
            <a:off x="0" y="0"/>
            <a:ext cx="2360428" cy="473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2449300" y="1059582"/>
            <a:ext cx="6372200" cy="2123658"/>
          </a:xfrm>
          <a:prstGeom prst="rect">
            <a:avLst/>
          </a:prstGeom>
        </p:spPr>
        <p:txBody>
          <a:bodyPr wrap="square">
            <a:spAutoFit/>
          </a:bodyPr>
          <a:lstStyle/>
          <a:p>
            <a:r>
              <a:rPr lang="en-US" altLang="zh-TW" sz="4400" b="1" dirty="0">
                <a:solidFill>
                  <a:schemeClr val="bg1"/>
                </a:solidFill>
              </a:rPr>
              <a:t>Light &amp; Salt of the World </a:t>
            </a:r>
            <a:endParaRPr lang="en-US" altLang="zh-TW" sz="4400" b="1" dirty="0" smtClean="0">
              <a:solidFill>
                <a:schemeClr val="bg1"/>
              </a:solidFill>
            </a:endParaRPr>
          </a:p>
          <a:p>
            <a:r>
              <a:rPr lang="zh-TW" altLang="en-US" sz="4400" b="1" dirty="0" smtClean="0">
                <a:solidFill>
                  <a:schemeClr val="bg1"/>
                </a:solidFill>
              </a:rPr>
              <a:t>    地上</a:t>
            </a:r>
            <a:r>
              <a:rPr lang="zh-TW" altLang="en-US" sz="4400" b="1" dirty="0">
                <a:solidFill>
                  <a:schemeClr val="bg1"/>
                </a:solidFill>
              </a:rPr>
              <a:t>的鹽</a:t>
            </a:r>
            <a:r>
              <a:rPr lang="en-US" altLang="zh-TW" sz="4400" b="1" dirty="0">
                <a:solidFill>
                  <a:schemeClr val="bg1"/>
                </a:solidFill>
              </a:rPr>
              <a:t>, </a:t>
            </a:r>
            <a:r>
              <a:rPr lang="zh-TW" altLang="en-US" sz="4400" b="1" dirty="0">
                <a:solidFill>
                  <a:schemeClr val="bg1"/>
                </a:solidFill>
              </a:rPr>
              <a:t>世界的光</a:t>
            </a:r>
          </a:p>
          <a:p>
            <a:r>
              <a:rPr lang="en-US" altLang="zh-TW" sz="4400" dirty="0" smtClean="0">
                <a:solidFill>
                  <a:schemeClr val="bg1"/>
                </a:solidFill>
              </a:rPr>
              <a:t>             </a:t>
            </a:r>
            <a:r>
              <a:rPr lang="en-US" altLang="zh-TW" sz="2400" dirty="0" smtClean="0">
                <a:solidFill>
                  <a:schemeClr val="bg1"/>
                </a:solidFill>
              </a:rPr>
              <a:t>Matthew </a:t>
            </a:r>
            <a:r>
              <a:rPr lang="en-US" altLang="zh-TW" sz="2400" dirty="0">
                <a:solidFill>
                  <a:schemeClr val="bg1"/>
                </a:solidFill>
              </a:rPr>
              <a:t>5:13-16</a:t>
            </a:r>
          </a:p>
        </p:txBody>
      </p:sp>
      <p:sp>
        <p:nvSpPr>
          <p:cNvPr id="4" name="矩形 3"/>
          <p:cNvSpPr/>
          <p:nvPr/>
        </p:nvSpPr>
        <p:spPr>
          <a:xfrm>
            <a:off x="1180214" y="4504391"/>
            <a:ext cx="7668344" cy="461665"/>
          </a:xfrm>
          <a:prstGeom prst="rect">
            <a:avLst/>
          </a:prstGeom>
        </p:spPr>
        <p:txBody>
          <a:bodyPr wrap="square">
            <a:spAutoFit/>
          </a:bodyPr>
          <a:lstStyle/>
          <a:p>
            <a:r>
              <a:rPr lang="en-US" altLang="zh-TW" sz="2400" b="1" dirty="0" smtClean="0">
                <a:solidFill>
                  <a:schemeClr val="bg1"/>
                </a:solidFill>
              </a:rPr>
              <a:t>5/16/2021  </a:t>
            </a:r>
            <a:r>
              <a:rPr lang="en-US" altLang="zh-TW" sz="2400" b="1" dirty="0">
                <a:solidFill>
                  <a:schemeClr val="bg1"/>
                </a:solidFill>
              </a:rPr>
              <a:t>Rev. Joseph Chang  BOLGPC </a:t>
            </a:r>
            <a:r>
              <a:rPr lang="zh-TW" altLang="en-US" sz="2400" b="1" dirty="0">
                <a:solidFill>
                  <a:schemeClr val="bg1"/>
                </a:solidFill>
              </a:rPr>
              <a:t>爾灣大公園靈糧堂</a:t>
            </a:r>
            <a:endParaRPr lang="zh-TW" altLang="en-US" sz="2400" dirty="0">
              <a:solidFill>
                <a:schemeClr val="bg1"/>
              </a:solidFill>
            </a:endParaRPr>
          </a:p>
        </p:txBody>
      </p:sp>
    </p:spTree>
    <p:extLst>
      <p:ext uri="{BB962C8B-B14F-4D97-AF65-F5344CB8AC3E}">
        <p14:creationId xmlns:p14="http://schemas.microsoft.com/office/powerpoint/2010/main" val="25416709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1032240"/>
            <a:ext cx="8280920" cy="3785652"/>
          </a:xfrm>
          <a:prstGeom prst="rect">
            <a:avLst/>
          </a:prstGeom>
        </p:spPr>
        <p:txBody>
          <a:bodyPr wrap="square">
            <a:spAutoFit/>
          </a:bodyPr>
          <a:lstStyle/>
          <a:p>
            <a:r>
              <a:rPr lang="en-US" altLang="zh-TW" sz="2400" b="1" baseline="30000" dirty="0"/>
              <a:t>13</a:t>
            </a:r>
            <a:r>
              <a:rPr lang="zh-TW" altLang="zh-TW" sz="2400" b="1" dirty="0"/>
              <a:t>人被試探，不可說：「我是被神試探」；因為神不能被惡試探，他也不試探人。</a:t>
            </a:r>
            <a:r>
              <a:rPr lang="en-US" altLang="zh-TW" sz="2400" b="1" baseline="30000" dirty="0"/>
              <a:t>14</a:t>
            </a:r>
            <a:r>
              <a:rPr lang="zh-TW" altLang="zh-TW" sz="2400" b="1" dirty="0"/>
              <a:t>但各人被試探，乃是被自己的私慾牽引誘惑的。</a:t>
            </a:r>
            <a:r>
              <a:rPr lang="en-US" altLang="zh-TW" sz="2400" b="1" baseline="30000" dirty="0"/>
              <a:t>15</a:t>
            </a:r>
            <a:r>
              <a:rPr lang="zh-TW" altLang="zh-TW" sz="2400" b="1" dirty="0"/>
              <a:t>私慾既懷了胎，就生出罪來；罪既長成，就生出死來。【雅</a:t>
            </a:r>
            <a:r>
              <a:rPr lang="en-US" altLang="zh-TW" sz="2400" b="1" dirty="0"/>
              <a:t> 1:13~15</a:t>
            </a:r>
            <a:r>
              <a:rPr lang="zh-TW" altLang="zh-TW" sz="2400" b="1" dirty="0"/>
              <a:t>】</a:t>
            </a:r>
            <a:r>
              <a:rPr lang="en-US" altLang="zh-TW" sz="2400" b="1" dirty="0"/>
              <a:t/>
            </a:r>
            <a:br>
              <a:rPr lang="en-US" altLang="zh-TW" sz="2400" b="1" dirty="0"/>
            </a:br>
            <a:r>
              <a:rPr lang="en-US" altLang="zh-TW" sz="2400" b="1" baseline="30000" dirty="0"/>
              <a:t>13</a:t>
            </a:r>
            <a:r>
              <a:rPr lang="en-US" altLang="zh-TW" sz="2400" b="1" dirty="0"/>
              <a:t>Let no one say when he is tempted, "I am being tempted by God," for God cannot be tempted with evil, and he himself tempts no one. </a:t>
            </a:r>
            <a:r>
              <a:rPr lang="en-US" altLang="zh-TW" sz="2400" b="1" baseline="30000" dirty="0"/>
              <a:t>14</a:t>
            </a:r>
            <a:r>
              <a:rPr lang="en-US" altLang="zh-TW" sz="2400" b="1" dirty="0"/>
              <a:t>But each person is tempted when he is lured and enticed by his own desire. </a:t>
            </a:r>
            <a:r>
              <a:rPr lang="en-US" altLang="zh-TW" sz="2400" b="1" baseline="30000" dirty="0"/>
              <a:t>15</a:t>
            </a:r>
            <a:r>
              <a:rPr lang="en-US" altLang="zh-TW" sz="2400" b="1" dirty="0"/>
              <a:t>Then desire when it has conceived gives birth to sin, and sin when it is fully grown brings forth death. </a:t>
            </a:r>
            <a:r>
              <a:rPr lang="zh-TW" altLang="zh-TW" sz="2400" b="1" dirty="0"/>
              <a:t>【</a:t>
            </a:r>
            <a:r>
              <a:rPr lang="en-US" altLang="zh-TW" sz="2400" b="1" dirty="0"/>
              <a:t>Jam 1:13~15</a:t>
            </a:r>
            <a:r>
              <a:rPr lang="zh-TW" altLang="zh-TW" sz="2400" b="1" dirty="0"/>
              <a:t>】</a:t>
            </a:r>
          </a:p>
        </p:txBody>
      </p:sp>
      <p:sp>
        <p:nvSpPr>
          <p:cNvPr id="3" name="矩形 2"/>
          <p:cNvSpPr/>
          <p:nvPr/>
        </p:nvSpPr>
        <p:spPr>
          <a:xfrm>
            <a:off x="539552" y="123478"/>
            <a:ext cx="5472608" cy="830997"/>
          </a:xfrm>
          <a:prstGeom prst="rect">
            <a:avLst/>
          </a:prstGeom>
        </p:spPr>
        <p:txBody>
          <a:bodyPr wrap="square">
            <a:spAutoFit/>
          </a:bodyPr>
          <a:lstStyle/>
          <a:p>
            <a:r>
              <a:rPr lang="en-US" altLang="zh-TW" sz="2400" b="1" dirty="0">
                <a:solidFill>
                  <a:srgbClr val="FF0000"/>
                </a:solidFill>
              </a:rPr>
              <a:t>A. </a:t>
            </a:r>
            <a:r>
              <a:rPr lang="en-US" altLang="zh-TW" sz="2400" b="1" dirty="0"/>
              <a:t>Contrast to the temptation from Satan</a:t>
            </a:r>
          </a:p>
          <a:p>
            <a:r>
              <a:rPr lang="en-US" altLang="zh-TW" sz="2400" b="1" dirty="0"/>
              <a:t>     </a:t>
            </a:r>
            <a:r>
              <a:rPr lang="zh-TW" altLang="zh-TW" sz="2400" b="1" dirty="0"/>
              <a:t>和撒旦伎倆的對比</a:t>
            </a:r>
            <a:endParaRPr lang="zh-TW" altLang="zh-TW" sz="2400" dirty="0"/>
          </a:p>
        </p:txBody>
      </p:sp>
    </p:spTree>
    <p:extLst>
      <p:ext uri="{BB962C8B-B14F-4D97-AF65-F5344CB8AC3E}">
        <p14:creationId xmlns:p14="http://schemas.microsoft.com/office/powerpoint/2010/main" val="421192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11690"/>
            <a:ext cx="2981325" cy="216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23528" y="267494"/>
            <a:ext cx="8208912" cy="369332"/>
          </a:xfrm>
          <a:prstGeom prst="rect">
            <a:avLst/>
          </a:prstGeom>
        </p:spPr>
        <p:txBody>
          <a:bodyPr wrap="square">
            <a:spAutoFit/>
          </a:bodyPr>
          <a:lstStyle/>
          <a:p>
            <a:r>
              <a:rPr lang="zh-TW" altLang="zh-TW" dirty="0"/>
              <a:t> </a:t>
            </a:r>
            <a:endParaRPr lang="zh-TW" altLang="en-US" dirty="0"/>
          </a:p>
        </p:txBody>
      </p:sp>
      <p:sp>
        <p:nvSpPr>
          <p:cNvPr id="3" name="矩形 2"/>
          <p:cNvSpPr/>
          <p:nvPr/>
        </p:nvSpPr>
        <p:spPr>
          <a:xfrm>
            <a:off x="324192" y="175161"/>
            <a:ext cx="1944216" cy="461665"/>
          </a:xfrm>
          <a:prstGeom prst="rect">
            <a:avLst/>
          </a:prstGeom>
        </p:spPr>
        <p:txBody>
          <a:bodyPr wrap="square">
            <a:spAutoFit/>
          </a:bodyPr>
          <a:lstStyle/>
          <a:p>
            <a:r>
              <a:rPr lang="en-US" altLang="zh-TW" sz="2400" b="1" u="sng" dirty="0"/>
              <a:t>Illustration 1:</a:t>
            </a:r>
            <a:endParaRPr lang="zh-TW" altLang="zh-TW" sz="2400" u="sng"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202871"/>
            <a:ext cx="2094636"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3257502" y="3878628"/>
            <a:ext cx="2196948" cy="707886"/>
          </a:xfrm>
          <a:prstGeom prst="rect">
            <a:avLst/>
          </a:prstGeom>
        </p:spPr>
        <p:txBody>
          <a:bodyPr wrap="none">
            <a:spAutoFit/>
          </a:bodyPr>
          <a:lstStyle/>
          <a:p>
            <a:r>
              <a:rPr lang="zh-TW" altLang="en-US" sz="2000" b="1" dirty="0"/>
              <a:t>撒旦的</a:t>
            </a:r>
            <a:r>
              <a:rPr lang="zh-TW" altLang="en-US" sz="2000" b="1" dirty="0" smtClean="0"/>
              <a:t>試探</a:t>
            </a:r>
            <a:endParaRPr lang="en-US" altLang="zh-TW" sz="2000" b="1" dirty="0"/>
          </a:p>
          <a:p>
            <a:r>
              <a:rPr lang="en-US" altLang="zh-TW" sz="2000" b="1" dirty="0" smtClean="0"/>
              <a:t>Satan's temptation</a:t>
            </a:r>
            <a:endParaRPr lang="zh-TW" altLang="en-US" sz="2000" b="1"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3363838"/>
            <a:ext cx="2961444" cy="1480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2872805" y="452160"/>
            <a:ext cx="3822137" cy="1631216"/>
          </a:xfrm>
          <a:prstGeom prst="rect">
            <a:avLst/>
          </a:prstGeom>
        </p:spPr>
        <p:txBody>
          <a:bodyPr wrap="none">
            <a:spAutoFit/>
          </a:bodyPr>
          <a:lstStyle/>
          <a:p>
            <a:r>
              <a:rPr lang="zh-TW" altLang="zh-TW" sz="2000" b="1" dirty="0"/>
              <a:t>教會中美好的家庭</a:t>
            </a:r>
            <a:r>
              <a:rPr lang="en-US" altLang="zh-TW" sz="2000" b="1" dirty="0"/>
              <a:t>, </a:t>
            </a:r>
            <a:r>
              <a:rPr lang="zh-TW" altLang="zh-TW" sz="2000" b="1" dirty="0"/>
              <a:t>就</a:t>
            </a:r>
            <a:r>
              <a:rPr lang="zh-TW" altLang="en-US" sz="2000" b="1" dirty="0" smtClean="0"/>
              <a:t>好</a:t>
            </a:r>
            <a:r>
              <a:rPr lang="zh-TW" altLang="en-US" sz="2000" b="1" dirty="0"/>
              <a:t>像是鹽</a:t>
            </a:r>
            <a:r>
              <a:rPr lang="en-US" altLang="zh-TW" sz="2000" b="1" dirty="0" smtClean="0"/>
              <a:t>,</a:t>
            </a:r>
          </a:p>
          <a:p>
            <a:r>
              <a:rPr lang="en-US" altLang="zh-TW" sz="2000" b="1" dirty="0" smtClean="0"/>
              <a:t> </a:t>
            </a:r>
            <a:r>
              <a:rPr lang="zh-TW" altLang="en-US" sz="2000" b="1" dirty="0"/>
              <a:t>讓你有意願去建立好的</a:t>
            </a:r>
            <a:r>
              <a:rPr lang="zh-TW" altLang="en-US" sz="2000" b="1" dirty="0" smtClean="0"/>
              <a:t>家庭</a:t>
            </a:r>
            <a:r>
              <a:rPr lang="en-US" altLang="zh-TW" sz="2000" b="1" dirty="0" smtClean="0"/>
              <a:t>.</a:t>
            </a:r>
          </a:p>
          <a:p>
            <a:r>
              <a:rPr lang="en-US" altLang="zh-TW" sz="2000" b="1" dirty="0"/>
              <a:t> The beautiful family in the </a:t>
            </a:r>
            <a:r>
              <a:rPr lang="en-US" altLang="zh-TW" sz="2000" b="1" dirty="0" smtClean="0"/>
              <a:t>church</a:t>
            </a:r>
          </a:p>
          <a:p>
            <a:r>
              <a:rPr lang="en-US" altLang="zh-TW" sz="2000" b="1" dirty="0"/>
              <a:t> </a:t>
            </a:r>
            <a:r>
              <a:rPr lang="en-US" altLang="zh-TW" sz="2000" b="1" dirty="0" smtClean="0"/>
              <a:t> </a:t>
            </a:r>
            <a:r>
              <a:rPr lang="en-US" altLang="zh-TW" sz="2000" b="1" dirty="0"/>
              <a:t>is like salt, giving you the will to </a:t>
            </a:r>
            <a:endParaRPr lang="en-US" altLang="zh-TW" sz="2000" b="1" dirty="0" smtClean="0"/>
          </a:p>
          <a:p>
            <a:r>
              <a:rPr lang="en-US" altLang="zh-TW" sz="2000" b="1" dirty="0"/>
              <a:t> </a:t>
            </a:r>
            <a:r>
              <a:rPr lang="en-US" altLang="zh-TW" sz="2000" b="1" dirty="0" smtClean="0"/>
              <a:t> build </a:t>
            </a:r>
            <a:r>
              <a:rPr lang="en-US" altLang="zh-TW" sz="2000" b="1" dirty="0"/>
              <a:t>a good family.</a:t>
            </a:r>
            <a:endParaRPr lang="zh-TW" altLang="en-US" sz="2000" b="1" dirty="0"/>
          </a:p>
        </p:txBody>
      </p:sp>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9912" y="2211710"/>
            <a:ext cx="1296144"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06866" y="1789335"/>
            <a:ext cx="1288076" cy="844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299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689" y="1059582"/>
            <a:ext cx="5687401" cy="283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503548" y="455193"/>
            <a:ext cx="8136904" cy="461665"/>
          </a:xfrm>
          <a:prstGeom prst="rect">
            <a:avLst/>
          </a:prstGeom>
        </p:spPr>
        <p:txBody>
          <a:bodyPr wrap="square">
            <a:spAutoFit/>
          </a:bodyPr>
          <a:lstStyle/>
          <a:p>
            <a:r>
              <a:rPr lang="en-US" altLang="zh-TW" sz="2400" b="1" dirty="0">
                <a:solidFill>
                  <a:srgbClr val="FF0000"/>
                </a:solidFill>
              </a:rPr>
              <a:t>B. </a:t>
            </a:r>
            <a:r>
              <a:rPr lang="en-US" altLang="zh-TW" sz="2400" b="1" dirty="0"/>
              <a:t>We are not the bread of the earth. </a:t>
            </a:r>
            <a:r>
              <a:rPr lang="zh-TW" altLang="zh-TW" sz="2400" b="1" dirty="0"/>
              <a:t>我們不是地上的麵包</a:t>
            </a:r>
            <a:r>
              <a:rPr lang="en-US" altLang="zh-TW" sz="2400" b="1" dirty="0"/>
              <a:t>.</a:t>
            </a:r>
            <a:endParaRPr lang="zh-TW" altLang="zh-TW" sz="2400" b="1"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807" y="3363838"/>
            <a:ext cx="2857500"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48897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3971" y="2643758"/>
            <a:ext cx="4104456" cy="2308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187077"/>
            <a:ext cx="4104456" cy="230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b="10137"/>
          <a:stretch/>
        </p:blipFill>
        <p:spPr bwMode="auto">
          <a:xfrm>
            <a:off x="750305" y="915564"/>
            <a:ext cx="2435815" cy="318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827584" y="267493"/>
            <a:ext cx="2339102" cy="461665"/>
          </a:xfrm>
          <a:prstGeom prst="rect">
            <a:avLst/>
          </a:prstGeom>
        </p:spPr>
        <p:txBody>
          <a:bodyPr wrap="none">
            <a:spAutoFit/>
          </a:bodyPr>
          <a:lstStyle/>
          <a:p>
            <a:r>
              <a:rPr lang="zh-TW" altLang="en-US" sz="2400" b="1" dirty="0"/>
              <a:t>五餅二魚的神蹟</a:t>
            </a:r>
          </a:p>
        </p:txBody>
      </p:sp>
    </p:spTree>
    <p:extLst>
      <p:ext uri="{BB962C8B-B14F-4D97-AF65-F5344CB8AC3E}">
        <p14:creationId xmlns:p14="http://schemas.microsoft.com/office/powerpoint/2010/main" val="37852378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51520" y="411510"/>
            <a:ext cx="8568952" cy="3785652"/>
          </a:xfrm>
          <a:prstGeom prst="rect">
            <a:avLst/>
          </a:prstGeom>
        </p:spPr>
        <p:txBody>
          <a:bodyPr wrap="square">
            <a:spAutoFit/>
          </a:bodyPr>
          <a:lstStyle/>
          <a:p>
            <a:r>
              <a:rPr lang="en-US" altLang="zh-TW" sz="2400" b="1" baseline="30000" dirty="0"/>
              <a:t>26</a:t>
            </a:r>
            <a:r>
              <a:rPr lang="zh-TW" altLang="zh-TW" sz="2400" b="1" dirty="0"/>
              <a:t>耶穌回答說：我實實在在的告訴你們，你們找我，並不是因見了神蹟，乃是因吃餅得飽。</a:t>
            </a:r>
            <a:r>
              <a:rPr lang="en-US" altLang="zh-TW" sz="2400" b="1" baseline="30000" dirty="0"/>
              <a:t>27</a:t>
            </a:r>
            <a:r>
              <a:rPr lang="zh-TW" altLang="zh-TW" sz="2400" b="1" dirty="0"/>
              <a:t>不要為那必壞的食物勞力，要為那存到永生的食物勞力，就是人子要賜給你們的，因為人子是父神所印證的。【約</a:t>
            </a:r>
            <a:r>
              <a:rPr lang="en-US" altLang="zh-TW" sz="2400" b="1" dirty="0"/>
              <a:t> 6:26~27</a:t>
            </a:r>
            <a:r>
              <a:rPr lang="zh-TW" altLang="zh-TW" sz="2400" b="1" dirty="0"/>
              <a:t>】</a:t>
            </a:r>
            <a:r>
              <a:rPr lang="en-US" altLang="zh-TW" sz="2400" b="1" dirty="0"/>
              <a:t/>
            </a:r>
            <a:br>
              <a:rPr lang="en-US" altLang="zh-TW" sz="2400" b="1" dirty="0"/>
            </a:br>
            <a:r>
              <a:rPr lang="en-US" altLang="zh-TW" sz="2400" b="1" baseline="30000" dirty="0"/>
              <a:t>26</a:t>
            </a:r>
            <a:r>
              <a:rPr lang="en-US" altLang="zh-TW" sz="2400" b="1" dirty="0"/>
              <a:t>Jesus answered them, ""Truly, truly, I say to you, you are seeking me, not because you saw signs, but because you ate your fill of the loaves." </a:t>
            </a:r>
            <a:r>
              <a:rPr lang="en-US" altLang="zh-TW" sz="2400" b="1" baseline="30000" dirty="0"/>
              <a:t>27</a:t>
            </a:r>
            <a:r>
              <a:rPr lang="en-US" altLang="zh-TW" sz="2400" b="1" dirty="0"/>
              <a:t>"Do not labor for the food that perishes, but for the food that endures to eternal life, which the Son of Man will give to you. For on him God the Father has set his seal."" </a:t>
            </a:r>
            <a:endParaRPr lang="en-US" altLang="zh-TW" sz="2400" b="1" dirty="0" smtClean="0"/>
          </a:p>
          <a:p>
            <a:r>
              <a:rPr lang="zh-TW" altLang="zh-TW" sz="2400" b="1" dirty="0" smtClean="0"/>
              <a:t>【</a:t>
            </a:r>
            <a:r>
              <a:rPr lang="en-US" altLang="zh-TW" sz="2400" b="1" dirty="0"/>
              <a:t>John 6:26~27</a:t>
            </a:r>
            <a:r>
              <a:rPr lang="zh-TW" altLang="zh-TW" sz="2400" b="1" dirty="0"/>
              <a:t>】</a:t>
            </a:r>
          </a:p>
        </p:txBody>
      </p:sp>
    </p:spTree>
    <p:extLst>
      <p:ext uri="{BB962C8B-B14F-4D97-AF65-F5344CB8AC3E}">
        <p14:creationId xmlns:p14="http://schemas.microsoft.com/office/powerpoint/2010/main" val="20549171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267494"/>
            <a:ext cx="8541773" cy="4524315"/>
          </a:xfrm>
          <a:prstGeom prst="rect">
            <a:avLst/>
          </a:prstGeom>
        </p:spPr>
        <p:txBody>
          <a:bodyPr wrap="square">
            <a:spAutoFit/>
          </a:bodyPr>
          <a:lstStyle/>
          <a:p>
            <a:r>
              <a:rPr lang="en-US" altLang="zh-TW" sz="2400" b="1" baseline="30000" dirty="0"/>
              <a:t>51</a:t>
            </a:r>
            <a:r>
              <a:rPr lang="zh-TW" altLang="zh-TW" sz="2400" b="1" dirty="0"/>
              <a:t>我是從天上降下來生命的糧；人若吃這糧，就必永遠活著。我所要賜的糧就是我的肉，為世人之生命所賜的。</a:t>
            </a:r>
            <a:r>
              <a:rPr lang="en-US" altLang="zh-TW" sz="2400" b="1" baseline="30000" dirty="0"/>
              <a:t>52</a:t>
            </a:r>
            <a:r>
              <a:rPr lang="zh-TW" altLang="zh-TW" sz="2400" b="1" dirty="0"/>
              <a:t>因此，猶太人彼此爭論說：這個人怎能把他的肉給我們吃呢？</a:t>
            </a:r>
            <a:r>
              <a:rPr lang="en-US" altLang="zh-TW" sz="2400" b="1" baseline="30000" dirty="0"/>
              <a:t>53</a:t>
            </a:r>
            <a:r>
              <a:rPr lang="zh-TW" altLang="zh-TW" sz="2400" b="1" dirty="0"/>
              <a:t>耶穌說：我實實在在的告訴你們，你們若不吃人子的肉，不喝人子的血，就沒有生命在你們裡面</a:t>
            </a:r>
            <a:r>
              <a:rPr lang="zh-TW" altLang="zh-TW" sz="2400" b="1" dirty="0" smtClean="0"/>
              <a:t>。</a:t>
            </a:r>
            <a:endParaRPr lang="en-US" altLang="zh-TW" sz="2400" b="1" dirty="0" smtClean="0"/>
          </a:p>
          <a:p>
            <a:r>
              <a:rPr lang="en-US" altLang="zh-TW" sz="2400" b="1" baseline="30000" dirty="0" smtClean="0"/>
              <a:t>51</a:t>
            </a:r>
            <a:r>
              <a:rPr lang="en-US" altLang="zh-TW" sz="2400" b="1" dirty="0" smtClean="0"/>
              <a:t>"I </a:t>
            </a:r>
            <a:r>
              <a:rPr lang="en-US" altLang="zh-TW" sz="2400" b="1" dirty="0"/>
              <a:t>am the living bread that came down from heaven. If anyone eats of this bread, he will live forever. And the bread that I will give for the life of the world is my flesh." " </a:t>
            </a:r>
            <a:r>
              <a:rPr lang="en-US" altLang="zh-TW" sz="2400" b="1" baseline="30000" dirty="0"/>
              <a:t>52</a:t>
            </a:r>
            <a:r>
              <a:rPr lang="en-US" altLang="zh-TW" sz="2400" b="1" dirty="0"/>
              <a:t>The Jews then disputed among themselves, saying, "How can this man give us his flesh to eat?" </a:t>
            </a:r>
            <a:r>
              <a:rPr lang="en-US" altLang="zh-TW" sz="2400" b="1" baseline="30000" dirty="0"/>
              <a:t>53</a:t>
            </a:r>
            <a:r>
              <a:rPr lang="en-US" altLang="zh-TW" sz="2400" b="1" dirty="0"/>
              <a:t>So Jesus said to them, ""Truly, truly, I say to you, unless you eat the flesh of the Son of Man and drink his blood, you have no life in you</a:t>
            </a:r>
            <a:r>
              <a:rPr lang="en-US" altLang="zh-TW" sz="2400" b="1" dirty="0" smtClean="0"/>
              <a:t>."</a:t>
            </a:r>
            <a:endParaRPr lang="zh-TW" altLang="zh-TW" sz="2400" b="1" dirty="0"/>
          </a:p>
        </p:txBody>
      </p:sp>
    </p:spTree>
    <p:extLst>
      <p:ext uri="{BB962C8B-B14F-4D97-AF65-F5344CB8AC3E}">
        <p14:creationId xmlns:p14="http://schemas.microsoft.com/office/powerpoint/2010/main" val="17332804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339502"/>
            <a:ext cx="8280920" cy="2308324"/>
          </a:xfrm>
          <a:prstGeom prst="rect">
            <a:avLst/>
          </a:prstGeom>
        </p:spPr>
        <p:txBody>
          <a:bodyPr wrap="square">
            <a:spAutoFit/>
          </a:bodyPr>
          <a:lstStyle/>
          <a:p>
            <a:r>
              <a:rPr lang="en-US" altLang="zh-TW" sz="2400" b="1" baseline="30000" dirty="0"/>
              <a:t>54</a:t>
            </a:r>
            <a:r>
              <a:rPr lang="zh-TW" altLang="zh-TW" sz="2400" b="1" dirty="0"/>
              <a:t>吃我肉、喝我血的人就有永生，在末日我要叫他復活。</a:t>
            </a:r>
            <a:r>
              <a:rPr lang="en-US" altLang="zh-TW" sz="2400" b="1" baseline="30000" dirty="0"/>
              <a:t>55</a:t>
            </a:r>
            <a:r>
              <a:rPr lang="zh-TW" altLang="zh-TW" sz="2400" b="1" dirty="0"/>
              <a:t>我的肉真是可吃的，我的血真是可喝的</a:t>
            </a:r>
            <a:r>
              <a:rPr lang="zh-TW" altLang="zh-TW" sz="2400" b="1" dirty="0" smtClean="0"/>
              <a:t>。</a:t>
            </a:r>
            <a:endParaRPr lang="en-US" altLang="zh-TW" sz="2400" b="1" dirty="0"/>
          </a:p>
          <a:p>
            <a:r>
              <a:rPr lang="zh-TW" altLang="zh-TW" sz="2400" b="1" dirty="0" smtClean="0"/>
              <a:t>【</a:t>
            </a:r>
            <a:r>
              <a:rPr lang="zh-TW" altLang="zh-TW" sz="2400" b="1" dirty="0"/>
              <a:t>約</a:t>
            </a:r>
            <a:r>
              <a:rPr lang="en-US" altLang="zh-TW" sz="2400" b="1" dirty="0"/>
              <a:t> 6:51~55</a:t>
            </a:r>
            <a:r>
              <a:rPr lang="zh-TW" altLang="zh-TW" sz="2400" b="1" dirty="0" smtClean="0"/>
              <a:t>】</a:t>
            </a:r>
            <a:endParaRPr lang="en-US" altLang="zh-TW" sz="2400" b="1" dirty="0" smtClean="0"/>
          </a:p>
          <a:p>
            <a:r>
              <a:rPr lang="en-US" altLang="zh-TW" sz="2400" b="1" baseline="30000" dirty="0" smtClean="0"/>
              <a:t>54</a:t>
            </a:r>
            <a:r>
              <a:rPr lang="en-US" altLang="zh-TW" sz="2400" b="1" dirty="0" smtClean="0"/>
              <a:t>"Whoever </a:t>
            </a:r>
            <a:r>
              <a:rPr lang="en-US" altLang="zh-TW" sz="2400" b="1" dirty="0"/>
              <a:t>feeds on my flesh and drinks my blood has eternal life, and I will raise him up on the last day." </a:t>
            </a:r>
            <a:r>
              <a:rPr lang="en-US" altLang="zh-TW" sz="2400" b="1" baseline="30000" dirty="0"/>
              <a:t>55</a:t>
            </a:r>
            <a:r>
              <a:rPr lang="en-US" altLang="zh-TW" sz="2400" b="1" dirty="0"/>
              <a:t>"For my flesh is true food, and my blood is true drink." </a:t>
            </a:r>
            <a:r>
              <a:rPr lang="zh-TW" altLang="zh-TW" sz="2400" b="1" dirty="0"/>
              <a:t>【</a:t>
            </a:r>
            <a:r>
              <a:rPr lang="en-US" altLang="zh-TW" sz="2400" b="1" dirty="0"/>
              <a:t>John 6:51~55</a:t>
            </a:r>
            <a:r>
              <a:rPr lang="zh-TW" altLang="zh-TW" sz="2400" b="1" dirty="0" smtClean="0"/>
              <a:t>】</a:t>
            </a:r>
            <a:endParaRPr lang="zh-TW" altLang="zh-TW" sz="2400" b="1"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575" y="2895601"/>
            <a:ext cx="2974975" cy="185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2859782"/>
            <a:ext cx="3481065" cy="1958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74681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123478"/>
            <a:ext cx="8424936" cy="1938992"/>
          </a:xfrm>
          <a:prstGeom prst="rect">
            <a:avLst/>
          </a:prstGeom>
        </p:spPr>
        <p:txBody>
          <a:bodyPr wrap="square">
            <a:spAutoFit/>
          </a:bodyPr>
          <a:lstStyle/>
          <a:p>
            <a:r>
              <a:rPr lang="en-US" altLang="zh-TW" sz="2400" b="1" baseline="30000" dirty="0"/>
              <a:t>66</a:t>
            </a:r>
            <a:r>
              <a:rPr lang="zh-TW" altLang="zh-TW" sz="2400" b="1" dirty="0"/>
              <a:t>從此，他門徒中多有退去的，不再和他同行。</a:t>
            </a:r>
            <a:r>
              <a:rPr lang="en-US" altLang="zh-TW" sz="2400" b="1" baseline="30000" dirty="0"/>
              <a:t>67</a:t>
            </a:r>
            <a:r>
              <a:rPr lang="zh-TW" altLang="zh-TW" sz="2400" b="1" dirty="0"/>
              <a:t>耶穌就對那十二個門徒說：你們也要去麼？【約</a:t>
            </a:r>
            <a:r>
              <a:rPr lang="en-US" altLang="zh-TW" sz="2400" b="1" dirty="0"/>
              <a:t> 6:66~67</a:t>
            </a:r>
            <a:r>
              <a:rPr lang="zh-TW" altLang="zh-TW" sz="2400" b="1" dirty="0"/>
              <a:t>】</a:t>
            </a:r>
            <a:r>
              <a:rPr lang="en-US" altLang="zh-TW" sz="2400" b="1" dirty="0"/>
              <a:t/>
            </a:r>
            <a:br>
              <a:rPr lang="en-US" altLang="zh-TW" sz="2400" b="1" dirty="0"/>
            </a:br>
            <a:r>
              <a:rPr lang="en-US" altLang="zh-TW" sz="2400" b="1" baseline="30000" dirty="0"/>
              <a:t>66</a:t>
            </a:r>
            <a:r>
              <a:rPr lang="en-US" altLang="zh-TW" sz="2400" b="1" dirty="0"/>
              <a:t>After this many of his disciples turned back and no longer walked with him. </a:t>
            </a:r>
            <a:r>
              <a:rPr lang="en-US" altLang="zh-TW" sz="2400" b="1" baseline="30000" dirty="0"/>
              <a:t>67</a:t>
            </a:r>
            <a:r>
              <a:rPr lang="en-US" altLang="zh-TW" sz="2400" b="1" dirty="0"/>
              <a:t>So Jesus said to the Twelve, ""Do you want to go away as well?"" </a:t>
            </a:r>
            <a:r>
              <a:rPr lang="zh-TW" altLang="zh-TW" sz="2400" b="1" dirty="0"/>
              <a:t>【</a:t>
            </a:r>
            <a:r>
              <a:rPr lang="en-US" altLang="zh-TW" sz="2400" b="1" dirty="0"/>
              <a:t>John 6:66~67</a:t>
            </a:r>
            <a:r>
              <a:rPr lang="zh-TW" altLang="zh-TW" sz="2400" b="1" dirty="0"/>
              <a:t>】</a:t>
            </a: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2211710"/>
            <a:ext cx="4750759"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24740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21972" y="2290976"/>
            <a:ext cx="8136904" cy="1938992"/>
          </a:xfrm>
          <a:prstGeom prst="rect">
            <a:avLst/>
          </a:prstGeom>
        </p:spPr>
        <p:txBody>
          <a:bodyPr wrap="square">
            <a:spAutoFit/>
          </a:bodyPr>
          <a:lstStyle/>
          <a:p>
            <a:r>
              <a:rPr lang="zh-TW" altLang="zh-TW" sz="2400" b="1" dirty="0" smtClean="0"/>
              <a:t>教會</a:t>
            </a:r>
            <a:r>
              <a:rPr lang="zh-TW" altLang="zh-TW" sz="2400" b="1" dirty="0"/>
              <a:t>要做慈善事業</a:t>
            </a:r>
            <a:r>
              <a:rPr lang="en-US" altLang="zh-TW" sz="2400" b="1" dirty="0"/>
              <a:t>, </a:t>
            </a:r>
            <a:r>
              <a:rPr lang="zh-TW" altLang="zh-TW" sz="2400" b="1" dirty="0"/>
              <a:t>但是有一個目的</a:t>
            </a:r>
            <a:r>
              <a:rPr lang="en-US" altLang="zh-TW" sz="2400" b="1" dirty="0"/>
              <a:t>, </a:t>
            </a:r>
            <a:r>
              <a:rPr lang="zh-TW" altLang="zh-TW" sz="2400" b="1" dirty="0"/>
              <a:t>就是要讓耶穌能夠成為接受人的信仰</a:t>
            </a:r>
            <a:r>
              <a:rPr lang="en-US" altLang="zh-TW" sz="2400" b="1" dirty="0"/>
              <a:t>. </a:t>
            </a:r>
            <a:endParaRPr lang="en-US" altLang="zh-TW" sz="2400" b="1" dirty="0" smtClean="0"/>
          </a:p>
          <a:p>
            <a:r>
              <a:rPr lang="en-US" altLang="zh-TW" sz="2400" b="1" dirty="0"/>
              <a:t>C</a:t>
            </a:r>
            <a:r>
              <a:rPr lang="en-US" altLang="zh-TW" sz="2400" b="1" dirty="0" smtClean="0"/>
              <a:t>hurch does charity with a </a:t>
            </a:r>
            <a:r>
              <a:rPr lang="en-US" altLang="zh-TW" sz="2400" b="1" dirty="0"/>
              <a:t>purpose</a:t>
            </a:r>
            <a:r>
              <a:rPr lang="en-US" altLang="zh-TW" sz="2400" b="1" dirty="0" smtClean="0"/>
              <a:t>,</a:t>
            </a:r>
          </a:p>
          <a:p>
            <a:r>
              <a:rPr lang="en-US" altLang="zh-TW" sz="2400" b="1" dirty="0" smtClean="0"/>
              <a:t>that is, to help people come to the</a:t>
            </a:r>
            <a:endParaRPr lang="en-US" altLang="zh-TW" sz="2400" b="1" dirty="0" smtClean="0"/>
          </a:p>
          <a:p>
            <a:r>
              <a:rPr lang="en-US" altLang="zh-TW" sz="2400" b="1" dirty="0" smtClean="0"/>
              <a:t>faith </a:t>
            </a:r>
            <a:r>
              <a:rPr lang="en-US" altLang="zh-TW" sz="2400" b="1" dirty="0" smtClean="0"/>
              <a:t>in Jesus Christ</a:t>
            </a:r>
            <a:r>
              <a:rPr lang="en-US" altLang="zh-TW" sz="2400" b="1" dirty="0" smtClean="0"/>
              <a:t>.</a:t>
            </a:r>
            <a:endParaRPr lang="zh-TW" altLang="en-US" sz="2400" b="1" dirty="0"/>
          </a:p>
        </p:txBody>
      </p:sp>
      <p:sp>
        <p:nvSpPr>
          <p:cNvPr id="3" name="矩形 2"/>
          <p:cNvSpPr/>
          <p:nvPr/>
        </p:nvSpPr>
        <p:spPr>
          <a:xfrm>
            <a:off x="472976" y="627534"/>
            <a:ext cx="3017849" cy="830997"/>
          </a:xfrm>
          <a:prstGeom prst="rect">
            <a:avLst/>
          </a:prstGeom>
        </p:spPr>
        <p:txBody>
          <a:bodyPr wrap="square">
            <a:spAutoFit/>
          </a:bodyPr>
          <a:lstStyle/>
          <a:p>
            <a:r>
              <a:rPr lang="en-US" altLang="zh-TW" sz="2400" b="1" dirty="0" smtClean="0">
                <a:solidFill>
                  <a:srgbClr val="FF0000"/>
                </a:solidFill>
              </a:rPr>
              <a:t>Q: </a:t>
            </a:r>
            <a:r>
              <a:rPr lang="zh-TW" altLang="zh-TW" sz="2400" b="1" dirty="0" smtClean="0"/>
              <a:t>重點</a:t>
            </a:r>
            <a:r>
              <a:rPr lang="zh-TW" altLang="zh-TW" sz="2400" b="1" dirty="0"/>
              <a:t>在哪裡</a:t>
            </a:r>
            <a:r>
              <a:rPr lang="zh-TW" altLang="zh-TW" sz="2400" b="1" dirty="0" smtClean="0"/>
              <a:t>呢</a:t>
            </a:r>
            <a:r>
              <a:rPr lang="en-US" altLang="zh-TW" sz="2400" b="1" dirty="0"/>
              <a:t>? </a:t>
            </a:r>
          </a:p>
          <a:p>
            <a:r>
              <a:rPr lang="en-US" altLang="zh-TW" sz="2400" b="1" dirty="0" smtClean="0"/>
              <a:t>     What's </a:t>
            </a:r>
            <a:r>
              <a:rPr lang="en-US" altLang="zh-TW" sz="2400" b="1" dirty="0"/>
              <a:t>the </a:t>
            </a:r>
            <a:r>
              <a:rPr lang="en-US" altLang="zh-TW" sz="2400" b="1" dirty="0" smtClean="0"/>
              <a:t>point?</a:t>
            </a:r>
            <a:endParaRPr lang="zh-TW" altLang="en-US" sz="2400" b="1" dirty="0"/>
          </a:p>
        </p:txBody>
      </p:sp>
      <p:sp>
        <p:nvSpPr>
          <p:cNvPr id="6" name="向右箭號 5"/>
          <p:cNvSpPr/>
          <p:nvPr/>
        </p:nvSpPr>
        <p:spPr>
          <a:xfrm>
            <a:off x="466080" y="2427734"/>
            <a:ext cx="294347" cy="2880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920" y="195486"/>
            <a:ext cx="4994839"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6514" y="2715766"/>
            <a:ext cx="3355594" cy="18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928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386" y="190865"/>
            <a:ext cx="439737"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1064509" y="175161"/>
            <a:ext cx="3277500" cy="461665"/>
          </a:xfrm>
          <a:prstGeom prst="rect">
            <a:avLst/>
          </a:prstGeom>
        </p:spPr>
        <p:txBody>
          <a:bodyPr wrap="none">
            <a:spAutoFit/>
          </a:bodyPr>
          <a:lstStyle/>
          <a:p>
            <a:r>
              <a:rPr lang="zh-TW" altLang="en-US" sz="2400" b="1" dirty="0"/>
              <a:t>錯誤的觀念</a:t>
            </a:r>
            <a:r>
              <a:rPr lang="en-US" altLang="zh-TW" sz="2400" b="1" dirty="0"/>
              <a:t>:Wrong idea</a:t>
            </a:r>
          </a:p>
        </p:txBody>
      </p:sp>
      <p:sp>
        <p:nvSpPr>
          <p:cNvPr id="4" name="矩形 3"/>
          <p:cNvSpPr/>
          <p:nvPr/>
        </p:nvSpPr>
        <p:spPr>
          <a:xfrm>
            <a:off x="251520" y="707815"/>
            <a:ext cx="8443600" cy="830997"/>
          </a:xfrm>
          <a:prstGeom prst="rect">
            <a:avLst/>
          </a:prstGeom>
        </p:spPr>
        <p:txBody>
          <a:bodyPr wrap="square">
            <a:spAutoFit/>
          </a:bodyPr>
          <a:lstStyle/>
          <a:p>
            <a:r>
              <a:rPr lang="zh-TW" altLang="en-US" sz="2400" b="1" dirty="0"/>
              <a:t>許多人把教會當</a:t>
            </a:r>
            <a:r>
              <a:rPr lang="zh-TW" altLang="en-US" sz="2400" b="1" dirty="0" smtClean="0"/>
              <a:t>成是</a:t>
            </a:r>
            <a:r>
              <a:rPr lang="zh-TW" altLang="en-US" sz="2400" b="1" dirty="0"/>
              <a:t>做好事的地方</a:t>
            </a:r>
            <a:r>
              <a:rPr lang="en-US" altLang="zh-TW" sz="2400" b="1" dirty="0"/>
              <a:t>.</a:t>
            </a:r>
          </a:p>
          <a:p>
            <a:r>
              <a:rPr lang="en-US" altLang="zh-TW" sz="2400" b="1" dirty="0"/>
              <a:t>Many people regard the church </a:t>
            </a:r>
            <a:r>
              <a:rPr lang="en-US" altLang="zh-TW" sz="2400" b="1" dirty="0" smtClean="0">
                <a:solidFill>
                  <a:srgbClr val="FF0000"/>
                </a:solidFill>
              </a:rPr>
              <a:t>only</a:t>
            </a:r>
            <a:r>
              <a:rPr lang="en-US" altLang="zh-TW" sz="2400" b="1" dirty="0" smtClean="0"/>
              <a:t> as </a:t>
            </a:r>
            <a:r>
              <a:rPr lang="en-US" altLang="zh-TW" sz="2400" b="1" dirty="0"/>
              <a:t>a place to do good things</a:t>
            </a:r>
            <a:r>
              <a:rPr lang="en-US" altLang="zh-TW" b="1" dirty="0"/>
              <a:t>.</a:t>
            </a:r>
            <a:endParaRPr lang="zh-TW" altLang="en-US" b="1" dirty="0"/>
          </a:p>
        </p:txBody>
      </p:sp>
      <p:sp>
        <p:nvSpPr>
          <p:cNvPr id="5" name="矩形 4"/>
          <p:cNvSpPr/>
          <p:nvPr/>
        </p:nvSpPr>
        <p:spPr>
          <a:xfrm>
            <a:off x="437219" y="1595028"/>
            <a:ext cx="8590908" cy="3046988"/>
          </a:xfrm>
          <a:prstGeom prst="rect">
            <a:avLst/>
          </a:prstGeom>
        </p:spPr>
        <p:txBody>
          <a:bodyPr wrap="square">
            <a:spAutoFit/>
          </a:bodyPr>
          <a:lstStyle/>
          <a:p>
            <a:r>
              <a:rPr lang="zh-TW" altLang="zh-TW" sz="2400" b="1" dirty="0"/>
              <a:t>許多</a:t>
            </a:r>
            <a:r>
              <a:rPr lang="en-US" altLang="zh-TW" sz="2400" b="1" dirty="0"/>
              <a:t> </a:t>
            </a:r>
            <a:r>
              <a:rPr lang="en-US" altLang="zh-TW" sz="2400" b="1" dirty="0" smtClean="0"/>
              <a:t>Me </a:t>
            </a:r>
            <a:r>
              <a:rPr lang="en-US" altLang="zh-TW" sz="2400" b="1" dirty="0" err="1" smtClean="0"/>
              <a:t>Me</a:t>
            </a:r>
            <a:r>
              <a:rPr lang="en-US" altLang="zh-TW" sz="2400" b="1" dirty="0" smtClean="0"/>
              <a:t> </a:t>
            </a:r>
            <a:r>
              <a:rPr lang="en-US" altLang="zh-TW" sz="2400" b="1" dirty="0" err="1" smtClean="0"/>
              <a:t>Me</a:t>
            </a:r>
            <a:r>
              <a:rPr lang="en-US" altLang="zh-TW" sz="2400" b="1" dirty="0" smtClean="0"/>
              <a:t> </a:t>
            </a:r>
            <a:r>
              <a:rPr lang="en-US" altLang="zh-TW" sz="2400" b="1" dirty="0"/>
              <a:t>Generation</a:t>
            </a:r>
            <a:r>
              <a:rPr lang="zh-TW" altLang="zh-TW" sz="2400" b="1" dirty="0"/>
              <a:t>的</a:t>
            </a:r>
            <a:r>
              <a:rPr lang="zh-TW" altLang="zh-TW" sz="2400" b="1" dirty="0" smtClean="0"/>
              <a:t>想法</a:t>
            </a:r>
            <a:r>
              <a:rPr lang="en-US" altLang="zh-TW" sz="2400" b="1" dirty="0" smtClean="0"/>
              <a:t>:</a:t>
            </a:r>
          </a:p>
          <a:p>
            <a:r>
              <a:rPr lang="zh-TW" altLang="zh-TW" sz="2400" b="1" dirty="0" smtClean="0"/>
              <a:t>教會</a:t>
            </a:r>
            <a:r>
              <a:rPr lang="zh-TW" altLang="zh-TW" sz="2400" b="1" dirty="0"/>
              <a:t>最重要的就是要滿足我的需要</a:t>
            </a:r>
            <a:r>
              <a:rPr lang="en-US" altLang="zh-TW" sz="2400" b="1" dirty="0"/>
              <a:t>, </a:t>
            </a:r>
            <a:r>
              <a:rPr lang="zh-TW" altLang="zh-TW" sz="2400" b="1" dirty="0"/>
              <a:t>教會好不好</a:t>
            </a:r>
            <a:r>
              <a:rPr lang="en-US" altLang="zh-TW" sz="2400" b="1" dirty="0"/>
              <a:t>, </a:t>
            </a:r>
            <a:r>
              <a:rPr lang="zh-TW" altLang="zh-TW" sz="2400" b="1" dirty="0"/>
              <a:t>就是看教會能不能把我放在第一位</a:t>
            </a:r>
            <a:r>
              <a:rPr lang="en-US" altLang="zh-TW" sz="2400" b="1" dirty="0"/>
              <a:t>, </a:t>
            </a:r>
            <a:r>
              <a:rPr lang="zh-TW" altLang="zh-TW" sz="2400" b="1" dirty="0"/>
              <a:t>滿足我任何時間發生</a:t>
            </a:r>
            <a:r>
              <a:rPr lang="en-US" altLang="zh-TW" sz="2400" b="1" dirty="0"/>
              <a:t>, </a:t>
            </a:r>
            <a:r>
              <a:rPr lang="zh-TW" altLang="zh-TW" sz="2400" b="1" dirty="0"/>
              <a:t>任何時間提出來的需要</a:t>
            </a:r>
            <a:r>
              <a:rPr lang="en-US" altLang="zh-TW" sz="2400" b="1" dirty="0"/>
              <a:t>. </a:t>
            </a:r>
            <a:endParaRPr lang="en-US" altLang="zh-TW" sz="2400" b="1" dirty="0" smtClean="0"/>
          </a:p>
          <a:p>
            <a:r>
              <a:rPr lang="en-US" altLang="zh-TW" sz="2400" b="1" dirty="0" smtClean="0"/>
              <a:t>The wrong “Me </a:t>
            </a:r>
            <a:r>
              <a:rPr lang="en-US" altLang="zh-TW" sz="2400" b="1" dirty="0" err="1" smtClean="0"/>
              <a:t>Me</a:t>
            </a:r>
            <a:r>
              <a:rPr lang="en-US" altLang="zh-TW" sz="2400" b="1" dirty="0" smtClean="0"/>
              <a:t> </a:t>
            </a:r>
            <a:r>
              <a:rPr lang="en-US" altLang="zh-TW" sz="2400" b="1" dirty="0" err="1" smtClean="0"/>
              <a:t>Me</a:t>
            </a:r>
            <a:r>
              <a:rPr lang="en-US" altLang="zh-TW" sz="2400" b="1" dirty="0" smtClean="0"/>
              <a:t> </a:t>
            </a:r>
            <a:r>
              <a:rPr lang="en-US" altLang="zh-TW" sz="2400" b="1" dirty="0"/>
              <a:t>Generation </a:t>
            </a:r>
            <a:r>
              <a:rPr lang="en-US" altLang="zh-TW" sz="2400" b="1" dirty="0" smtClean="0"/>
              <a:t>“idea: </a:t>
            </a:r>
          </a:p>
          <a:p>
            <a:r>
              <a:rPr lang="en-US" altLang="zh-TW" sz="2400" b="1" dirty="0" smtClean="0"/>
              <a:t>The </a:t>
            </a:r>
            <a:r>
              <a:rPr lang="en-US" altLang="zh-TW" sz="2400" b="1" dirty="0"/>
              <a:t>most important thing for the church is to meet my </a:t>
            </a:r>
            <a:r>
              <a:rPr lang="en-US" altLang="zh-TW" sz="2400" b="1" dirty="0" smtClean="0"/>
              <a:t>needs. Whether </a:t>
            </a:r>
            <a:r>
              <a:rPr lang="en-US" altLang="zh-TW" sz="2400" b="1" dirty="0"/>
              <a:t>the church is good or </a:t>
            </a:r>
            <a:r>
              <a:rPr lang="en-US" altLang="zh-TW" sz="2400" b="1" dirty="0" smtClean="0"/>
              <a:t>not depends on if </a:t>
            </a:r>
            <a:r>
              <a:rPr lang="en-US" altLang="zh-TW" sz="2400" b="1" dirty="0"/>
              <a:t>the church can put me first and meet my needs at any </a:t>
            </a:r>
            <a:r>
              <a:rPr lang="en-US" altLang="zh-TW" sz="2400" b="1" dirty="0" smtClean="0"/>
              <a:t>time.</a:t>
            </a:r>
            <a:endParaRPr lang="zh-TW" altLang="en-US" sz="2400" b="1"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4232972"/>
            <a:ext cx="1470361" cy="882505"/>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7313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3568" y="411510"/>
            <a:ext cx="7064370" cy="129266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zh-TW" altLang="en-US" sz="2600" b="1" dirty="0" smtClean="0">
                <a:solidFill>
                  <a:srgbClr val="FF0000"/>
                </a:solidFill>
                <a:sym typeface="Wingdings"/>
              </a:rPr>
              <a:t></a:t>
            </a:r>
            <a:r>
              <a:rPr lang="zh-TW" altLang="en-US" sz="2600" b="1" dirty="0" smtClean="0"/>
              <a:t>我們</a:t>
            </a:r>
            <a:r>
              <a:rPr lang="zh-TW" altLang="en-US" sz="2600" b="1" dirty="0"/>
              <a:t>今天要來講建立神國度的</a:t>
            </a:r>
            <a:r>
              <a:rPr lang="zh-TW" altLang="en-US" sz="2600" b="1" dirty="0" smtClean="0"/>
              <a:t>方法</a:t>
            </a:r>
            <a:r>
              <a:rPr lang="en-US" altLang="zh-TW" sz="2600" b="1" dirty="0" smtClean="0"/>
              <a:t>.</a:t>
            </a:r>
          </a:p>
          <a:p>
            <a:r>
              <a:rPr lang="en-US" altLang="zh-TW" sz="2600" b="1" dirty="0" smtClean="0"/>
              <a:t>    Today </a:t>
            </a:r>
            <a:r>
              <a:rPr lang="en-US" altLang="zh-TW" sz="2600" b="1" dirty="0"/>
              <a:t>we are going to talk about the method </a:t>
            </a:r>
            <a:r>
              <a:rPr lang="en-US" altLang="zh-TW" sz="2600" b="1" dirty="0" smtClean="0"/>
              <a:t>of</a:t>
            </a:r>
          </a:p>
          <a:p>
            <a:r>
              <a:rPr lang="en-US" altLang="zh-TW" sz="2600" b="1" dirty="0"/>
              <a:t> </a:t>
            </a:r>
            <a:r>
              <a:rPr lang="en-US" altLang="zh-TW" sz="2600" b="1" dirty="0" smtClean="0"/>
              <a:t>   </a:t>
            </a:r>
            <a:r>
              <a:rPr lang="en-US" altLang="zh-TW" sz="2600" b="1" dirty="0"/>
              <a:t>establishing the kingdom of </a:t>
            </a:r>
            <a:r>
              <a:rPr lang="en-US" altLang="zh-TW" sz="2600" b="1" dirty="0" smtClean="0"/>
              <a:t>God.</a:t>
            </a:r>
            <a:endParaRPr lang="zh-TW" altLang="en-US" sz="2600" b="1"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928275"/>
            <a:ext cx="1781319" cy="290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1886547"/>
            <a:ext cx="3960440" cy="2988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91034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23754" y="3075806"/>
            <a:ext cx="8498492" cy="1200329"/>
          </a:xfrm>
          <a:prstGeom prst="rect">
            <a:avLst/>
          </a:prstGeom>
        </p:spPr>
        <p:txBody>
          <a:bodyPr wrap="square">
            <a:spAutoFit/>
          </a:bodyPr>
          <a:lstStyle/>
          <a:p>
            <a:r>
              <a:rPr lang="en-US" altLang="zh-TW" sz="2400" b="1" dirty="0" smtClean="0">
                <a:solidFill>
                  <a:srgbClr val="FF0000"/>
                </a:solidFill>
              </a:rPr>
              <a:t>A: </a:t>
            </a:r>
            <a:r>
              <a:rPr lang="zh-TW" altLang="en-US" sz="2400" b="1" dirty="0" smtClean="0"/>
              <a:t>教會首要的是傳耶穌的救恩</a:t>
            </a:r>
            <a:r>
              <a:rPr lang="en-US" altLang="zh-TW" sz="2400" b="1" dirty="0" smtClean="0"/>
              <a:t>, </a:t>
            </a:r>
            <a:r>
              <a:rPr lang="zh-TW" altLang="en-US" sz="2400" b="1" dirty="0" smtClean="0"/>
              <a:t>不是讓人 “吃餅得飽”</a:t>
            </a:r>
            <a:r>
              <a:rPr lang="en-US" altLang="zh-TW" sz="2400" b="1" dirty="0" smtClean="0"/>
              <a:t>!</a:t>
            </a:r>
          </a:p>
          <a:p>
            <a:r>
              <a:rPr lang="en-US" altLang="zh-TW" sz="2400" b="1" dirty="0"/>
              <a:t> </a:t>
            </a:r>
            <a:r>
              <a:rPr lang="en-US" altLang="zh-TW" sz="2400" b="1" dirty="0" smtClean="0"/>
              <a:t>    </a:t>
            </a:r>
            <a:r>
              <a:rPr lang="en-US" altLang="zh-TW" sz="2400" b="1" dirty="0"/>
              <a:t>The first thing in the church is to preach the salvation of Jesus</a:t>
            </a:r>
            <a:r>
              <a:rPr lang="en-US" altLang="zh-TW" sz="2400" b="1" dirty="0" smtClean="0"/>
              <a:t>,</a:t>
            </a:r>
          </a:p>
          <a:p>
            <a:r>
              <a:rPr lang="en-US" altLang="zh-TW" sz="2400" b="1" dirty="0"/>
              <a:t> </a:t>
            </a:r>
            <a:r>
              <a:rPr lang="en-US" altLang="zh-TW" sz="2400" b="1" dirty="0" smtClean="0"/>
              <a:t>    not </a:t>
            </a:r>
            <a:r>
              <a:rPr lang="en-US" altLang="zh-TW" sz="2400" b="1" dirty="0"/>
              <a:t>to let people </a:t>
            </a:r>
            <a:r>
              <a:rPr lang="en-US" altLang="zh-TW" sz="2400" b="1" dirty="0" smtClean="0"/>
              <a:t>“eat </a:t>
            </a:r>
            <a:r>
              <a:rPr lang="en-US" altLang="zh-TW" sz="2400" b="1" dirty="0"/>
              <a:t>your fill of the loaves"!</a:t>
            </a:r>
            <a:endParaRPr lang="zh-TW" altLang="en-US" sz="2400" b="1" dirty="0"/>
          </a:p>
        </p:txBody>
      </p:sp>
      <p:sp>
        <p:nvSpPr>
          <p:cNvPr id="4" name="矩形 3"/>
          <p:cNvSpPr/>
          <p:nvPr/>
        </p:nvSpPr>
        <p:spPr>
          <a:xfrm>
            <a:off x="4932040" y="1131590"/>
            <a:ext cx="237566" cy="369332"/>
          </a:xfrm>
          <a:prstGeom prst="rect">
            <a:avLst/>
          </a:prstGeom>
        </p:spPr>
        <p:txBody>
          <a:bodyPr wrap="none">
            <a:spAutoFit/>
          </a:bodyPr>
          <a:lstStyle/>
          <a:p>
            <a:r>
              <a:rPr lang="en-US" altLang="zh-TW" dirty="0" smtClean="0"/>
              <a:t> </a:t>
            </a:r>
            <a:endParaRPr lang="zh-TW" altLang="en-US" dirty="0"/>
          </a:p>
        </p:txBody>
      </p:sp>
      <p:sp>
        <p:nvSpPr>
          <p:cNvPr id="6" name="矩形 5"/>
          <p:cNvSpPr/>
          <p:nvPr/>
        </p:nvSpPr>
        <p:spPr>
          <a:xfrm>
            <a:off x="316569" y="1779662"/>
            <a:ext cx="8676456" cy="830997"/>
          </a:xfrm>
          <a:prstGeom prst="rect">
            <a:avLst/>
          </a:prstGeom>
        </p:spPr>
        <p:txBody>
          <a:bodyPr wrap="square">
            <a:spAutoFit/>
          </a:bodyPr>
          <a:lstStyle/>
          <a:p>
            <a:r>
              <a:rPr lang="en-US" altLang="zh-TW" sz="2400" b="1" dirty="0" smtClean="0">
                <a:solidFill>
                  <a:srgbClr val="FF0000"/>
                </a:solidFill>
              </a:rPr>
              <a:t>Q:</a:t>
            </a:r>
            <a:r>
              <a:rPr lang="zh-TW" altLang="en-US" sz="2400" b="1" dirty="0" smtClean="0"/>
              <a:t>為什麼</a:t>
            </a:r>
            <a:r>
              <a:rPr lang="zh-TW" altLang="en-US" sz="2400" b="1" dirty="0"/>
              <a:t>主耶穌沒有說</a:t>
            </a:r>
            <a:r>
              <a:rPr lang="en-US" altLang="zh-TW" sz="2400" b="1" dirty="0"/>
              <a:t>, “</a:t>
            </a:r>
            <a:r>
              <a:rPr lang="zh-TW" altLang="en-US" sz="2400" b="1" dirty="0"/>
              <a:t>你們是地上的麵包</a:t>
            </a:r>
            <a:r>
              <a:rPr lang="en-US" altLang="zh-TW" sz="2400" b="1" dirty="0" smtClean="0"/>
              <a:t>!” ?</a:t>
            </a:r>
          </a:p>
          <a:p>
            <a:r>
              <a:rPr lang="en-US" altLang="zh-TW" sz="2400" b="1" dirty="0" smtClean="0"/>
              <a:t>    Why </a:t>
            </a:r>
            <a:r>
              <a:rPr lang="en-US" altLang="zh-TW" sz="2400" b="1" dirty="0"/>
              <a:t>didn't the Lord Jesus say, "You are the bread on the earth!"?</a:t>
            </a:r>
            <a:endParaRPr lang="zh-TW" altLang="en-US" sz="2400" b="1"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59505"/>
            <a:ext cx="5904656" cy="1476164"/>
          </a:xfrm>
          <a:prstGeom prst="rect">
            <a:avLst/>
          </a:prstGeom>
          <a:noFill/>
          <a:ln w="2857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20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195486"/>
            <a:ext cx="1883593" cy="461665"/>
          </a:xfrm>
          <a:prstGeom prst="rect">
            <a:avLst/>
          </a:prstGeom>
        </p:spPr>
        <p:txBody>
          <a:bodyPr wrap="none">
            <a:spAutoFit/>
          </a:bodyPr>
          <a:lstStyle/>
          <a:p>
            <a:r>
              <a:rPr lang="en-US" altLang="zh-TW" sz="2400" b="1" u="sng" dirty="0"/>
              <a:t>Illustration 2:</a:t>
            </a:r>
            <a:endParaRPr lang="zh-TW" altLang="zh-TW" sz="2400" u="sng" dirty="0"/>
          </a:p>
        </p:txBody>
      </p:sp>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2812" y="3035758"/>
            <a:ext cx="2758516"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9902" y="657151"/>
            <a:ext cx="3024336"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1419622"/>
            <a:ext cx="1783742" cy="299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5342"/>
          <a:stretch/>
        </p:blipFill>
        <p:spPr bwMode="auto">
          <a:xfrm>
            <a:off x="6296155" y="1419622"/>
            <a:ext cx="2662314" cy="281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56496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39075" y="123478"/>
            <a:ext cx="8496944" cy="1938992"/>
          </a:xfrm>
          <a:prstGeom prst="rect">
            <a:avLst/>
          </a:prstGeom>
        </p:spPr>
        <p:txBody>
          <a:bodyPr wrap="square">
            <a:spAutoFit/>
          </a:bodyPr>
          <a:lstStyle/>
          <a:p>
            <a:r>
              <a:rPr lang="en-US" altLang="zh-TW" baseline="30000" dirty="0"/>
              <a:t> </a:t>
            </a:r>
            <a:r>
              <a:rPr lang="en-US" altLang="zh-TW" sz="2400" b="1" baseline="30000" dirty="0" smtClean="0"/>
              <a:t>13</a:t>
            </a:r>
            <a:r>
              <a:rPr lang="zh-TW" altLang="zh-TW" sz="2400" b="1" dirty="0"/>
              <a:t>我實在告訴你們，普天之下，無論在甚麼地方傳這福音，也要述說這女人所行的，作個記念。【太</a:t>
            </a:r>
            <a:r>
              <a:rPr lang="en-US" altLang="zh-TW" sz="2400" b="1" dirty="0"/>
              <a:t> 26:13</a:t>
            </a:r>
            <a:r>
              <a:rPr lang="zh-TW" altLang="zh-TW" sz="2400" b="1" dirty="0"/>
              <a:t>】</a:t>
            </a:r>
            <a:r>
              <a:rPr lang="en-US" altLang="zh-TW" sz="2400" b="1" dirty="0"/>
              <a:t/>
            </a:r>
            <a:br>
              <a:rPr lang="en-US" altLang="zh-TW" sz="2400" b="1" dirty="0"/>
            </a:br>
            <a:r>
              <a:rPr lang="en-US" altLang="zh-TW" sz="2400" b="1" baseline="30000" dirty="0"/>
              <a:t>13</a:t>
            </a:r>
            <a:r>
              <a:rPr lang="en-US" altLang="zh-TW" sz="2400" b="1" dirty="0"/>
              <a:t>"Truly, I say to you, wherever this gospel is proclaimed in the whole world, what she has done will also be told in memory of her." " </a:t>
            </a:r>
            <a:r>
              <a:rPr lang="zh-TW" altLang="zh-TW" sz="2400" b="1" dirty="0"/>
              <a:t>【</a:t>
            </a:r>
            <a:r>
              <a:rPr lang="en-US" altLang="zh-TW" sz="2400" b="1" dirty="0"/>
              <a:t>Matt 26:13</a:t>
            </a:r>
            <a:r>
              <a:rPr lang="zh-TW" altLang="zh-TW" sz="2400" b="1" dirty="0"/>
              <a:t>】</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1707654"/>
            <a:ext cx="2088232" cy="135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755576" y="3219822"/>
            <a:ext cx="8247480" cy="1569660"/>
          </a:xfrm>
          <a:prstGeom prst="rect">
            <a:avLst/>
          </a:prstGeom>
        </p:spPr>
        <p:txBody>
          <a:bodyPr wrap="square">
            <a:spAutoFit/>
          </a:bodyPr>
          <a:lstStyle/>
          <a:p>
            <a:r>
              <a:rPr lang="zh-TW" altLang="en-US" sz="2400" b="1" dirty="0"/>
              <a:t>主耶穌要聽到福音的人</a:t>
            </a:r>
            <a:r>
              <a:rPr lang="en-US" altLang="zh-TW" sz="2400" b="1" dirty="0"/>
              <a:t>, </a:t>
            </a:r>
            <a:r>
              <a:rPr lang="zh-TW" altLang="en-US" sz="2400" b="1" dirty="0"/>
              <a:t>學習的是</a:t>
            </a:r>
            <a:r>
              <a:rPr lang="en-US" altLang="zh-TW" sz="2400" b="1" dirty="0"/>
              <a:t>, </a:t>
            </a:r>
            <a:r>
              <a:rPr lang="zh-TW" altLang="en-US" sz="2400" b="1" dirty="0"/>
              <a:t>基督徒美好的生活是以耶穌為主</a:t>
            </a:r>
            <a:r>
              <a:rPr lang="en-US" altLang="zh-TW" sz="2400" b="1" dirty="0"/>
              <a:t>, </a:t>
            </a:r>
            <a:r>
              <a:rPr lang="zh-TW" altLang="en-US" sz="2400" b="1" dirty="0"/>
              <a:t>而不是以自己</a:t>
            </a:r>
            <a:r>
              <a:rPr lang="zh-TW" altLang="en-US" sz="2400" b="1" dirty="0" smtClean="0"/>
              <a:t>為主</a:t>
            </a:r>
            <a:r>
              <a:rPr lang="en-US" altLang="zh-TW" sz="2400" b="1" dirty="0" smtClean="0"/>
              <a:t>.</a:t>
            </a:r>
          </a:p>
          <a:p>
            <a:r>
              <a:rPr lang="en-US" altLang="zh-TW" sz="2400" b="1" dirty="0" smtClean="0"/>
              <a:t>The </a:t>
            </a:r>
            <a:r>
              <a:rPr lang="en-US" altLang="zh-TW" sz="2400" b="1" dirty="0"/>
              <a:t>Lord Jesus </a:t>
            </a:r>
            <a:r>
              <a:rPr lang="en-US" altLang="zh-TW" sz="2400" b="1" dirty="0" smtClean="0"/>
              <a:t>wants those </a:t>
            </a:r>
            <a:r>
              <a:rPr lang="en-US" altLang="zh-TW" sz="2400" b="1" dirty="0"/>
              <a:t>who </a:t>
            </a:r>
            <a:r>
              <a:rPr lang="en-US" altLang="zh-TW" sz="2400" b="1" dirty="0" smtClean="0"/>
              <a:t>receive </a:t>
            </a:r>
            <a:r>
              <a:rPr lang="en-US" altLang="zh-TW" sz="2400" b="1" dirty="0"/>
              <a:t>the gospel </a:t>
            </a:r>
            <a:r>
              <a:rPr lang="en-US" altLang="zh-TW" sz="2400" b="1" dirty="0" smtClean="0"/>
              <a:t>to learn </a:t>
            </a:r>
            <a:r>
              <a:rPr lang="en-US" altLang="zh-TW" sz="2400" b="1" dirty="0"/>
              <a:t>that the </a:t>
            </a:r>
            <a:r>
              <a:rPr lang="en-US" altLang="zh-TW" sz="2400" b="1" dirty="0" smtClean="0"/>
              <a:t>Christian lives center on </a:t>
            </a:r>
            <a:r>
              <a:rPr lang="en-US" altLang="zh-TW" sz="2400" b="1" dirty="0"/>
              <a:t>Jesus, not on themselves.</a:t>
            </a:r>
            <a:endParaRPr lang="zh-TW" altLang="en-US" sz="2400" b="1" dirty="0"/>
          </a:p>
        </p:txBody>
      </p:sp>
      <p:sp>
        <p:nvSpPr>
          <p:cNvPr id="4" name="向右箭號 3"/>
          <p:cNvSpPr/>
          <p:nvPr/>
        </p:nvSpPr>
        <p:spPr>
          <a:xfrm>
            <a:off x="339075" y="3291830"/>
            <a:ext cx="416501" cy="2880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9749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69796" y="2696306"/>
            <a:ext cx="7992888" cy="1938992"/>
          </a:xfrm>
          <a:prstGeom prst="rect">
            <a:avLst/>
          </a:prstGeom>
        </p:spPr>
        <p:txBody>
          <a:bodyPr wrap="square">
            <a:spAutoFit/>
          </a:bodyPr>
          <a:lstStyle/>
          <a:p>
            <a:r>
              <a:rPr lang="en-US" altLang="zh-TW" sz="2400" b="1" baseline="30000" dirty="0"/>
              <a:t>8</a:t>
            </a:r>
            <a:r>
              <a:rPr lang="zh-TW" altLang="zh-TW" sz="2400" b="1" dirty="0"/>
              <a:t>你們五個人要追趕一百人，一百人要追趕一萬人；仇敵必倒在你們刀下。【利</a:t>
            </a:r>
            <a:r>
              <a:rPr lang="en-US" altLang="zh-TW" sz="2400" b="1" dirty="0"/>
              <a:t> 26:8</a:t>
            </a:r>
            <a:r>
              <a:rPr lang="zh-TW" altLang="zh-TW" sz="2400" b="1" dirty="0"/>
              <a:t>】</a:t>
            </a:r>
            <a:r>
              <a:rPr lang="en-US" altLang="zh-TW" sz="2400" b="1" dirty="0"/>
              <a:t/>
            </a:r>
            <a:br>
              <a:rPr lang="en-US" altLang="zh-TW" sz="2400" b="1" dirty="0"/>
            </a:br>
            <a:r>
              <a:rPr lang="en-US" altLang="zh-TW" sz="2400" b="1" baseline="30000" dirty="0"/>
              <a:t>8</a:t>
            </a:r>
            <a:r>
              <a:rPr lang="en-US" altLang="zh-TW" sz="2400" b="1" dirty="0"/>
              <a:t>Five of you shall chase a hundred, and a hundred of you shall chase ten thousand, and your enemies shall fall before you by the sword. </a:t>
            </a:r>
            <a:r>
              <a:rPr lang="zh-TW" altLang="zh-TW" sz="2400" b="1" dirty="0"/>
              <a:t>【</a:t>
            </a:r>
            <a:r>
              <a:rPr lang="en-US" altLang="zh-TW" sz="2400" b="1" dirty="0"/>
              <a:t>Lev 26:8</a:t>
            </a:r>
            <a:r>
              <a:rPr lang="zh-TW" altLang="zh-TW" sz="2400" b="1" dirty="0"/>
              <a:t>】</a:t>
            </a:r>
          </a:p>
        </p:txBody>
      </p:sp>
      <p:sp>
        <p:nvSpPr>
          <p:cNvPr id="4" name="矩形 3"/>
          <p:cNvSpPr/>
          <p:nvPr/>
        </p:nvSpPr>
        <p:spPr>
          <a:xfrm>
            <a:off x="341495" y="328130"/>
            <a:ext cx="8370895" cy="1569660"/>
          </a:xfrm>
          <a:prstGeom prst="rect">
            <a:avLst/>
          </a:prstGeom>
        </p:spPr>
        <p:txBody>
          <a:bodyPr wrap="square">
            <a:spAutoFit/>
          </a:bodyPr>
          <a:lstStyle/>
          <a:p>
            <a:r>
              <a:rPr lang="zh-TW" altLang="en-US" sz="2400" b="1" dirty="0" smtClean="0">
                <a:solidFill>
                  <a:srgbClr val="FF0000"/>
                </a:solidFill>
              </a:rPr>
              <a:t>→</a:t>
            </a:r>
            <a:r>
              <a:rPr lang="zh-TW" altLang="en-US" sz="2400" b="1" dirty="0" smtClean="0"/>
              <a:t>教會</a:t>
            </a:r>
            <a:r>
              <a:rPr lang="zh-TW" altLang="en-US" sz="2400" b="1" dirty="0"/>
              <a:t>要有愛心</a:t>
            </a:r>
            <a:r>
              <a:rPr lang="en-US" altLang="zh-TW" sz="2400" b="1" dirty="0"/>
              <a:t>, </a:t>
            </a:r>
            <a:r>
              <a:rPr lang="zh-TW" altLang="en-US" sz="2400" b="1" dirty="0"/>
              <a:t>但是不要傻到讓人家以愛心來分化自己</a:t>
            </a:r>
            <a:r>
              <a:rPr lang="zh-TW" altLang="en-US" sz="2400" b="1" dirty="0" smtClean="0"/>
              <a:t>的</a:t>
            </a:r>
            <a:endParaRPr lang="en-US" altLang="zh-TW" sz="2400" b="1" dirty="0" smtClean="0"/>
          </a:p>
          <a:p>
            <a:r>
              <a:rPr lang="en-US" altLang="zh-TW" sz="2400" b="1" dirty="0"/>
              <a:t> </a:t>
            </a:r>
            <a:r>
              <a:rPr lang="en-US" altLang="zh-TW" sz="2400" b="1" dirty="0" smtClean="0"/>
              <a:t>   </a:t>
            </a:r>
            <a:r>
              <a:rPr lang="zh-TW" altLang="en-US" sz="2400" b="1" dirty="0" smtClean="0"/>
              <a:t>弟兄</a:t>
            </a:r>
            <a:r>
              <a:rPr lang="zh-TW" altLang="en-US" sz="2400" b="1" dirty="0"/>
              <a:t>姊妹</a:t>
            </a:r>
            <a:r>
              <a:rPr lang="en-US" altLang="zh-TW" sz="2400" b="1" dirty="0"/>
              <a:t>. </a:t>
            </a:r>
            <a:endParaRPr lang="en-US" altLang="zh-TW" sz="2400" b="1" dirty="0" smtClean="0"/>
          </a:p>
          <a:p>
            <a:r>
              <a:rPr lang="en-US" altLang="zh-TW" sz="2400" b="1" dirty="0" smtClean="0"/>
              <a:t>    The </a:t>
            </a:r>
            <a:r>
              <a:rPr lang="en-US" altLang="zh-TW" sz="2400" b="1" dirty="0"/>
              <a:t>church must be caring, but don't be so stupid that </a:t>
            </a:r>
            <a:r>
              <a:rPr lang="en-US" altLang="zh-TW" sz="2400" b="1" dirty="0" smtClean="0"/>
              <a:t>people</a:t>
            </a:r>
          </a:p>
          <a:p>
            <a:r>
              <a:rPr lang="en-US" altLang="zh-TW" sz="2400" b="1" dirty="0"/>
              <a:t> </a:t>
            </a:r>
            <a:r>
              <a:rPr lang="en-US" altLang="zh-TW" sz="2400" b="1" dirty="0" smtClean="0"/>
              <a:t>   use </a:t>
            </a:r>
            <a:r>
              <a:rPr lang="en-US" altLang="zh-TW" sz="2400" b="1" dirty="0"/>
              <a:t>love to divide </a:t>
            </a:r>
            <a:r>
              <a:rPr lang="en-US" altLang="zh-TW" sz="2400" b="1" dirty="0" smtClean="0"/>
              <a:t>the </a:t>
            </a:r>
            <a:r>
              <a:rPr lang="en-US" altLang="zh-TW" sz="2400" b="1" dirty="0"/>
              <a:t>brothers and sisters.</a:t>
            </a:r>
            <a:endParaRPr lang="zh-TW" altLang="en-US" sz="2400" b="1" dirty="0"/>
          </a:p>
        </p:txBody>
      </p:sp>
      <p:sp>
        <p:nvSpPr>
          <p:cNvPr id="5" name="矩形 4"/>
          <p:cNvSpPr/>
          <p:nvPr/>
        </p:nvSpPr>
        <p:spPr>
          <a:xfrm>
            <a:off x="683568" y="1131590"/>
            <a:ext cx="7272808" cy="369332"/>
          </a:xfrm>
          <a:prstGeom prst="rect">
            <a:avLst/>
          </a:prstGeom>
        </p:spPr>
        <p:txBody>
          <a:bodyPr wrap="square">
            <a:spAutoFit/>
          </a:bodyPr>
          <a:lstStyle/>
          <a:p>
            <a:r>
              <a:rPr lang="zh-TW" altLang="zh-TW" dirty="0"/>
              <a:t> </a:t>
            </a:r>
          </a:p>
        </p:txBody>
      </p:sp>
      <p:sp>
        <p:nvSpPr>
          <p:cNvPr id="2" name="矩形 1"/>
          <p:cNvSpPr/>
          <p:nvPr/>
        </p:nvSpPr>
        <p:spPr>
          <a:xfrm>
            <a:off x="655941" y="2104569"/>
            <a:ext cx="3857146" cy="461665"/>
          </a:xfrm>
          <a:prstGeom prst="rect">
            <a:avLst/>
          </a:prstGeom>
        </p:spPr>
        <p:txBody>
          <a:bodyPr wrap="none">
            <a:spAutoFit/>
          </a:bodyPr>
          <a:lstStyle/>
          <a:p>
            <a:r>
              <a:rPr lang="zh-TW" altLang="en-US" dirty="0"/>
              <a:t> </a:t>
            </a:r>
            <a:r>
              <a:rPr lang="zh-TW" altLang="en-US" sz="2400" b="1" dirty="0"/>
              <a:t>摩西這樣子</a:t>
            </a:r>
            <a:r>
              <a:rPr lang="zh-TW" altLang="en-US" sz="2400" b="1" dirty="0" smtClean="0"/>
              <a:t>說</a:t>
            </a:r>
            <a:r>
              <a:rPr lang="en-US" altLang="zh-TW" sz="2400" b="1" dirty="0" smtClean="0"/>
              <a:t>/ </a:t>
            </a:r>
            <a:r>
              <a:rPr lang="en-US" altLang="zh-TW" sz="2400" b="1" dirty="0"/>
              <a:t>Moses said </a:t>
            </a:r>
            <a:r>
              <a:rPr lang="en-US" altLang="zh-TW" sz="2400" b="1" dirty="0" smtClean="0"/>
              <a:t>,</a:t>
            </a:r>
            <a:endParaRPr lang="zh-TW" altLang="en-US" sz="2400" b="1" dirty="0"/>
          </a:p>
        </p:txBody>
      </p:sp>
    </p:spTree>
    <p:extLst>
      <p:ext uri="{BB962C8B-B14F-4D97-AF65-F5344CB8AC3E}">
        <p14:creationId xmlns:p14="http://schemas.microsoft.com/office/powerpoint/2010/main" val="221636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69004" y="470456"/>
            <a:ext cx="4608512" cy="89255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TW" sz="2600" b="1" dirty="0">
                <a:solidFill>
                  <a:srgbClr val="FF0000"/>
                </a:solidFill>
              </a:rPr>
              <a:t>II. </a:t>
            </a:r>
            <a:r>
              <a:rPr lang="en-US" altLang="zh-TW" sz="2600" b="1" dirty="0"/>
              <a:t>We are the light of the </a:t>
            </a:r>
            <a:r>
              <a:rPr lang="en-US" altLang="zh-TW" sz="2600" b="1" dirty="0" smtClean="0"/>
              <a:t>world</a:t>
            </a:r>
          </a:p>
          <a:p>
            <a:r>
              <a:rPr lang="en-US" altLang="zh-TW" sz="2600" b="1" dirty="0"/>
              <a:t> </a:t>
            </a:r>
            <a:r>
              <a:rPr lang="en-US" altLang="zh-TW" sz="2600" b="1" dirty="0" smtClean="0"/>
              <a:t>   </a:t>
            </a:r>
            <a:r>
              <a:rPr lang="zh-TW" altLang="zh-TW" sz="2600" b="1" dirty="0" smtClean="0"/>
              <a:t>我們</a:t>
            </a:r>
            <a:r>
              <a:rPr lang="zh-TW" altLang="zh-TW" sz="2600" b="1" dirty="0"/>
              <a:t>是世上的光</a:t>
            </a:r>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023"/>
          <a:stretch/>
        </p:blipFill>
        <p:spPr bwMode="auto">
          <a:xfrm>
            <a:off x="683569" y="1972402"/>
            <a:ext cx="4464496" cy="2675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2036182"/>
            <a:ext cx="3307664" cy="2477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99182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8693" y="483518"/>
            <a:ext cx="7991739" cy="830997"/>
          </a:xfrm>
          <a:prstGeom prst="rect">
            <a:avLst/>
          </a:prstGeom>
          <a:ln w="38100">
            <a:solidFill>
              <a:srgbClr val="FF0000"/>
            </a:solidFill>
          </a:ln>
        </p:spPr>
        <p:txBody>
          <a:bodyPr wrap="square">
            <a:spAutoFit/>
          </a:bodyPr>
          <a:lstStyle/>
          <a:p>
            <a:r>
              <a:rPr lang="zh-TW" altLang="en-US" sz="2400" b="1" dirty="0" smtClean="0">
                <a:solidFill>
                  <a:srgbClr val="FF0000"/>
                </a:solidFill>
                <a:sym typeface="Wingdings"/>
              </a:rPr>
              <a:t></a:t>
            </a:r>
            <a:r>
              <a:rPr lang="zh-TW" altLang="zh-TW" sz="2400" b="1" dirty="0" smtClean="0"/>
              <a:t>不是</a:t>
            </a:r>
            <a:r>
              <a:rPr lang="zh-TW" altLang="zh-TW" sz="2400" b="1" dirty="0"/>
              <a:t>彰顯自己的好處</a:t>
            </a:r>
            <a:r>
              <a:rPr lang="en-US" altLang="zh-TW" sz="2400" b="1" dirty="0"/>
              <a:t>, </a:t>
            </a:r>
            <a:r>
              <a:rPr lang="zh-TW" altLang="zh-TW" sz="2400" b="1" dirty="0"/>
              <a:t>而是彰顯神的榮耀</a:t>
            </a:r>
            <a:r>
              <a:rPr lang="en-US" altLang="zh-TW" sz="2400" b="1" dirty="0"/>
              <a:t>. </a:t>
            </a:r>
            <a:endParaRPr lang="en-US" altLang="zh-TW" sz="2400" b="1" dirty="0" smtClean="0"/>
          </a:p>
          <a:p>
            <a:r>
              <a:rPr lang="en-US" altLang="zh-TW" sz="2400" b="1" dirty="0" smtClean="0"/>
              <a:t>    Not </a:t>
            </a:r>
            <a:r>
              <a:rPr lang="en-US" altLang="zh-TW" sz="2400" b="1" dirty="0"/>
              <a:t>to show your own good, but to show the glory of God.</a:t>
            </a:r>
            <a:endParaRPr lang="zh-TW" altLang="zh-TW" sz="2400" b="1"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1880862"/>
            <a:ext cx="504056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133" y="2427734"/>
            <a:ext cx="3307089" cy="1858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12282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137365"/>
            <a:ext cx="1883593" cy="461665"/>
          </a:xfrm>
          <a:prstGeom prst="rect">
            <a:avLst/>
          </a:prstGeom>
        </p:spPr>
        <p:txBody>
          <a:bodyPr wrap="none">
            <a:spAutoFit/>
          </a:bodyPr>
          <a:lstStyle/>
          <a:p>
            <a:r>
              <a:rPr lang="en-US" altLang="zh-TW" sz="2400" b="1" u="sng" dirty="0"/>
              <a:t>Illustration 3:</a:t>
            </a:r>
            <a:endParaRPr lang="zh-TW" altLang="zh-TW" sz="2400" u="sng" dirty="0"/>
          </a:p>
        </p:txBody>
      </p:sp>
      <p:sp>
        <p:nvSpPr>
          <p:cNvPr id="3" name="矩形 2"/>
          <p:cNvSpPr/>
          <p:nvPr/>
        </p:nvSpPr>
        <p:spPr>
          <a:xfrm>
            <a:off x="251520" y="843558"/>
            <a:ext cx="8513808" cy="1107996"/>
          </a:xfrm>
          <a:prstGeom prst="rect">
            <a:avLst/>
          </a:prstGeom>
        </p:spPr>
        <p:txBody>
          <a:bodyPr wrap="square">
            <a:spAutoFit/>
          </a:bodyPr>
          <a:lstStyle/>
          <a:p>
            <a:r>
              <a:rPr lang="en-US" altLang="zh-TW" sz="2200" b="1" dirty="0" smtClean="0">
                <a:solidFill>
                  <a:srgbClr val="FF0000"/>
                </a:solidFill>
              </a:rPr>
              <a:t>1) </a:t>
            </a:r>
            <a:r>
              <a:rPr lang="en-US" altLang="zh-TW" sz="2200" b="1" dirty="0" smtClean="0"/>
              <a:t>Jessie Rees Foundation:</a:t>
            </a:r>
          </a:p>
          <a:p>
            <a:r>
              <a:rPr lang="zh-TW" altLang="en-US" sz="2200" b="1" dirty="0" smtClean="0"/>
              <a:t>    捐贈玩具和製作慰問卡給癌症病患兒童</a:t>
            </a:r>
            <a:r>
              <a:rPr lang="en-US" altLang="zh-TW" sz="2200" b="1" dirty="0" smtClean="0"/>
              <a:t>. </a:t>
            </a:r>
          </a:p>
          <a:p>
            <a:r>
              <a:rPr lang="en-US" altLang="zh-TW" sz="2200" b="1" dirty="0" smtClean="0"/>
              <a:t>    Toy donation and care card for children fighting cancer.</a:t>
            </a:r>
            <a:endParaRPr lang="zh-TW" altLang="en-US" sz="2200" b="1" dirty="0"/>
          </a:p>
        </p:txBody>
      </p:sp>
      <p:sp>
        <p:nvSpPr>
          <p:cNvPr id="5" name="矩形 4"/>
          <p:cNvSpPr/>
          <p:nvPr/>
        </p:nvSpPr>
        <p:spPr>
          <a:xfrm>
            <a:off x="581505" y="2715765"/>
            <a:ext cx="6868996" cy="769441"/>
          </a:xfrm>
          <a:prstGeom prst="rect">
            <a:avLst/>
          </a:prstGeom>
        </p:spPr>
        <p:txBody>
          <a:bodyPr wrap="none">
            <a:spAutoFit/>
          </a:bodyPr>
          <a:lstStyle/>
          <a:p>
            <a:r>
              <a:rPr lang="zh-TW" altLang="en-US" sz="2200" b="1" dirty="0" smtClean="0"/>
              <a:t>禮物不能夠寫和宗教有關的字句</a:t>
            </a:r>
            <a:r>
              <a:rPr lang="en-US" altLang="zh-TW" sz="2200" b="1" dirty="0" smtClean="0"/>
              <a:t>.</a:t>
            </a:r>
            <a:r>
              <a:rPr lang="en-US" altLang="zh-TW" sz="2200" dirty="0" smtClean="0"/>
              <a:t> </a:t>
            </a:r>
            <a:br>
              <a:rPr lang="en-US" altLang="zh-TW" sz="2200" dirty="0" smtClean="0"/>
            </a:br>
            <a:r>
              <a:rPr lang="en-US" altLang="zh-TW" sz="2200" b="1" dirty="0" smtClean="0"/>
              <a:t>You </a:t>
            </a:r>
            <a:r>
              <a:rPr lang="en-US" altLang="zh-TW" sz="2200" b="1" dirty="0"/>
              <a:t>cannot write </a:t>
            </a:r>
            <a:r>
              <a:rPr lang="en-US" altLang="zh-TW" sz="2200" b="1" dirty="0" smtClean="0"/>
              <a:t>anything </a:t>
            </a:r>
            <a:r>
              <a:rPr lang="en-US" altLang="zh-TW" sz="2200" b="1" dirty="0"/>
              <a:t>related to </a:t>
            </a:r>
            <a:r>
              <a:rPr lang="en-US" altLang="zh-TW" sz="2200" b="1" dirty="0" smtClean="0"/>
              <a:t>religion on the gifts.</a:t>
            </a:r>
            <a:endParaRPr lang="zh-TW" altLang="en-US" sz="2200" b="1"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29016"/>
            <a:ext cx="2231294" cy="90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2451332" y="250895"/>
            <a:ext cx="2084225" cy="46166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zh-TW" altLang="en-US" dirty="0"/>
              <a:t> </a:t>
            </a:r>
            <a:r>
              <a:rPr lang="zh-TW" altLang="en-US" sz="2400" b="1" dirty="0"/>
              <a:t>愛爾灣的活動</a:t>
            </a:r>
          </a:p>
        </p:txBody>
      </p:sp>
      <p:sp>
        <p:nvSpPr>
          <p:cNvPr id="8" name="矩形 7"/>
          <p:cNvSpPr/>
          <p:nvPr/>
        </p:nvSpPr>
        <p:spPr>
          <a:xfrm>
            <a:off x="447607" y="1951553"/>
            <a:ext cx="4768357" cy="430887"/>
          </a:xfrm>
          <a:prstGeom prst="rect">
            <a:avLst/>
          </a:prstGeom>
        </p:spPr>
        <p:txBody>
          <a:bodyPr wrap="none">
            <a:spAutoFit/>
          </a:bodyPr>
          <a:lstStyle/>
          <a:p>
            <a:r>
              <a:rPr lang="zh-TW" altLang="en-US" sz="2200" b="1" dirty="0">
                <a:solidFill>
                  <a:srgbClr val="FF0000"/>
                </a:solidFill>
              </a:rPr>
              <a:t>我們不</a:t>
            </a:r>
            <a:r>
              <a:rPr lang="zh-TW" altLang="en-US" sz="2200" b="1" dirty="0" smtClean="0">
                <a:solidFill>
                  <a:srgbClr val="FF0000"/>
                </a:solidFill>
              </a:rPr>
              <a:t>參與</a:t>
            </a:r>
            <a:r>
              <a:rPr lang="en-US" altLang="zh-TW" sz="2200" b="1" dirty="0" smtClean="0">
                <a:solidFill>
                  <a:srgbClr val="FF0000"/>
                </a:solidFill>
              </a:rPr>
              <a:t>/We won't participate in it.</a:t>
            </a:r>
            <a:endParaRPr lang="zh-TW" altLang="en-US" sz="2200" b="1" dirty="0">
              <a:solidFill>
                <a:srgbClr val="FF0000"/>
              </a:solidFill>
            </a:endParaRPr>
          </a:p>
        </p:txBody>
      </p:sp>
      <p:sp>
        <p:nvSpPr>
          <p:cNvPr id="9" name="矩形 8"/>
          <p:cNvSpPr/>
          <p:nvPr/>
        </p:nvSpPr>
        <p:spPr>
          <a:xfrm>
            <a:off x="250642" y="3569932"/>
            <a:ext cx="8641838" cy="1107996"/>
          </a:xfrm>
          <a:prstGeom prst="rect">
            <a:avLst/>
          </a:prstGeom>
        </p:spPr>
        <p:txBody>
          <a:bodyPr wrap="square">
            <a:spAutoFit/>
          </a:bodyPr>
          <a:lstStyle/>
          <a:p>
            <a:r>
              <a:rPr lang="zh-TW" altLang="en-US" sz="2200" b="1" dirty="0" smtClean="0">
                <a:solidFill>
                  <a:srgbClr val="FF0000"/>
                </a:solidFill>
                <a:sym typeface="Wingdings"/>
              </a:rPr>
              <a:t></a:t>
            </a:r>
            <a:r>
              <a:rPr lang="zh-TW" altLang="en-US" sz="2200" b="1" dirty="0" smtClean="0"/>
              <a:t>聖經</a:t>
            </a:r>
            <a:r>
              <a:rPr lang="zh-TW" altLang="en-US" sz="2200" b="1" dirty="0"/>
              <a:t>上是講當人家看到你的好行為</a:t>
            </a:r>
            <a:r>
              <a:rPr lang="en-US" altLang="zh-TW" sz="2200" b="1" dirty="0"/>
              <a:t>, </a:t>
            </a:r>
            <a:r>
              <a:rPr lang="zh-TW" altLang="en-US" sz="2200" b="1" dirty="0"/>
              <a:t>就歸榮要給你們在天上的父</a:t>
            </a:r>
            <a:r>
              <a:rPr lang="en-US" altLang="zh-TW" sz="2200" b="1" dirty="0"/>
              <a:t>. </a:t>
            </a:r>
            <a:br>
              <a:rPr lang="en-US" altLang="zh-TW" sz="2200" b="1" dirty="0"/>
            </a:br>
            <a:r>
              <a:rPr lang="en-US" altLang="zh-TW" sz="2200" b="1" dirty="0" smtClean="0"/>
              <a:t>    The </a:t>
            </a:r>
            <a:r>
              <a:rPr lang="en-US" altLang="zh-TW" sz="2200" b="1" dirty="0"/>
              <a:t>Bible says that let the world see our good deeds and give glory </a:t>
            </a:r>
            <a:r>
              <a:rPr lang="en-US" altLang="zh-TW" sz="2200" b="1" dirty="0" smtClean="0"/>
              <a:t>to</a:t>
            </a:r>
          </a:p>
          <a:p>
            <a:r>
              <a:rPr lang="en-US" altLang="zh-TW" sz="2200" b="1" dirty="0"/>
              <a:t> </a:t>
            </a:r>
            <a:r>
              <a:rPr lang="en-US" altLang="zh-TW" sz="2200" b="1" dirty="0" smtClean="0"/>
              <a:t>   </a:t>
            </a:r>
            <a:r>
              <a:rPr lang="en-US" altLang="zh-TW" sz="2200" b="1" dirty="0"/>
              <a:t>our Father in </a:t>
            </a:r>
            <a:r>
              <a:rPr lang="en-US" altLang="zh-TW" sz="2200" b="1" dirty="0" smtClean="0"/>
              <a:t>heaven.</a:t>
            </a:r>
            <a:endParaRPr lang="zh-TW" altLang="en-US" sz="2200" b="1"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1993667"/>
            <a:ext cx="1741464" cy="866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向右箭號 3"/>
          <p:cNvSpPr/>
          <p:nvPr/>
        </p:nvSpPr>
        <p:spPr>
          <a:xfrm>
            <a:off x="251520" y="2859782"/>
            <a:ext cx="329985" cy="24070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3799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73907" y="317496"/>
            <a:ext cx="7632848" cy="1200329"/>
          </a:xfrm>
          <a:prstGeom prst="rect">
            <a:avLst/>
          </a:prstGeom>
        </p:spPr>
        <p:txBody>
          <a:bodyPr wrap="square">
            <a:spAutoFit/>
          </a:bodyPr>
          <a:lstStyle/>
          <a:p>
            <a:r>
              <a:rPr lang="en-US" altLang="zh-TW" sz="2400" b="1" dirty="0" smtClean="0">
                <a:solidFill>
                  <a:srgbClr val="FF0000"/>
                </a:solidFill>
              </a:rPr>
              <a:t>2) </a:t>
            </a:r>
            <a:r>
              <a:rPr lang="en-US" altLang="zh-TW" sz="2400" b="1" dirty="0" smtClean="0"/>
              <a:t>Orange </a:t>
            </a:r>
            <a:r>
              <a:rPr lang="en-US" altLang="zh-TW" sz="2400" b="1" dirty="0"/>
              <a:t>County Rescue Mission:</a:t>
            </a:r>
            <a:br>
              <a:rPr lang="en-US" altLang="zh-TW" sz="2400" b="1" dirty="0"/>
            </a:br>
            <a:r>
              <a:rPr lang="en-US" altLang="zh-TW" sz="2400" b="1" dirty="0"/>
              <a:t> </a:t>
            </a:r>
            <a:r>
              <a:rPr lang="en-US" altLang="zh-TW" sz="2400" b="1" dirty="0" smtClean="0"/>
              <a:t>   </a:t>
            </a:r>
            <a:r>
              <a:rPr lang="zh-TW" altLang="en-US" sz="2400" b="1" dirty="0" smtClean="0"/>
              <a:t>捐贈</a:t>
            </a:r>
            <a:r>
              <a:rPr lang="zh-TW" altLang="en-US" sz="2400" b="1" dirty="0"/>
              <a:t>罐頭食品乾糧給</a:t>
            </a:r>
            <a:r>
              <a:rPr lang="en-US" altLang="zh-TW" sz="2400" b="1" dirty="0"/>
              <a:t>OCRM</a:t>
            </a:r>
            <a:r>
              <a:rPr lang="zh-TW" altLang="en-US" sz="2400" b="1" dirty="0"/>
              <a:t>遊民救助中心</a:t>
            </a:r>
            <a:endParaRPr lang="en-US" altLang="zh-TW" sz="2400" b="1" dirty="0"/>
          </a:p>
          <a:p>
            <a:r>
              <a:rPr lang="en-US" altLang="zh-TW" sz="2400" b="1" dirty="0" smtClean="0"/>
              <a:t>    Food </a:t>
            </a:r>
            <a:r>
              <a:rPr lang="en-US" altLang="zh-TW" sz="2400" b="1" dirty="0"/>
              <a:t>Drive for Village of Hope residents.</a:t>
            </a:r>
            <a:endParaRPr lang="zh-TW" altLang="en-US" sz="2400" b="1" dirty="0"/>
          </a:p>
        </p:txBody>
      </p:sp>
      <p:sp>
        <p:nvSpPr>
          <p:cNvPr id="3" name="矩形 2"/>
          <p:cNvSpPr/>
          <p:nvPr/>
        </p:nvSpPr>
        <p:spPr>
          <a:xfrm>
            <a:off x="850905" y="2427734"/>
            <a:ext cx="7992888" cy="1200329"/>
          </a:xfrm>
          <a:prstGeom prst="rect">
            <a:avLst/>
          </a:prstGeom>
        </p:spPr>
        <p:txBody>
          <a:bodyPr wrap="square">
            <a:spAutoFit/>
          </a:bodyPr>
          <a:lstStyle/>
          <a:p>
            <a:r>
              <a:rPr lang="en-US" altLang="zh-TW" sz="2400" b="1" dirty="0"/>
              <a:t>OCRM</a:t>
            </a:r>
            <a:r>
              <a:rPr lang="zh-TW" altLang="en-US" sz="2400" b="1" dirty="0"/>
              <a:t>是傳耶穌的福音的</a:t>
            </a:r>
            <a:r>
              <a:rPr lang="en-US" altLang="zh-TW" sz="2400" b="1" dirty="0"/>
              <a:t>, </a:t>
            </a:r>
            <a:r>
              <a:rPr lang="zh-TW" altLang="en-US" sz="2400" b="1" dirty="0"/>
              <a:t>使人生命獲得改變</a:t>
            </a:r>
            <a:r>
              <a:rPr lang="en-US" altLang="zh-TW" sz="2400" b="1" dirty="0"/>
              <a:t>.</a:t>
            </a:r>
          </a:p>
          <a:p>
            <a:r>
              <a:rPr lang="en-US" altLang="zh-TW" sz="2400" b="1" dirty="0"/>
              <a:t>OCRM  preaches the gospel of Jesus and makes </a:t>
            </a:r>
            <a:r>
              <a:rPr lang="en-US" altLang="zh-TW" sz="2400" b="1" dirty="0" smtClean="0"/>
              <a:t>people's </a:t>
            </a:r>
            <a:r>
              <a:rPr lang="en-US" altLang="zh-TW" sz="2400" b="1" dirty="0"/>
              <a:t>lives change.</a:t>
            </a:r>
            <a:endParaRPr lang="zh-TW" altLang="en-US" sz="2400" b="1" dirty="0"/>
          </a:p>
        </p:txBody>
      </p:sp>
      <p:sp>
        <p:nvSpPr>
          <p:cNvPr id="4" name="矩形 3"/>
          <p:cNvSpPr/>
          <p:nvPr/>
        </p:nvSpPr>
        <p:spPr>
          <a:xfrm>
            <a:off x="649914" y="1539831"/>
            <a:ext cx="5567486" cy="461665"/>
          </a:xfrm>
          <a:prstGeom prst="rect">
            <a:avLst/>
          </a:prstGeom>
        </p:spPr>
        <p:txBody>
          <a:bodyPr wrap="none">
            <a:spAutoFit/>
          </a:bodyPr>
          <a:lstStyle/>
          <a:p>
            <a:r>
              <a:rPr lang="zh-TW" altLang="zh-TW" sz="2400" b="1" dirty="0">
                <a:solidFill>
                  <a:srgbClr val="FF0000"/>
                </a:solidFill>
              </a:rPr>
              <a:t>我們</a:t>
            </a:r>
            <a:r>
              <a:rPr lang="zh-TW" altLang="zh-TW" sz="2400" b="1" dirty="0" smtClean="0">
                <a:solidFill>
                  <a:srgbClr val="FF0000"/>
                </a:solidFill>
              </a:rPr>
              <a:t>參與</a:t>
            </a:r>
            <a:r>
              <a:rPr lang="en-US" altLang="zh-TW" sz="2400" b="1" dirty="0" smtClean="0">
                <a:solidFill>
                  <a:srgbClr val="FF0000"/>
                </a:solidFill>
              </a:rPr>
              <a:t>/ We are glad to participate in it.</a:t>
            </a:r>
            <a:endParaRPr lang="zh-TW" altLang="en-US" sz="2400" b="1" dirty="0">
              <a:solidFill>
                <a:srgbClr val="FF0000"/>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3" y="1020177"/>
            <a:ext cx="2086241" cy="1039307"/>
          </a:xfrm>
          <a:prstGeom prst="rect">
            <a:avLst/>
          </a:prstGeom>
          <a:solidFill>
            <a:srgbClr val="FF0000"/>
          </a:solidFill>
          <a:ln w="19050">
            <a:solidFill>
              <a:srgbClr val="FF0000"/>
            </a:solidFill>
          </a:ln>
          <a:effectLst/>
        </p:spPr>
      </p:pic>
      <p:sp>
        <p:nvSpPr>
          <p:cNvPr id="5" name="向右箭號 4"/>
          <p:cNvSpPr/>
          <p:nvPr/>
        </p:nvSpPr>
        <p:spPr>
          <a:xfrm>
            <a:off x="395536" y="2499742"/>
            <a:ext cx="455369" cy="2880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5" y="3435846"/>
            <a:ext cx="2736305" cy="154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883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88445" y="223433"/>
            <a:ext cx="2436886" cy="492443"/>
          </a:xfrm>
          <a:prstGeom prst="rect">
            <a:avLst/>
          </a:prstGeom>
          <a:solidFill>
            <a:srgbClr val="FFFF00"/>
          </a:solidFill>
        </p:spPr>
        <p:txBody>
          <a:bodyPr wrap="none">
            <a:spAutoFit/>
          </a:bodyPr>
          <a:lstStyle/>
          <a:p>
            <a:r>
              <a:rPr lang="en-US" altLang="zh-TW" sz="2600" b="1" dirty="0" smtClean="0">
                <a:solidFill>
                  <a:srgbClr val="FF0000"/>
                </a:solidFill>
              </a:rPr>
              <a:t>Conclusion </a:t>
            </a:r>
            <a:r>
              <a:rPr lang="zh-TW" altLang="en-US" sz="2600" b="1" dirty="0" smtClean="0">
                <a:solidFill>
                  <a:srgbClr val="FF0000"/>
                </a:solidFill>
              </a:rPr>
              <a:t>結論</a:t>
            </a:r>
            <a:endParaRPr lang="zh-TW" altLang="en-US" sz="2600" b="1" dirty="0">
              <a:solidFill>
                <a:srgbClr val="FF0000"/>
              </a:solidFill>
            </a:endParaRPr>
          </a:p>
        </p:txBody>
      </p:sp>
      <p:sp>
        <p:nvSpPr>
          <p:cNvPr id="3" name="矩形 2"/>
          <p:cNvSpPr/>
          <p:nvPr/>
        </p:nvSpPr>
        <p:spPr>
          <a:xfrm>
            <a:off x="488445" y="915566"/>
            <a:ext cx="7992888" cy="230832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zh-TW" altLang="en-US" sz="2400" b="1" dirty="0" smtClean="0"/>
              <a:t>主耶穌說</a:t>
            </a:r>
            <a:r>
              <a:rPr lang="en-US" altLang="zh-TW" sz="2400" b="1" dirty="0" smtClean="0"/>
              <a:t>, </a:t>
            </a:r>
            <a:r>
              <a:rPr lang="zh-TW" altLang="en-US" sz="2400" b="1" dirty="0" smtClean="0"/>
              <a:t>我們是地上的鹽</a:t>
            </a:r>
            <a:r>
              <a:rPr lang="en-US" altLang="zh-TW" sz="2400" b="1" dirty="0" smtClean="0"/>
              <a:t>, </a:t>
            </a:r>
            <a:r>
              <a:rPr lang="zh-TW" altLang="en-US" sz="2400" b="1" dirty="0" smtClean="0"/>
              <a:t>我們是世上的光</a:t>
            </a:r>
            <a:r>
              <a:rPr lang="en-US" altLang="zh-TW" sz="2400" b="1" dirty="0" smtClean="0"/>
              <a:t>. </a:t>
            </a:r>
            <a:r>
              <a:rPr lang="zh-TW" altLang="en-US" sz="2400" b="1" dirty="0" smtClean="0"/>
              <a:t>目的呢</a:t>
            </a:r>
            <a:r>
              <a:rPr lang="en-US" altLang="zh-TW" sz="2400" b="1" dirty="0" smtClean="0"/>
              <a:t>, </a:t>
            </a:r>
            <a:r>
              <a:rPr lang="zh-TW" altLang="en-US" sz="2400" b="1" dirty="0" smtClean="0"/>
              <a:t>就是要讓世人看到我們的好行為</a:t>
            </a:r>
            <a:r>
              <a:rPr lang="en-US" altLang="zh-TW" sz="2400" b="1" dirty="0" smtClean="0"/>
              <a:t>, </a:t>
            </a:r>
            <a:r>
              <a:rPr lang="zh-TW" altLang="en-US" sz="2400" b="1" dirty="0" smtClean="0"/>
              <a:t>就歸榮要給我們在天上的父</a:t>
            </a:r>
            <a:r>
              <a:rPr lang="en-US" altLang="zh-TW" sz="2400" b="1" dirty="0"/>
              <a:t>. </a:t>
            </a:r>
            <a:endParaRPr lang="en-US" altLang="zh-TW" sz="2400" b="1" dirty="0" smtClean="0"/>
          </a:p>
          <a:p>
            <a:r>
              <a:rPr lang="en-US" altLang="zh-TW" sz="2400" b="1" dirty="0" smtClean="0"/>
              <a:t>The purpose of what </a:t>
            </a:r>
            <a:r>
              <a:rPr lang="en-US" altLang="zh-TW" sz="2400" b="1" dirty="0" smtClean="0"/>
              <a:t>our Lord </a:t>
            </a:r>
            <a:r>
              <a:rPr lang="en-US" altLang="zh-TW" sz="2400" b="1" dirty="0"/>
              <a:t>Jesus said that we are the salt of the </a:t>
            </a:r>
            <a:r>
              <a:rPr lang="en-US" altLang="zh-TW" sz="2400" b="1" dirty="0" smtClean="0"/>
              <a:t>earth and </a:t>
            </a:r>
            <a:r>
              <a:rPr lang="en-US" altLang="zh-TW" sz="2400" b="1" dirty="0"/>
              <a:t>we are the light of the </a:t>
            </a:r>
            <a:r>
              <a:rPr lang="en-US" altLang="zh-TW" sz="2400" b="1" dirty="0" smtClean="0"/>
              <a:t>world is </a:t>
            </a:r>
            <a:r>
              <a:rPr lang="en-US" altLang="zh-TW" sz="2400" b="1" dirty="0"/>
              <a:t>to let the world see our good deeds and </a:t>
            </a:r>
            <a:r>
              <a:rPr lang="en-US" altLang="zh-TW" sz="2400" b="1" dirty="0" smtClean="0"/>
              <a:t>give glory to </a:t>
            </a:r>
            <a:r>
              <a:rPr lang="en-US" altLang="zh-TW" sz="2400" b="1" dirty="0"/>
              <a:t>our Father in heaven</a:t>
            </a:r>
            <a:r>
              <a:rPr lang="en-US" altLang="zh-TW" sz="2400" b="1" dirty="0" smtClean="0"/>
              <a:t>.</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106045"/>
            <a:ext cx="2364279" cy="1769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3106045"/>
            <a:ext cx="42672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12182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477415"/>
            <a:ext cx="8640960" cy="378565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zh-TW" altLang="en-US" sz="2400" b="1" dirty="0"/>
              <a:t>我們是鹽</a:t>
            </a:r>
            <a:r>
              <a:rPr lang="en-US" altLang="zh-TW" sz="2400" b="1" dirty="0"/>
              <a:t>, </a:t>
            </a:r>
            <a:r>
              <a:rPr lang="zh-TW" altLang="en-US" sz="2400" b="1" dirty="0"/>
              <a:t>要讓人有胃口去做好的事情</a:t>
            </a:r>
            <a:r>
              <a:rPr lang="en-US" altLang="zh-TW" sz="2400" b="1" dirty="0"/>
              <a:t>, </a:t>
            </a:r>
            <a:r>
              <a:rPr lang="zh-TW" altLang="en-US" sz="2400" b="1" dirty="0"/>
              <a:t>要讓人有胃口來尋求我們的救主</a:t>
            </a:r>
            <a:r>
              <a:rPr lang="en-US" altLang="zh-TW" sz="2400" b="1" dirty="0"/>
              <a:t>. </a:t>
            </a:r>
            <a:r>
              <a:rPr lang="zh-TW" altLang="en-US" sz="2400" b="1" dirty="0"/>
              <a:t>我們不是麵包</a:t>
            </a:r>
            <a:r>
              <a:rPr lang="en-US" altLang="zh-TW" sz="2400" b="1" dirty="0"/>
              <a:t>, </a:t>
            </a:r>
            <a:r>
              <a:rPr lang="zh-TW" altLang="en-US" sz="2400" b="1" dirty="0"/>
              <a:t>來滿足世人肉體的需要</a:t>
            </a:r>
            <a:r>
              <a:rPr lang="en-US" altLang="zh-TW" sz="2400" b="1" dirty="0"/>
              <a:t>. </a:t>
            </a:r>
            <a:r>
              <a:rPr lang="zh-TW" altLang="en-US" sz="2400" b="1" dirty="0"/>
              <a:t>會有時間我們需要憐憫世人</a:t>
            </a:r>
            <a:r>
              <a:rPr lang="en-US" altLang="zh-TW" sz="2400" b="1" dirty="0"/>
              <a:t>, </a:t>
            </a:r>
            <a:r>
              <a:rPr lang="zh-TW" altLang="en-US" sz="2400" b="1" dirty="0"/>
              <a:t>提供麵包給他們</a:t>
            </a:r>
            <a:r>
              <a:rPr lang="en-US" altLang="zh-TW" sz="2400" b="1" dirty="0"/>
              <a:t>, </a:t>
            </a:r>
            <a:r>
              <a:rPr lang="zh-TW" altLang="en-US" sz="2400" b="1" dirty="0"/>
              <a:t>但目的是要他們接受耶穌</a:t>
            </a:r>
            <a:r>
              <a:rPr lang="en-US" altLang="zh-TW" sz="2400" b="1" dirty="0"/>
              <a:t>, </a:t>
            </a:r>
            <a:r>
              <a:rPr lang="zh-TW" altLang="en-US" sz="2400" b="1" dirty="0"/>
              <a:t>這位生命的麵包</a:t>
            </a:r>
            <a:r>
              <a:rPr lang="en-US" altLang="zh-TW" sz="2400" b="1" dirty="0"/>
              <a:t>. </a:t>
            </a:r>
            <a:r>
              <a:rPr lang="zh-TW" altLang="en-US" sz="2400" b="1" dirty="0"/>
              <a:t>而不是要讓教會成為麵包店</a:t>
            </a:r>
            <a:r>
              <a:rPr lang="en-US" altLang="zh-TW" sz="2400" b="1" dirty="0"/>
              <a:t>.</a:t>
            </a:r>
          </a:p>
          <a:p>
            <a:r>
              <a:rPr lang="en-US" altLang="zh-TW" sz="2400" b="1" dirty="0"/>
              <a:t>We are </a:t>
            </a:r>
            <a:r>
              <a:rPr lang="en-US" altLang="zh-TW" sz="2400" b="1" dirty="0" smtClean="0"/>
              <a:t>the salt to </a:t>
            </a:r>
            <a:r>
              <a:rPr lang="en-US" altLang="zh-TW" sz="2400" b="1" dirty="0"/>
              <a:t>make people have the appetite to do good </a:t>
            </a:r>
            <a:r>
              <a:rPr lang="en-US" altLang="zh-TW" sz="2400" b="1" dirty="0" smtClean="0"/>
              <a:t>things and </a:t>
            </a:r>
            <a:r>
              <a:rPr lang="en-US" altLang="zh-TW" sz="2400" b="1" dirty="0" smtClean="0"/>
              <a:t>to </a:t>
            </a:r>
            <a:r>
              <a:rPr lang="en-US" altLang="zh-TW" sz="2400" b="1" dirty="0"/>
              <a:t>seek our Savior. We are not </a:t>
            </a:r>
            <a:r>
              <a:rPr lang="en-US" altLang="zh-TW" sz="2400" b="1" dirty="0" smtClean="0"/>
              <a:t>the bread only to satisfy the world’s physical needs. </a:t>
            </a:r>
            <a:r>
              <a:rPr lang="en-US" altLang="zh-TW" sz="2400" b="1" dirty="0"/>
              <a:t>There will be </a:t>
            </a:r>
            <a:r>
              <a:rPr lang="en-US" altLang="zh-TW" sz="2400" b="1" dirty="0" smtClean="0"/>
              <a:t>times when </a:t>
            </a:r>
            <a:r>
              <a:rPr lang="en-US" altLang="zh-TW" sz="2400" b="1" dirty="0"/>
              <a:t>we </a:t>
            </a:r>
            <a:r>
              <a:rPr lang="en-US" altLang="zh-TW" sz="2400" b="1" dirty="0" smtClean="0"/>
              <a:t>show compassion</a:t>
            </a:r>
            <a:r>
              <a:rPr lang="en-US" altLang="zh-TW" sz="2400" b="1" dirty="0" smtClean="0"/>
              <a:t> </a:t>
            </a:r>
            <a:r>
              <a:rPr lang="en-US" altLang="zh-TW" sz="2400" b="1" dirty="0"/>
              <a:t>on the world and provide </a:t>
            </a:r>
            <a:r>
              <a:rPr lang="en-US" altLang="zh-TW" sz="2400" b="1" dirty="0" smtClean="0"/>
              <a:t>people</a:t>
            </a:r>
            <a:r>
              <a:rPr lang="en-US" altLang="zh-TW" sz="2400" b="1" dirty="0" smtClean="0"/>
              <a:t> </a:t>
            </a:r>
            <a:r>
              <a:rPr lang="en-US" altLang="zh-TW" sz="2400" b="1" dirty="0"/>
              <a:t>with </a:t>
            </a:r>
            <a:r>
              <a:rPr lang="en-US" altLang="zh-TW" sz="2400" b="1" dirty="0" smtClean="0"/>
              <a:t>bread. </a:t>
            </a:r>
            <a:r>
              <a:rPr lang="en-US" altLang="zh-TW" sz="2400" b="1" dirty="0" smtClean="0"/>
              <a:t>The </a:t>
            </a:r>
            <a:r>
              <a:rPr lang="en-US" altLang="zh-TW" sz="2400" b="1" dirty="0"/>
              <a:t>purpose is </a:t>
            </a:r>
            <a:r>
              <a:rPr lang="en-US" altLang="zh-TW" sz="2400" b="1" dirty="0" smtClean="0"/>
              <a:t>then for </a:t>
            </a:r>
            <a:r>
              <a:rPr lang="en-US" altLang="zh-TW" sz="2400" b="1" dirty="0" smtClean="0"/>
              <a:t>people</a:t>
            </a:r>
            <a:r>
              <a:rPr lang="en-US" altLang="zh-TW" sz="2400" b="1" dirty="0" smtClean="0"/>
              <a:t> </a:t>
            </a:r>
            <a:r>
              <a:rPr lang="en-US" altLang="zh-TW" sz="2400" b="1" dirty="0"/>
              <a:t>to accept Jesus, the bread of </a:t>
            </a:r>
            <a:r>
              <a:rPr lang="en-US" altLang="zh-TW" sz="2400" b="1" dirty="0" smtClean="0"/>
              <a:t>life, not </a:t>
            </a:r>
            <a:r>
              <a:rPr lang="en-US" altLang="zh-TW" sz="2400" b="1" dirty="0"/>
              <a:t>to make </a:t>
            </a:r>
            <a:r>
              <a:rPr lang="en-US" altLang="zh-TW" sz="2400" b="1" dirty="0" smtClean="0"/>
              <a:t>a bakery out of the church.</a:t>
            </a:r>
            <a:endParaRPr lang="en-US" altLang="zh-TW" sz="2400" b="1" dirty="0"/>
          </a:p>
        </p:txBody>
      </p:sp>
    </p:spTree>
    <p:extLst>
      <p:ext uri="{BB962C8B-B14F-4D97-AF65-F5344CB8AC3E}">
        <p14:creationId xmlns:p14="http://schemas.microsoft.com/office/powerpoint/2010/main" val="24202284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267494"/>
            <a:ext cx="8513164" cy="830997"/>
          </a:xfrm>
          <a:prstGeom prst="rect">
            <a:avLst/>
          </a:prstGeom>
        </p:spPr>
        <p:txBody>
          <a:bodyPr wrap="none">
            <a:spAutoFit/>
          </a:bodyPr>
          <a:lstStyle/>
          <a:p>
            <a:r>
              <a:rPr lang="zh-TW" altLang="zh-TW" sz="2400" b="1" dirty="0"/>
              <a:t>世界上很多國家建立他疆界的方法是軍隊</a:t>
            </a:r>
            <a:r>
              <a:rPr lang="en-US" altLang="zh-TW" sz="2400" b="1" dirty="0"/>
              <a:t>. </a:t>
            </a:r>
            <a:endParaRPr lang="en-US" altLang="zh-TW" sz="2400" b="1" dirty="0" smtClean="0"/>
          </a:p>
          <a:p>
            <a:r>
              <a:rPr lang="en-US" altLang="zh-TW" sz="2400" b="1" dirty="0"/>
              <a:t>Many countries in the world use armies to establish their </a:t>
            </a:r>
            <a:r>
              <a:rPr lang="en-US" altLang="zh-TW" sz="2400" b="1" dirty="0" smtClean="0"/>
              <a:t>borders.</a:t>
            </a:r>
            <a:endParaRPr lang="zh-TW" altLang="zh-TW" sz="24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187674"/>
            <a:ext cx="2854064" cy="3809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85924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5696" y="3003798"/>
            <a:ext cx="8782406"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zh-TW" altLang="en-US" sz="2400" b="1" dirty="0"/>
              <a:t>讓世人能夠歸榮耀給神</a:t>
            </a:r>
            <a:r>
              <a:rPr lang="en-US" altLang="zh-TW" sz="2400" b="1" dirty="0"/>
              <a:t>. </a:t>
            </a:r>
            <a:r>
              <a:rPr lang="zh-TW" altLang="en-US" sz="2400" b="1" dirty="0"/>
              <a:t>最美的表現</a:t>
            </a:r>
            <a:r>
              <a:rPr lang="en-US" altLang="zh-TW" sz="2400" b="1" dirty="0"/>
              <a:t>, </a:t>
            </a:r>
            <a:r>
              <a:rPr lang="zh-TW" altLang="en-US" sz="2400" b="1" dirty="0"/>
              <a:t>就是接受神所賜的</a:t>
            </a:r>
            <a:r>
              <a:rPr lang="zh-TW" altLang="en-US" sz="2400" b="1" dirty="0" smtClean="0"/>
              <a:t>耶穌基督</a:t>
            </a:r>
            <a:r>
              <a:rPr lang="en-US" altLang="zh-TW" sz="2400" b="1" dirty="0" smtClean="0"/>
              <a:t>.</a:t>
            </a:r>
          </a:p>
          <a:p>
            <a:r>
              <a:rPr lang="en-US" altLang="zh-TW" sz="2400" b="1" dirty="0" smtClean="0"/>
              <a:t>Let </a:t>
            </a:r>
            <a:r>
              <a:rPr lang="en-US" altLang="zh-TW" sz="2400" b="1" dirty="0"/>
              <a:t>the world </a:t>
            </a:r>
            <a:r>
              <a:rPr lang="en-US" altLang="zh-TW" sz="2400" b="1" dirty="0" smtClean="0"/>
              <a:t>give</a:t>
            </a:r>
            <a:r>
              <a:rPr lang="en-US" altLang="zh-TW" sz="2400" b="1" dirty="0" smtClean="0"/>
              <a:t> glory to God</a:t>
            </a:r>
            <a:r>
              <a:rPr lang="en-US" altLang="zh-TW" sz="2400" b="1" dirty="0" smtClean="0"/>
              <a:t>, and be willing to </a:t>
            </a:r>
            <a:r>
              <a:rPr lang="en-US" altLang="zh-TW" sz="2400" b="1" dirty="0" smtClean="0"/>
              <a:t>accept Jesus </a:t>
            </a:r>
            <a:r>
              <a:rPr lang="en-US" altLang="zh-TW" sz="2400" b="1" dirty="0" smtClean="0"/>
              <a:t>Christ</a:t>
            </a:r>
            <a:r>
              <a:rPr lang="en-US" altLang="zh-TW" sz="2400" b="1" dirty="0" smtClean="0"/>
              <a:t>.  This is the most beautiful picture!</a:t>
            </a:r>
            <a:endParaRPr lang="zh-TW" altLang="en-US" sz="2400" b="1" dirty="0"/>
          </a:p>
        </p:txBody>
      </p:sp>
      <p:sp>
        <p:nvSpPr>
          <p:cNvPr id="3" name="矩形 2"/>
          <p:cNvSpPr/>
          <p:nvPr/>
        </p:nvSpPr>
        <p:spPr>
          <a:xfrm>
            <a:off x="245696" y="483518"/>
            <a:ext cx="8352928"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zh-TW" altLang="en-US" sz="2400" b="1" dirty="0"/>
              <a:t>我們是光</a:t>
            </a:r>
            <a:r>
              <a:rPr lang="en-US" altLang="zh-TW" sz="2400" b="1" dirty="0"/>
              <a:t>, </a:t>
            </a:r>
            <a:r>
              <a:rPr lang="zh-TW" altLang="en-US" sz="2400" b="1" dirty="0"/>
              <a:t>要照亮世人的眼睛</a:t>
            </a:r>
            <a:r>
              <a:rPr lang="en-US" altLang="zh-TW" sz="2400" b="1" dirty="0"/>
              <a:t>, </a:t>
            </a:r>
            <a:r>
              <a:rPr lang="zh-TW" altLang="en-US" sz="2400" b="1" dirty="0"/>
              <a:t>讓世人看到我們所以這麼做</a:t>
            </a:r>
            <a:r>
              <a:rPr lang="en-US" altLang="zh-TW" sz="2400" b="1" dirty="0"/>
              <a:t>, </a:t>
            </a:r>
            <a:r>
              <a:rPr lang="zh-TW" altLang="en-US" sz="2400" b="1" dirty="0"/>
              <a:t>是因為神的憐憫</a:t>
            </a:r>
            <a:r>
              <a:rPr lang="en-US" altLang="zh-TW" sz="2400" b="1" dirty="0"/>
              <a:t>, </a:t>
            </a:r>
            <a:r>
              <a:rPr lang="zh-TW" altLang="en-US" sz="2400" b="1" dirty="0"/>
              <a:t>神的慈愛</a:t>
            </a:r>
            <a:r>
              <a:rPr lang="en-US" altLang="zh-TW" sz="2400" b="1" dirty="0"/>
              <a:t>. </a:t>
            </a:r>
            <a:endParaRPr lang="en-US" altLang="zh-TW" sz="2400" b="1" dirty="0" smtClean="0"/>
          </a:p>
          <a:p>
            <a:r>
              <a:rPr lang="en-US" altLang="zh-TW" sz="2400" b="1" dirty="0" smtClean="0"/>
              <a:t>We </a:t>
            </a:r>
            <a:r>
              <a:rPr lang="en-US" altLang="zh-TW" sz="2400" b="1" dirty="0"/>
              <a:t>are the </a:t>
            </a:r>
            <a:r>
              <a:rPr lang="en-US" altLang="zh-TW" sz="2400" b="1" dirty="0" smtClean="0"/>
              <a:t>light. We </a:t>
            </a:r>
            <a:r>
              <a:rPr lang="en-US" altLang="zh-TW" sz="2400" b="1" dirty="0"/>
              <a:t>want to illuminate the eyes of the world and let the world see </a:t>
            </a:r>
            <a:r>
              <a:rPr lang="en-US" altLang="zh-TW" sz="2400" b="1" dirty="0" smtClean="0"/>
              <a:t>what we are doing is </a:t>
            </a:r>
            <a:r>
              <a:rPr lang="en-US" altLang="zh-TW" sz="2400" b="1" dirty="0" smtClean="0"/>
              <a:t>because</a:t>
            </a:r>
            <a:r>
              <a:rPr lang="en-US" altLang="zh-TW" sz="2400" b="1" dirty="0" smtClean="0"/>
              <a:t> of </a:t>
            </a:r>
            <a:r>
              <a:rPr lang="en-US" altLang="zh-TW" sz="2400" b="1" dirty="0"/>
              <a:t>God's mercy and God's love.</a:t>
            </a:r>
          </a:p>
        </p:txBody>
      </p:sp>
    </p:spTree>
    <p:extLst>
      <p:ext uri="{BB962C8B-B14F-4D97-AF65-F5344CB8AC3E}">
        <p14:creationId xmlns:p14="http://schemas.microsoft.com/office/powerpoint/2010/main" val="26682153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1560" y="321601"/>
            <a:ext cx="7928517" cy="830997"/>
          </a:xfrm>
          <a:prstGeom prst="rect">
            <a:avLst/>
          </a:prstGeom>
        </p:spPr>
        <p:txBody>
          <a:bodyPr wrap="none">
            <a:spAutoFit/>
          </a:bodyPr>
          <a:lstStyle/>
          <a:p>
            <a:r>
              <a:rPr lang="zh-TW" altLang="zh-TW" sz="2400" b="1" dirty="0" smtClean="0"/>
              <a:t>有的是</a:t>
            </a:r>
            <a:r>
              <a:rPr lang="zh-TW" altLang="zh-TW" sz="2400" b="1" dirty="0"/>
              <a:t>藉著憲法</a:t>
            </a:r>
            <a:r>
              <a:rPr lang="en-US" altLang="zh-TW" sz="2400" b="1" dirty="0"/>
              <a:t>, </a:t>
            </a:r>
            <a:r>
              <a:rPr lang="zh-TW" altLang="zh-TW" sz="2400" b="1" dirty="0"/>
              <a:t>人權來</a:t>
            </a:r>
            <a:r>
              <a:rPr lang="zh-TW" altLang="zh-TW" sz="2400" b="1" dirty="0" smtClean="0"/>
              <a:t>吸引人</a:t>
            </a:r>
            <a:r>
              <a:rPr lang="en-US" altLang="zh-TW" sz="2400" b="1" dirty="0"/>
              <a:t>.</a:t>
            </a:r>
            <a:endParaRPr lang="en-US" altLang="zh-TW" sz="2400" b="1" dirty="0" smtClean="0"/>
          </a:p>
          <a:p>
            <a:r>
              <a:rPr lang="en-US" altLang="zh-TW" sz="2400" b="1" dirty="0" smtClean="0"/>
              <a:t>Some attract people by the </a:t>
            </a:r>
            <a:r>
              <a:rPr lang="en-US" altLang="zh-TW" sz="2400" b="1" dirty="0"/>
              <a:t>constitution and human </a:t>
            </a:r>
            <a:r>
              <a:rPr lang="en-US" altLang="zh-TW" sz="2400" b="1" dirty="0" smtClean="0"/>
              <a:t>rights.</a:t>
            </a:r>
            <a:endParaRPr lang="zh-TW" altLang="zh-TW" sz="24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1186464"/>
            <a:ext cx="2880320" cy="3774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15413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1559" y="483518"/>
            <a:ext cx="7916783" cy="892552"/>
          </a:xfrm>
          <a:prstGeom prst="rect">
            <a:avLst/>
          </a:prstGeom>
        </p:spPr>
        <p:txBody>
          <a:bodyPr wrap="none">
            <a:spAutoFit/>
          </a:bodyPr>
          <a:lstStyle/>
          <a:p>
            <a:r>
              <a:rPr lang="en-US" altLang="zh-TW" sz="2600" b="1" dirty="0" smtClean="0">
                <a:solidFill>
                  <a:srgbClr val="FF0000"/>
                </a:solidFill>
              </a:rPr>
              <a:t>Q: </a:t>
            </a:r>
            <a:r>
              <a:rPr lang="zh-TW" altLang="zh-TW" sz="2600" b="1" dirty="0" smtClean="0"/>
              <a:t>但</a:t>
            </a:r>
            <a:r>
              <a:rPr lang="zh-TW" altLang="zh-TW" sz="2600" b="1" dirty="0"/>
              <a:t>神的國度是靠甚麼來擴展的呢</a:t>
            </a:r>
            <a:r>
              <a:rPr lang="en-US" altLang="zh-TW" sz="2600" b="1" dirty="0" smtClean="0"/>
              <a:t>?</a:t>
            </a:r>
          </a:p>
          <a:p>
            <a:r>
              <a:rPr lang="en-US" altLang="zh-TW" sz="2600" b="1" dirty="0" smtClean="0"/>
              <a:t>      But </a:t>
            </a:r>
            <a:r>
              <a:rPr lang="en-US" altLang="zh-TW" sz="2600" b="1" dirty="0"/>
              <a:t>on what basis does the kingdom of God expand?</a:t>
            </a:r>
            <a:endParaRPr lang="zh-TW" altLang="zh-TW" sz="26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865184"/>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3298" y="1789819"/>
            <a:ext cx="3888432" cy="290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02961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2556" y="195486"/>
            <a:ext cx="8741932" cy="4693593"/>
          </a:xfrm>
          <a:prstGeom prst="rect">
            <a:avLst/>
          </a:prstGeom>
        </p:spPr>
        <p:txBody>
          <a:bodyPr wrap="square">
            <a:spAutoFit/>
          </a:bodyPr>
          <a:lstStyle/>
          <a:p>
            <a:r>
              <a:rPr lang="en-US" altLang="zh-TW" sz="2300" b="1" baseline="30000" dirty="0"/>
              <a:t>13</a:t>
            </a:r>
            <a:r>
              <a:rPr lang="zh-TW" altLang="zh-TW" sz="2300" b="1" dirty="0"/>
              <a:t>你們是世上的鹽。鹽若失了味，怎能叫他再鹹呢？以後無用，不過丟在外面，被人踐踏了。</a:t>
            </a:r>
            <a:r>
              <a:rPr lang="en-US" altLang="zh-TW" sz="2300" b="1" baseline="30000" dirty="0"/>
              <a:t>14</a:t>
            </a:r>
            <a:r>
              <a:rPr lang="zh-TW" altLang="zh-TW" sz="2300" b="1" dirty="0"/>
              <a:t>你們是世上的光。城造在山上是不能隱藏的。</a:t>
            </a:r>
            <a:r>
              <a:rPr lang="en-US" altLang="zh-TW" sz="2300" b="1" baseline="30000" dirty="0"/>
              <a:t>15</a:t>
            </a:r>
            <a:r>
              <a:rPr lang="zh-TW" altLang="zh-TW" sz="2300" b="1" dirty="0"/>
              <a:t>人點燈，不放在斗底下，是放在燈臺上，就照亮一家的人。</a:t>
            </a:r>
            <a:r>
              <a:rPr lang="en-US" altLang="zh-TW" sz="2300" b="1" baseline="30000" dirty="0"/>
              <a:t>16</a:t>
            </a:r>
            <a:r>
              <a:rPr lang="zh-TW" altLang="zh-TW" sz="2300" b="1" dirty="0"/>
              <a:t>你們的光也當這樣照在人前，叫他們看見你們的好行為，便將榮耀歸給你們在天上的父。【太</a:t>
            </a:r>
            <a:r>
              <a:rPr lang="en-US" altLang="zh-TW" sz="2300" b="1" dirty="0"/>
              <a:t> 5:13~16</a:t>
            </a:r>
            <a:r>
              <a:rPr lang="zh-TW" altLang="zh-TW" sz="2300" b="1" dirty="0"/>
              <a:t>】</a:t>
            </a:r>
            <a:r>
              <a:rPr lang="en-US" altLang="zh-TW" sz="2300" b="1" dirty="0"/>
              <a:t/>
            </a:r>
            <a:br>
              <a:rPr lang="en-US" altLang="zh-TW" sz="2300" b="1" dirty="0"/>
            </a:br>
            <a:r>
              <a:rPr lang="en-US" altLang="zh-TW" sz="2300" b="1" baseline="30000" dirty="0"/>
              <a:t>13</a:t>
            </a:r>
            <a:r>
              <a:rPr lang="en-US" altLang="zh-TW" sz="2300" b="1" dirty="0"/>
              <a:t>""You are the salt of the earth, but if salt has lost its taste, how shall its saltiness be restored? It is no longer good for anything except to be thrown out and trampled under people's feet. " </a:t>
            </a:r>
            <a:r>
              <a:rPr lang="en-US" altLang="zh-TW" sz="2300" b="1" baseline="30000" dirty="0"/>
              <a:t>14</a:t>
            </a:r>
            <a:r>
              <a:rPr lang="en-US" altLang="zh-TW" sz="2300" b="1" dirty="0"/>
              <a:t>""You are the light of the world. A city set on a hill cannot be hidden." </a:t>
            </a:r>
            <a:r>
              <a:rPr lang="en-US" altLang="zh-TW" sz="2300" b="1" baseline="30000" dirty="0"/>
              <a:t>15</a:t>
            </a:r>
            <a:r>
              <a:rPr lang="en-US" altLang="zh-TW" sz="2300" b="1" dirty="0"/>
              <a:t>"Nor do people light a lamp and put it under a basket, but on a stand, and it gives light to all in the house." </a:t>
            </a:r>
            <a:r>
              <a:rPr lang="en-US" altLang="zh-TW" sz="2300" b="1" baseline="30000" dirty="0"/>
              <a:t>16</a:t>
            </a:r>
            <a:r>
              <a:rPr lang="en-US" altLang="zh-TW" sz="2300" b="1" dirty="0"/>
              <a:t>"In the same way, let your light shine before others, so that they may see your good works and give glory to your Father who is in heaven. " </a:t>
            </a:r>
            <a:r>
              <a:rPr lang="zh-TW" altLang="zh-TW" sz="2300" b="1" dirty="0"/>
              <a:t>【</a:t>
            </a:r>
            <a:r>
              <a:rPr lang="en-US" altLang="zh-TW" sz="2300" b="1" dirty="0"/>
              <a:t>Matt 5:13~16</a:t>
            </a:r>
            <a:r>
              <a:rPr lang="zh-TW" altLang="zh-TW" sz="2300" b="1" dirty="0"/>
              <a:t>】</a:t>
            </a:r>
          </a:p>
        </p:txBody>
      </p:sp>
    </p:spTree>
    <p:extLst>
      <p:ext uri="{BB962C8B-B14F-4D97-AF65-F5344CB8AC3E}">
        <p14:creationId xmlns:p14="http://schemas.microsoft.com/office/powerpoint/2010/main" val="39434443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1540" y="1203598"/>
            <a:ext cx="8280920" cy="1938992"/>
          </a:xfrm>
          <a:prstGeom prst="rect">
            <a:avLst/>
          </a:prstGeom>
          <a:solidFill>
            <a:schemeClr val="bg1"/>
          </a:solidFill>
          <a:ln w="38100">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zh-TW" sz="2400" b="1" dirty="0" smtClean="0">
                <a:solidFill>
                  <a:srgbClr val="FF0000"/>
                </a:solidFill>
              </a:rPr>
              <a:t>A: </a:t>
            </a:r>
            <a:r>
              <a:rPr lang="zh-TW" altLang="zh-TW" sz="2400" b="1" dirty="0" smtClean="0"/>
              <a:t>我們拓展神國度的方法</a:t>
            </a:r>
            <a:r>
              <a:rPr lang="en-US" altLang="zh-TW" sz="2400" b="1" dirty="0" smtClean="0"/>
              <a:t>, </a:t>
            </a:r>
            <a:r>
              <a:rPr lang="zh-TW" altLang="zh-TW" sz="2400" b="1" dirty="0"/>
              <a:t>就是成為世上的光</a:t>
            </a:r>
            <a:r>
              <a:rPr lang="en-US" altLang="zh-TW" sz="2400" b="1" dirty="0"/>
              <a:t>, </a:t>
            </a:r>
            <a:r>
              <a:rPr lang="zh-TW" altLang="zh-TW" sz="2400" b="1" dirty="0"/>
              <a:t>作地上的鹽</a:t>
            </a:r>
            <a:r>
              <a:rPr lang="en-US" altLang="zh-TW" sz="2400" b="1" dirty="0"/>
              <a:t>, </a:t>
            </a:r>
            <a:r>
              <a:rPr lang="zh-TW" altLang="zh-TW" sz="2400" b="1" dirty="0" smtClean="0"/>
              <a:t>讓</a:t>
            </a:r>
            <a:endParaRPr lang="en-US" altLang="zh-TW" sz="2400" b="1" dirty="0" smtClean="0"/>
          </a:p>
          <a:p>
            <a:r>
              <a:rPr lang="en-US" altLang="zh-TW" sz="2400" b="1" dirty="0"/>
              <a:t> </a:t>
            </a:r>
            <a:r>
              <a:rPr lang="en-US" altLang="zh-TW" sz="2400" b="1" dirty="0" smtClean="0"/>
              <a:t>    </a:t>
            </a:r>
            <a:r>
              <a:rPr lang="zh-TW" altLang="zh-TW" sz="2400" b="1" dirty="0" smtClean="0"/>
              <a:t>人</a:t>
            </a:r>
            <a:r>
              <a:rPr lang="zh-TW" altLang="zh-TW" sz="2400" b="1" dirty="0"/>
              <a:t>能夠接受耶穌作為救主</a:t>
            </a:r>
            <a:r>
              <a:rPr lang="en-US" altLang="zh-TW" sz="2400" b="1" dirty="0"/>
              <a:t>. </a:t>
            </a:r>
            <a:r>
              <a:rPr lang="zh-TW" altLang="zh-TW" sz="2400" b="1" dirty="0"/>
              <a:t>進入基督的</a:t>
            </a:r>
            <a:r>
              <a:rPr lang="zh-TW" altLang="zh-TW" sz="2400" b="1" dirty="0" smtClean="0"/>
              <a:t>國度</a:t>
            </a:r>
            <a:r>
              <a:rPr lang="en-US" altLang="zh-TW" sz="2400" b="1" dirty="0" smtClean="0"/>
              <a:t>.</a:t>
            </a:r>
          </a:p>
          <a:p>
            <a:r>
              <a:rPr lang="en-US" altLang="zh-TW" sz="2400" b="1" dirty="0"/>
              <a:t> </a:t>
            </a:r>
            <a:r>
              <a:rPr lang="en-US" altLang="zh-TW" sz="2400" b="1" dirty="0" smtClean="0"/>
              <a:t>    The </a:t>
            </a:r>
            <a:r>
              <a:rPr lang="en-US" altLang="zh-TW" sz="2400" b="1" dirty="0"/>
              <a:t>way we expand the kingdom of God is to be the light of </a:t>
            </a:r>
            <a:endParaRPr lang="en-US" altLang="zh-TW" sz="2400" b="1" dirty="0" smtClean="0"/>
          </a:p>
          <a:p>
            <a:r>
              <a:rPr lang="en-US" altLang="zh-TW" sz="2400" b="1" dirty="0"/>
              <a:t> </a:t>
            </a:r>
            <a:r>
              <a:rPr lang="en-US" altLang="zh-TW" sz="2400" b="1" dirty="0" smtClean="0"/>
              <a:t>    the world </a:t>
            </a:r>
            <a:r>
              <a:rPr lang="en-US" altLang="zh-TW" sz="2400" b="1" dirty="0"/>
              <a:t>and </a:t>
            </a:r>
            <a:r>
              <a:rPr lang="en-US" altLang="zh-TW" sz="2400" b="1" dirty="0" smtClean="0"/>
              <a:t>the </a:t>
            </a:r>
            <a:r>
              <a:rPr lang="en-US" altLang="zh-TW" sz="2400" b="1" dirty="0"/>
              <a:t>salt of the </a:t>
            </a:r>
            <a:r>
              <a:rPr lang="en-US" altLang="zh-TW" sz="2400" b="1" dirty="0" smtClean="0"/>
              <a:t>earth </a:t>
            </a:r>
            <a:r>
              <a:rPr lang="en-US" altLang="zh-TW" sz="2400" b="1" dirty="0"/>
              <a:t>so that people can </a:t>
            </a:r>
            <a:endParaRPr lang="en-US" altLang="zh-TW" sz="2400" b="1" dirty="0" smtClean="0"/>
          </a:p>
          <a:p>
            <a:r>
              <a:rPr lang="en-US" altLang="zh-TW" sz="2400" b="1" dirty="0" smtClean="0"/>
              <a:t>     accept Jesus as their savior and enter the kingdom of Christ.</a:t>
            </a:r>
            <a:endParaRPr lang="zh-TW" altLang="en-US" sz="2400" b="1" dirty="0"/>
          </a:p>
        </p:txBody>
      </p:sp>
      <p:sp>
        <p:nvSpPr>
          <p:cNvPr id="4" name="矩形 3"/>
          <p:cNvSpPr/>
          <p:nvPr/>
        </p:nvSpPr>
        <p:spPr>
          <a:xfrm>
            <a:off x="359532" y="195486"/>
            <a:ext cx="8352928" cy="830997"/>
          </a:xfrm>
          <a:prstGeom prst="rect">
            <a:avLst/>
          </a:prstGeom>
        </p:spPr>
        <p:txBody>
          <a:bodyPr wrap="square">
            <a:spAutoFit/>
          </a:bodyPr>
          <a:lstStyle/>
          <a:p>
            <a:r>
              <a:rPr lang="en-US" altLang="zh-TW" sz="2400" b="1" dirty="0">
                <a:solidFill>
                  <a:srgbClr val="FF0000"/>
                </a:solidFill>
              </a:rPr>
              <a:t>Q: </a:t>
            </a:r>
            <a:r>
              <a:rPr lang="zh-TW" altLang="zh-TW" sz="2400" b="1" dirty="0" smtClean="0"/>
              <a:t>神</a:t>
            </a:r>
            <a:r>
              <a:rPr lang="zh-TW" altLang="zh-TW" sz="2400" b="1" dirty="0"/>
              <a:t>的國度是靠甚麼來擴展的呢</a:t>
            </a:r>
            <a:r>
              <a:rPr lang="en-US" altLang="zh-TW" sz="2400" b="1" dirty="0"/>
              <a:t>?</a:t>
            </a:r>
          </a:p>
          <a:p>
            <a:r>
              <a:rPr lang="en-US" altLang="zh-TW" sz="2400" b="1" dirty="0"/>
              <a:t>     </a:t>
            </a:r>
            <a:r>
              <a:rPr lang="en-US" altLang="zh-TW" sz="2400" b="1" dirty="0" smtClean="0"/>
              <a:t> </a:t>
            </a:r>
            <a:r>
              <a:rPr lang="en-US" altLang="zh-TW" sz="2400" b="1" dirty="0"/>
              <a:t>O</a:t>
            </a:r>
            <a:r>
              <a:rPr lang="en-US" altLang="zh-TW" sz="2400" b="1" dirty="0" smtClean="0"/>
              <a:t>n </a:t>
            </a:r>
            <a:r>
              <a:rPr lang="en-US" altLang="zh-TW" sz="2400" b="1" dirty="0"/>
              <a:t>what basis does the kingdom of God expand?</a:t>
            </a:r>
            <a:endParaRPr lang="zh-TW" altLang="zh-TW" sz="2400" b="1" dirty="0"/>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26692"/>
          <a:stretch/>
        </p:blipFill>
        <p:spPr bwMode="auto">
          <a:xfrm>
            <a:off x="1187624" y="3313224"/>
            <a:ext cx="3384376" cy="1623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2296" y="3360843"/>
            <a:ext cx="2718945" cy="1528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544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99592" y="536892"/>
            <a:ext cx="6840783" cy="492443"/>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n-US" altLang="zh-TW" sz="2600" b="1" dirty="0" smtClean="0">
                <a:solidFill>
                  <a:srgbClr val="FF0000"/>
                </a:solidFill>
              </a:rPr>
              <a:t>I. </a:t>
            </a:r>
            <a:r>
              <a:rPr lang="en-US" altLang="zh-TW" sz="2600" b="1" dirty="0" smtClean="0"/>
              <a:t>We </a:t>
            </a:r>
            <a:r>
              <a:rPr lang="en-US" altLang="zh-TW" sz="2600" b="1" dirty="0"/>
              <a:t>are the salt of the </a:t>
            </a:r>
            <a:r>
              <a:rPr lang="en-US" altLang="zh-TW" sz="2600" b="1" dirty="0" smtClean="0"/>
              <a:t>earth. </a:t>
            </a:r>
            <a:r>
              <a:rPr lang="zh-TW" altLang="zh-TW" sz="2600" b="1" dirty="0" smtClean="0"/>
              <a:t>我們</a:t>
            </a:r>
            <a:r>
              <a:rPr lang="zh-TW" altLang="zh-TW" sz="2600" b="1" dirty="0"/>
              <a:t>是地上的鹽</a:t>
            </a:r>
            <a:r>
              <a:rPr lang="en-US" altLang="zh-TW" sz="2600" b="1" dirty="0"/>
              <a:t>.</a:t>
            </a:r>
            <a:endParaRPr lang="zh-TW" altLang="zh-TW" sz="26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658553"/>
            <a:ext cx="4032448" cy="2843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659707"/>
            <a:ext cx="3840427"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26302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1707653"/>
            <a:ext cx="2736304" cy="1584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642193" y="267494"/>
            <a:ext cx="5940281" cy="461665"/>
          </a:xfrm>
          <a:prstGeom prst="rect">
            <a:avLst/>
          </a:prstGeom>
        </p:spPr>
        <p:txBody>
          <a:bodyPr wrap="none">
            <a:spAutoFit/>
          </a:bodyPr>
          <a:lstStyle/>
          <a:p>
            <a:r>
              <a:rPr lang="zh-TW" altLang="en-US" sz="2400" b="1" dirty="0" smtClean="0"/>
              <a:t>鹽有很多的功用</a:t>
            </a:r>
            <a:r>
              <a:rPr lang="en-US" altLang="zh-TW" sz="2400" b="1" dirty="0" smtClean="0"/>
              <a:t>. / Salt has many functions.  </a:t>
            </a:r>
            <a:endParaRPr lang="zh-TW" altLang="en-US" sz="2400" b="1" dirty="0"/>
          </a:p>
        </p:txBody>
      </p:sp>
      <p:sp>
        <p:nvSpPr>
          <p:cNvPr id="3" name="矩形 2"/>
          <p:cNvSpPr/>
          <p:nvPr/>
        </p:nvSpPr>
        <p:spPr>
          <a:xfrm>
            <a:off x="642193" y="1026483"/>
            <a:ext cx="3613361" cy="46166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400" b="1" dirty="0"/>
              <a:t>鹽</a:t>
            </a:r>
            <a:r>
              <a:rPr lang="zh-TW" altLang="en-US" sz="2400" b="1" dirty="0" smtClean="0"/>
              <a:t>可以防腐 </a:t>
            </a:r>
            <a:r>
              <a:rPr lang="en-US" altLang="zh-TW" sz="2400" b="1" dirty="0" smtClean="0"/>
              <a:t>/ Preservation</a:t>
            </a:r>
            <a:endParaRPr lang="zh-TW" altLang="en-US" sz="2400" b="1" dirty="0"/>
          </a:p>
        </p:txBody>
      </p:sp>
      <p:sp>
        <p:nvSpPr>
          <p:cNvPr id="4" name="矩形 3"/>
          <p:cNvSpPr/>
          <p:nvPr/>
        </p:nvSpPr>
        <p:spPr>
          <a:xfrm>
            <a:off x="4711625" y="977717"/>
            <a:ext cx="3357009" cy="46166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r"/>
            <a:r>
              <a:rPr lang="zh-TW" altLang="en-US" sz="2400" b="1" dirty="0"/>
              <a:t>鹽</a:t>
            </a:r>
            <a:r>
              <a:rPr lang="zh-TW" altLang="en-US" sz="2400" b="1" dirty="0" smtClean="0"/>
              <a:t>可以調味 </a:t>
            </a:r>
            <a:r>
              <a:rPr lang="en-US" altLang="zh-TW" sz="2400" b="1" dirty="0" smtClean="0"/>
              <a:t>/ Seasoning </a:t>
            </a:r>
            <a:endParaRPr lang="zh-TW" altLang="en-US" sz="2400" b="1" dirty="0"/>
          </a:p>
        </p:txBody>
      </p:sp>
      <p:sp>
        <p:nvSpPr>
          <p:cNvPr id="5" name="矩形 4"/>
          <p:cNvSpPr/>
          <p:nvPr/>
        </p:nvSpPr>
        <p:spPr>
          <a:xfrm>
            <a:off x="642192" y="1899542"/>
            <a:ext cx="3536609" cy="830997"/>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zh-TW" altLang="en-US" sz="2400" b="1" dirty="0"/>
              <a:t>鹽可以</a:t>
            </a:r>
            <a:r>
              <a:rPr lang="zh-TW" altLang="en-US" sz="2400" b="1" dirty="0" smtClean="0"/>
              <a:t>增加胃口</a:t>
            </a:r>
            <a:r>
              <a:rPr lang="en-US" altLang="zh-TW" sz="2400" b="1" dirty="0" smtClean="0"/>
              <a:t>.</a:t>
            </a:r>
          </a:p>
          <a:p>
            <a:r>
              <a:rPr lang="en-US" altLang="zh-TW" sz="2400" b="1" dirty="0" smtClean="0"/>
              <a:t>Salt </a:t>
            </a:r>
            <a:r>
              <a:rPr lang="en-US" altLang="zh-TW" sz="2400" b="1" dirty="0"/>
              <a:t>can increase </a:t>
            </a:r>
            <a:r>
              <a:rPr lang="en-US" altLang="zh-TW" sz="2400" b="1" dirty="0" smtClean="0"/>
              <a:t>appetite.</a:t>
            </a:r>
            <a:endParaRPr lang="zh-TW" altLang="en-US" sz="2400" b="1" dirty="0"/>
          </a:p>
        </p:txBody>
      </p:sp>
      <p:sp>
        <p:nvSpPr>
          <p:cNvPr id="6" name="矩形 5"/>
          <p:cNvSpPr/>
          <p:nvPr/>
        </p:nvSpPr>
        <p:spPr>
          <a:xfrm>
            <a:off x="0" y="3915192"/>
            <a:ext cx="9083589" cy="83099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zh-TW" altLang="en-US" sz="2400" b="1" dirty="0" smtClean="0">
                <a:solidFill>
                  <a:srgbClr val="FF0000"/>
                </a:solidFill>
                <a:sym typeface="Wingdings"/>
              </a:rPr>
              <a:t></a:t>
            </a:r>
            <a:r>
              <a:rPr lang="zh-TW" altLang="en-US" sz="2400" b="1" dirty="0" smtClean="0"/>
              <a:t>我們</a:t>
            </a:r>
            <a:r>
              <a:rPr lang="zh-TW" altLang="en-US" sz="2400" b="1" dirty="0"/>
              <a:t>做地上的鹽</a:t>
            </a:r>
            <a:r>
              <a:rPr lang="en-US" altLang="zh-TW" sz="2400" b="1" dirty="0"/>
              <a:t>, </a:t>
            </a:r>
            <a:r>
              <a:rPr lang="zh-TW" altLang="en-US" sz="2400" b="1" dirty="0"/>
              <a:t>就是要引導人作對的事情</a:t>
            </a:r>
            <a:r>
              <a:rPr lang="en-US" altLang="zh-TW" sz="2400" b="1" dirty="0"/>
              <a:t>. </a:t>
            </a:r>
          </a:p>
          <a:p>
            <a:r>
              <a:rPr lang="en-US" altLang="zh-TW" sz="2400" b="1" dirty="0"/>
              <a:t> </a:t>
            </a:r>
            <a:r>
              <a:rPr lang="en-US" altLang="zh-TW" sz="2400" b="1" dirty="0" smtClean="0"/>
              <a:t>   To </a:t>
            </a:r>
            <a:r>
              <a:rPr lang="en-US" altLang="zh-TW" sz="2400" b="1" dirty="0"/>
              <a:t>be the salt of the earth is to </a:t>
            </a:r>
            <a:r>
              <a:rPr lang="en-US" altLang="zh-TW" sz="2400" b="1" dirty="0" smtClean="0"/>
              <a:t>motivate</a:t>
            </a:r>
            <a:r>
              <a:rPr lang="en-US" altLang="zh-TW" sz="2400" b="1" dirty="0" smtClean="0"/>
              <a:t> </a:t>
            </a:r>
            <a:r>
              <a:rPr lang="en-US" altLang="zh-TW" sz="2400" b="1" dirty="0"/>
              <a:t>people to do the right thing. </a:t>
            </a:r>
          </a:p>
        </p:txBody>
      </p:sp>
      <p:sp>
        <p:nvSpPr>
          <p:cNvPr id="7" name="向下箭號 6"/>
          <p:cNvSpPr/>
          <p:nvPr/>
        </p:nvSpPr>
        <p:spPr>
          <a:xfrm>
            <a:off x="4255554" y="3219822"/>
            <a:ext cx="380466" cy="50405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32209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684</TotalTime>
  <Words>2246</Words>
  <Application>Microsoft Office PowerPoint</Application>
  <PresentationFormat>On-screen Show (16:9)</PresentationFormat>
  <Paragraphs>109</Paragraphs>
  <Slides>30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新細明體</vt:lpstr>
      <vt:lpstr>Arial</vt:lpstr>
      <vt:lpstr>Calibri</vt:lpstr>
      <vt:lpstr>Wingdings</vt:lpstr>
      <vt:lpstr>Office 佈景主題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msi</dc:creator>
  <cp:lastModifiedBy>BOLGPC Church</cp:lastModifiedBy>
  <cp:revision>56</cp:revision>
  <dcterms:created xsi:type="dcterms:W3CDTF">2021-05-15T01:21:35Z</dcterms:created>
  <dcterms:modified xsi:type="dcterms:W3CDTF">2021-05-16T04:37:06Z</dcterms:modified>
</cp:coreProperties>
</file>